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bin" ContentType="application/vnd.openxmlformats-officedocument.oleObject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4"/>
  </p:notesMasterIdLst>
  <p:sldIdLst>
    <p:sldId id="272" r:id="rId2"/>
    <p:sldId id="273" r:id="rId3"/>
    <p:sldId id="256" r:id="rId4"/>
    <p:sldId id="317" r:id="rId5"/>
    <p:sldId id="297" r:id="rId6"/>
    <p:sldId id="309" r:id="rId7"/>
    <p:sldId id="298" r:id="rId8"/>
    <p:sldId id="304" r:id="rId9"/>
    <p:sldId id="318" r:id="rId10"/>
    <p:sldId id="319" r:id="rId11"/>
    <p:sldId id="274" r:id="rId12"/>
    <p:sldId id="275" r:id="rId13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079" autoAdjust="0"/>
    <p:restoredTop sz="94660"/>
  </p:normalViewPr>
  <p:slideViewPr>
    <p:cSldViewPr>
      <p:cViewPr>
        <p:scale>
          <a:sx n="70" d="100"/>
          <a:sy n="70" d="100"/>
        </p:scale>
        <p:origin x="-894" y="-8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fld id="{9393C743-D3AE-4449-B76B-5C24E5E438CF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3A800B49-08F7-42A4-814A-77C2DC0B5A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49576A6E-9B9A-43AA-8BF4-6114165384C4}" type="slidenum">
              <a:rPr lang="cs-CZ" smtClean="0"/>
              <a:pPr/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D10B83C-FFD8-4E9D-AC51-E8034FD730D4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B28642-298C-443D-A652-6DE3621CED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1347E7-D106-4274-BC28-69934DD5A50B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1323A2-EF37-4ED1-98A5-3EF8764305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7E2242C-2F4F-401B-8505-4FF2D61A933C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251878-F95C-4D4C-9109-D26C896D82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548823-2ECC-476A-ABD0-A21F5795BBDB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BDDDC4-1228-4AF7-AEE0-1AF85D1B8A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575C7FB-D35B-4A2E-AD07-7A7A268D7850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096AF5-92BE-43F1-9D7E-A578477B9B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FFE58-2F29-4F87-BBEC-5B0E8E7BC0FB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6511FE-1766-450C-9D53-2FA2C96CA4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28CE48E-5CD6-499F-AC4C-646029A06E2D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CE0D5-FE81-41D1-81C4-34A06393DE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23524C5-9FEC-408C-96E6-178D228C2EB5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AD3AD-2E46-4918-B987-512E5DB818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eaLnBrk="1" fontAlgn="auto" hangingPunct="1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A29EA5C-F7A0-4B47-B517-81091174A549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A02074-0B3F-4C59-84E3-189940748A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6CF67C-3A76-4E09-A2DF-1A8BEC6D4D68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0C3C99-2B0A-4562-9B32-4E8FC6E598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48F5B7-8B28-4AED-B002-E25D104ABF76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9FD677-380C-4657-9455-8C4A5928C6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129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3F945308-1DB8-4E10-AACC-B68B18A0A7AD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solidFill>
                  <a:srgbClr val="B5A788"/>
                </a:solidFill>
              </a:defRPr>
            </a:lvl1pPr>
          </a:lstStyle>
          <a:p>
            <a:pPr>
              <a:defRPr/>
            </a:pPr>
            <a:fld id="{3309F33E-5A7D-455C-989E-4EB3B53613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16" r:id="rId1"/>
    <p:sldLayoutId id="2147484111" r:id="rId2"/>
    <p:sldLayoutId id="2147484117" r:id="rId3"/>
    <p:sldLayoutId id="2147484112" r:id="rId4"/>
    <p:sldLayoutId id="2147484118" r:id="rId5"/>
    <p:sldLayoutId id="2147484113" r:id="rId6"/>
    <p:sldLayoutId id="2147484119" r:id="rId7"/>
    <p:sldLayoutId id="2147484120" r:id="rId8"/>
    <p:sldLayoutId id="2147484121" r:id="rId9"/>
    <p:sldLayoutId id="2147484114" r:id="rId10"/>
    <p:sldLayoutId id="214748411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panose="020B0604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panose="020B0604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panose="020B0604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panose="020B060402020202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9pPr>
      <a:extLst/>
    </p:titleStyle>
    <p:bodyStyle>
      <a:lvl1pPr marL="365125" indent="-282575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eaLnBrk="0" fontAlgn="base" hangingPunct="0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eaLnBrk="0" fontAlgn="base" hangingPunct="0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oleObject" Target="../embeddings/oleObject4.bin"/><Relationship Id="rId4" Type="http://schemas.openxmlformats.org/officeDocument/2006/relationships/oleObject" Target="../embeddings/oleObject3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36525"/>
            <a:ext cx="9144000" cy="196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088" y="6356350"/>
            <a:ext cx="7632700" cy="365125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14366" name="Group 30"/>
          <p:cNvGraphicFramePr>
            <a:graphicFrameLocks noGrp="1"/>
          </p:cNvGraphicFramePr>
          <p:nvPr/>
        </p:nvGraphicFramePr>
        <p:xfrm>
          <a:off x="1071563" y="2357438"/>
          <a:ext cx="7248525" cy="3998966"/>
        </p:xfrm>
        <a:graphic>
          <a:graphicData uri="http://schemas.openxmlformats.org/drawingml/2006/table">
            <a:tbl>
              <a:tblPr/>
              <a:tblGrid>
                <a:gridCol w="2027237"/>
                <a:gridCol w="5221288"/>
              </a:tblGrid>
              <a:tr h="3855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CZ.1.07/1.5.00/34.0423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10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DUM11-vlastnosti kombinačních čísel-Pascalův trojúhelník –výklad.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Střední škola a Vyšší odborná škola cestovního ruchu, Senovážné náměstí 12, České Budějovice 370 01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5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PaedDr.Alena Chalupová 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10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TÉMATICKÝ CELEK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Kombinatorika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5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2.-nástavbové studium, 4.-HŠ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5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Prosinec 2013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404813"/>
            <a:ext cx="8229600" cy="6192837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  <a:defRPr/>
            </a:pPr>
            <a:r>
              <a:rPr lang="cs-CZ" dirty="0" smtClean="0"/>
              <a:t>Anotace: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Prezentace</a:t>
            </a:r>
          </a:p>
          <a:p>
            <a:pPr marL="0" indent="0" eaLnBrk="1" hangingPunct="1"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seznámí žáky se schématem Pascalova trojúhelníku</a:t>
            </a:r>
          </a:p>
          <a:p>
            <a:pPr marL="0" indent="0" eaLnBrk="1" hangingPunct="1"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objasní souvislost Pascalova trojúhelníku s vlastnostmi kombinačních čísel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eaLnBrk="1" hangingPunct="1">
              <a:defRPr/>
            </a:pPr>
            <a:r>
              <a:rPr lang="cs-CZ" sz="2800" dirty="0" smtClean="0"/>
              <a:t>Metodické pokyny: výukový materiál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28750" y="357188"/>
            <a:ext cx="7407275" cy="147161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Kombinatorika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1925" y="1849438"/>
            <a:ext cx="7407275" cy="17526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1"/>
                </a:solidFill>
                <a:latin typeface="Gill Sans MT" pitchFamily="34" charset="-18"/>
              </a:rPr>
              <a:t>Vlastnosti kombinačních </a:t>
            </a:r>
            <a:r>
              <a:rPr lang="cs-CZ" sz="3200" dirty="0" smtClean="0">
                <a:solidFill>
                  <a:schemeClr val="tx1"/>
                </a:solidFill>
                <a:latin typeface="Gill Sans MT" pitchFamily="34" charset="-18"/>
              </a:rPr>
              <a:t>čísel - Pascalův </a:t>
            </a:r>
            <a:r>
              <a:rPr lang="cs-CZ" sz="3200" dirty="0" smtClean="0">
                <a:solidFill>
                  <a:schemeClr val="tx1"/>
                </a:solidFill>
                <a:latin typeface="Gill Sans MT" pitchFamily="34" charset="-18"/>
              </a:rPr>
              <a:t>trojúhelník </a:t>
            </a:r>
            <a:r>
              <a:rPr lang="cs-CZ" sz="3200" dirty="0" smtClean="0">
                <a:solidFill>
                  <a:schemeClr val="tx1"/>
                </a:solidFill>
                <a:latin typeface="Gill Sans MT" pitchFamily="34" charset="-18"/>
              </a:rPr>
              <a:t>– výklad</a:t>
            </a:r>
            <a:r>
              <a:rPr lang="cs-CZ" sz="3200" dirty="0" smtClean="0">
                <a:solidFill>
                  <a:schemeClr val="tx1"/>
                </a:solidFill>
                <a:latin typeface="Gill Sans MT" pitchFamily="34" charset="-18"/>
              </a:rPr>
              <a:t>.</a:t>
            </a:r>
            <a:endParaRPr lang="cs-CZ" sz="3200" dirty="0" smtClean="0">
              <a:solidFill>
                <a:schemeClr val="tx1"/>
              </a:solidFill>
              <a:latin typeface="Gill Sans MT" pitchFamily="34" charset="-1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s-CZ" sz="32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cs-CZ" dirty="0" smtClean="0"/>
              <a:t>Tvorba Pascalova trojúhelníku:</a:t>
            </a:r>
            <a:endParaRPr lang="cs-CZ" dirty="0"/>
          </a:p>
        </p:txBody>
      </p:sp>
      <p:sp>
        <p:nvSpPr>
          <p:cNvPr id="1028" name="Zástupný symbol pro obsah 3"/>
          <p:cNvSpPr>
            <a:spLocks noGrp="1"/>
          </p:cNvSpPr>
          <p:nvPr>
            <p:ph idx="1"/>
          </p:nvPr>
        </p:nvSpPr>
        <p:spPr>
          <a:xfrm>
            <a:off x="1428750" y="1428750"/>
            <a:ext cx="7499350" cy="4800600"/>
          </a:xfrm>
        </p:spPr>
        <p:txBody>
          <a:bodyPr/>
          <a:lstStyle/>
          <a:p>
            <a:endParaRPr lang="cs-CZ" sz="2800" smtClean="0"/>
          </a:p>
          <a:p>
            <a:r>
              <a:rPr lang="cs-CZ" sz="2800" smtClean="0"/>
              <a:t>Některé vlastnosti kombinačních čísel jsou názorně vidět ve schématu, které se nazývá Pascalův trojúhelník</a:t>
            </a:r>
          </a:p>
          <a:p>
            <a:r>
              <a:rPr lang="cs-CZ" sz="2800" smtClean="0"/>
              <a:t>V jeho řádcích jsou pro n =  0,1,2,3,.. postupně seřazena kombinační čísla	    ,</a:t>
            </a:r>
          </a:p>
          <a:p>
            <a:pPr>
              <a:buFont typeface="Wingdings 2" pitchFamily="18" charset="2"/>
              <a:buNone/>
            </a:pPr>
            <a:r>
              <a:rPr lang="cs-CZ" sz="2800" smtClean="0"/>
              <a:t>	pro k od 0 do n</a:t>
            </a:r>
          </a:p>
          <a:p>
            <a:r>
              <a:rPr lang="cs-CZ" sz="2800" smtClean="0"/>
              <a:t>Schéma lze zapsat i pomocí přirozených čísel</a:t>
            </a:r>
          </a:p>
          <a:p>
            <a:pPr>
              <a:buFont typeface="Wingdings 2" pitchFamily="18" charset="2"/>
              <a:buNone/>
            </a:pPr>
            <a:r>
              <a:rPr lang="cs-CZ" sz="2800" smtClean="0"/>
              <a:t>	 </a:t>
            </a:r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7786688" y="3571875"/>
          <a:ext cx="428625" cy="735013"/>
        </p:xfrm>
        <a:graphic>
          <a:graphicData uri="http://schemas.openxmlformats.org/presentationml/2006/ole">
            <p:oleObj spid="_x0000_s1026" name="Rovnice" r:id="rId3" imgW="266400" imgH="4572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3600" dirty="0" smtClean="0"/>
              <a:t> Schéma s kombinačními čísly</a:t>
            </a:r>
            <a:endParaRPr lang="cs-CZ" sz="3600" dirty="0"/>
          </a:p>
        </p:txBody>
      </p:sp>
      <p:pic>
        <p:nvPicPr>
          <p:cNvPr id="15363" name="Picture 7" descr="http://lib2.znate.ru/pars_docs/refs/308/307787/307787_html_m76b001e.gi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435100" y="1866900"/>
            <a:ext cx="7499350" cy="3962400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3200" dirty="0" smtClean="0"/>
              <a:t>Schéma s přirozenými čísly:  </a:t>
            </a:r>
            <a:endParaRPr lang="cs-CZ" sz="3200" dirty="0"/>
          </a:p>
        </p:txBody>
      </p:sp>
      <p:pic>
        <p:nvPicPr>
          <p:cNvPr id="16387" name="Zástupný symbol pro obsah 6" descr="307787_html_7454ede3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435100" y="2392363"/>
            <a:ext cx="7499350" cy="29114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Kde jsou vlastnosti ?</a:t>
            </a:r>
            <a:endParaRPr lang="cs-CZ" dirty="0"/>
          </a:p>
        </p:txBody>
      </p:sp>
      <p:sp>
        <p:nvSpPr>
          <p:cNvPr id="2054" name="Zástupný symbol pro obsah 6"/>
          <p:cNvSpPr>
            <a:spLocks noGrp="1"/>
          </p:cNvSpPr>
          <p:nvPr>
            <p:ph idx="1"/>
          </p:nvPr>
        </p:nvSpPr>
        <p:spPr>
          <a:xfrm>
            <a:off x="1428750" y="1571625"/>
            <a:ext cx="7499350" cy="4800600"/>
          </a:xfrm>
        </p:spPr>
        <p:txBody>
          <a:bodyPr/>
          <a:lstStyle/>
          <a:p>
            <a:r>
              <a:rPr lang="cs-CZ" sz="2800" u="sng" smtClean="0">
                <a:sym typeface="Symbol" pitchFamily="18" charset="2"/>
              </a:rPr>
              <a:t>1.vlastnost</a:t>
            </a:r>
            <a:r>
              <a:rPr lang="cs-CZ" sz="2800" smtClean="0">
                <a:sym typeface="Symbol" pitchFamily="18" charset="2"/>
              </a:rPr>
              <a:t>: Schéma je souměrné podle osy procházející vrcholem trojúhelníku, je to tím, že stejná čísla odpovídají doplňkovým</a:t>
            </a:r>
          </a:p>
          <a:p>
            <a:pPr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	kombinacím: 	  		</a:t>
            </a:r>
          </a:p>
          <a:p>
            <a:pPr>
              <a:buFont typeface="Wingdings 2" pitchFamily="18" charset="2"/>
              <a:buNone/>
            </a:pPr>
            <a:endParaRPr lang="cs-CZ" sz="2800" smtClean="0">
              <a:sym typeface="Symbol" pitchFamily="18" charset="2"/>
            </a:endParaRPr>
          </a:p>
          <a:p>
            <a:r>
              <a:rPr lang="cs-CZ" sz="2800" u="sng" smtClean="0">
                <a:sym typeface="Symbol" pitchFamily="18" charset="2"/>
              </a:rPr>
              <a:t>2.vlastnost:</a:t>
            </a:r>
            <a:r>
              <a:rPr lang="cs-CZ" sz="2800" smtClean="0">
                <a:sym typeface="Symbol" pitchFamily="18" charset="2"/>
              </a:rPr>
              <a:t> Součet libovolných 2 soused-ních čísel v  každém řádku je roven číslu, které leží pod jejich středem v řádku násle-dujícím: </a:t>
            </a:r>
          </a:p>
          <a:p>
            <a:endParaRPr lang="cs-CZ" sz="280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endParaRPr lang="cs-CZ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endParaRPr lang="cs-CZ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endParaRPr lang="cs-CZ" sz="240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endParaRPr lang="cs-CZ" sz="240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endParaRPr lang="cs-CZ" sz="240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endParaRPr lang="cs-CZ" sz="240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endParaRPr lang="cs-CZ" sz="2400" smtClean="0">
              <a:sym typeface="Symbol" pitchFamily="18" charset="2"/>
            </a:endParaRPr>
          </a:p>
        </p:txBody>
      </p:sp>
      <p:graphicFrame>
        <p:nvGraphicFramePr>
          <p:cNvPr id="2050" name="Object 4"/>
          <p:cNvGraphicFramePr>
            <a:graphicFrameLocks noChangeAspect="1"/>
          </p:cNvGraphicFramePr>
          <p:nvPr/>
        </p:nvGraphicFramePr>
        <p:xfrm>
          <a:off x="4114800" y="3321050"/>
          <a:ext cx="914400" cy="215900"/>
        </p:xfrm>
        <a:graphic>
          <a:graphicData uri="http://schemas.openxmlformats.org/presentationml/2006/ole">
            <p:oleObj spid="_x0000_s2050" name="Rovnice" r:id="rId3" imgW="914400" imgH="215640" progId="Equation.3">
              <p:embed/>
            </p:oleObj>
          </a:graphicData>
        </a:graphic>
      </p:graphicFrame>
      <p:graphicFrame>
        <p:nvGraphicFramePr>
          <p:cNvPr id="2051" name="Object 7"/>
          <p:cNvGraphicFramePr>
            <a:graphicFrameLocks noChangeAspect="1"/>
          </p:cNvGraphicFramePr>
          <p:nvPr/>
        </p:nvGraphicFramePr>
        <p:xfrm>
          <a:off x="4500563" y="3000375"/>
          <a:ext cx="1330325" cy="714375"/>
        </p:xfrm>
        <a:graphic>
          <a:graphicData uri="http://schemas.openxmlformats.org/presentationml/2006/ole">
            <p:oleObj spid="_x0000_s2051" name="Rovnice" r:id="rId4" imgW="850680" imgH="457200" progId="Equation.3">
              <p:embed/>
            </p:oleObj>
          </a:graphicData>
        </a:graphic>
      </p:graphicFrame>
      <p:graphicFrame>
        <p:nvGraphicFramePr>
          <p:cNvPr id="2052" name="Object 8"/>
          <p:cNvGraphicFramePr>
            <a:graphicFrameLocks noChangeAspect="1"/>
          </p:cNvGraphicFramePr>
          <p:nvPr/>
        </p:nvGraphicFramePr>
        <p:xfrm>
          <a:off x="4429125" y="5357813"/>
          <a:ext cx="2143125" cy="714375"/>
        </p:xfrm>
        <a:graphic>
          <a:graphicData uri="http://schemas.openxmlformats.org/presentationml/2006/ole">
            <p:oleObj spid="_x0000_s2052" name="Rovnice" r:id="rId5" imgW="1371600" imgH="4572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0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0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20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0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20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20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Důsledek:</a:t>
            </a:r>
            <a:endParaRPr lang="cs-CZ" dirty="0"/>
          </a:p>
        </p:txBody>
      </p:sp>
      <p:sp>
        <p:nvSpPr>
          <p:cNvPr id="3076" name="Zástupný symbol pro obsah 6"/>
          <p:cNvSpPr>
            <a:spLocks noGrp="1"/>
          </p:cNvSpPr>
          <p:nvPr>
            <p:ph idx="1"/>
          </p:nvPr>
        </p:nvSpPr>
        <p:spPr>
          <a:xfrm>
            <a:off x="1428750" y="1571625"/>
            <a:ext cx="7499350" cy="4800600"/>
          </a:xfrm>
        </p:spPr>
        <p:txBody>
          <a:bodyPr/>
          <a:lstStyle/>
          <a:p>
            <a:r>
              <a:rPr lang="cs-CZ" sz="2400" smtClean="0">
                <a:sym typeface="Symbol" pitchFamily="18" charset="2"/>
              </a:rPr>
              <a:t>Tato vlastnost umožňuje určit čísla libovolného řádku, známe-li řádek předcházející</a:t>
            </a:r>
            <a:endParaRPr lang="cs-CZ" sz="2400" u="sng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r>
              <a:rPr lang="cs-CZ" sz="2400" u="sng" smtClean="0">
                <a:sym typeface="Symbol" pitchFamily="18" charset="2"/>
              </a:rPr>
              <a:t>Např.</a:t>
            </a:r>
          </a:p>
          <a:p>
            <a:pPr>
              <a:buFont typeface="Wingdings 2" pitchFamily="18" charset="2"/>
              <a:buNone/>
            </a:pPr>
            <a:r>
              <a:rPr lang="cs-CZ" sz="2400" smtClean="0">
                <a:sym typeface="Symbol" pitchFamily="18" charset="2"/>
              </a:rPr>
              <a:t>n=5:         1    5   10   10     5   1  </a:t>
            </a:r>
          </a:p>
          <a:p>
            <a:pPr>
              <a:buFont typeface="Wingdings 2" pitchFamily="18" charset="2"/>
              <a:buNone/>
            </a:pPr>
            <a:endParaRPr lang="cs-CZ" sz="240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r>
              <a:rPr lang="cs-CZ" sz="2400" smtClean="0">
                <a:sym typeface="Symbol" pitchFamily="18" charset="2"/>
              </a:rPr>
              <a:t>n=6:      1    6   15   20   15    6    1  </a:t>
            </a:r>
          </a:p>
          <a:p>
            <a:pPr>
              <a:buFont typeface="Wingdings 2" pitchFamily="18" charset="2"/>
              <a:buNone/>
            </a:pPr>
            <a:endParaRPr lang="cs-CZ" sz="240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r>
              <a:rPr lang="cs-CZ" sz="2400" smtClean="0">
                <a:sym typeface="Symbol" pitchFamily="18" charset="2"/>
              </a:rPr>
              <a:t>n=7:    1   7   21   35   35   21    7   1           atd.</a:t>
            </a:r>
          </a:p>
          <a:p>
            <a:pPr>
              <a:buFont typeface="Wingdings 2" pitchFamily="18" charset="2"/>
              <a:buNone/>
            </a:pPr>
            <a:endParaRPr lang="cs-CZ" sz="2400" smtClean="0">
              <a:sym typeface="Symbol" pitchFamily="18" charset="2"/>
            </a:endParaRPr>
          </a:p>
          <a:p>
            <a:r>
              <a:rPr lang="cs-CZ" sz="2400" smtClean="0">
                <a:sym typeface="Symbol" pitchFamily="18" charset="2"/>
              </a:rPr>
              <a:t>Jednotlivé řádky schématu využijeme v binomické větě</a:t>
            </a:r>
          </a:p>
          <a:p>
            <a:pPr>
              <a:buFont typeface="Wingdings 2" pitchFamily="18" charset="2"/>
              <a:buNone/>
            </a:pPr>
            <a:endParaRPr lang="cs-CZ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endParaRPr lang="cs-CZ" sz="240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endParaRPr lang="cs-CZ" sz="240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endParaRPr lang="cs-CZ" sz="240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endParaRPr lang="cs-CZ" sz="2400" smtClean="0">
              <a:sym typeface="Symbol" pitchFamily="18" charset="2"/>
            </a:endParaRPr>
          </a:p>
        </p:txBody>
      </p:sp>
      <p:graphicFrame>
        <p:nvGraphicFramePr>
          <p:cNvPr id="3074" name="Object 4"/>
          <p:cNvGraphicFramePr>
            <a:graphicFrameLocks noChangeAspect="1"/>
          </p:cNvGraphicFramePr>
          <p:nvPr/>
        </p:nvGraphicFramePr>
        <p:xfrm>
          <a:off x="4114800" y="3321050"/>
          <a:ext cx="914400" cy="215900"/>
        </p:xfrm>
        <a:graphic>
          <a:graphicData uri="http://schemas.openxmlformats.org/presentationml/2006/ole">
            <p:oleObj spid="_x0000_s3074" name="Rovnice" r:id="rId3" imgW="914400" imgH="215640" progId="Equation.3">
              <p:embed/>
            </p:oleObj>
          </a:graphicData>
        </a:graphic>
      </p:graphicFrame>
      <p:sp>
        <p:nvSpPr>
          <p:cNvPr id="8" name="Zahnutá šipka doleva 7"/>
          <p:cNvSpPr/>
          <p:nvPr/>
        </p:nvSpPr>
        <p:spPr>
          <a:xfrm>
            <a:off x="6429375" y="3143250"/>
            <a:ext cx="357188" cy="500063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Zahnutá šipka doleva 8"/>
          <p:cNvSpPr/>
          <p:nvPr/>
        </p:nvSpPr>
        <p:spPr>
          <a:xfrm>
            <a:off x="6786563" y="4214813"/>
            <a:ext cx="357187" cy="428625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0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0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0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0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0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0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307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07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307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307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Poznámka:</a:t>
            </a:r>
            <a:endParaRPr lang="cs-CZ" dirty="0"/>
          </a:p>
        </p:txBody>
      </p:sp>
      <p:sp>
        <p:nvSpPr>
          <p:cNvPr id="410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2400" smtClean="0"/>
              <a:t>Jedna ze zajímavostí Pascalova trojúhelníku je, že</a:t>
            </a:r>
          </a:p>
          <a:p>
            <a:pPr>
              <a:buFont typeface="Wingdings 2" pitchFamily="18" charset="2"/>
              <a:buNone/>
            </a:pPr>
            <a:r>
              <a:rPr lang="cs-CZ" sz="2400" smtClean="0"/>
              <a:t>jednotlivé řádky zapsané v desítkové soustavě jsou</a:t>
            </a:r>
          </a:p>
          <a:p>
            <a:pPr>
              <a:buFont typeface="Wingdings 2" pitchFamily="18" charset="2"/>
              <a:buNone/>
            </a:pPr>
            <a:r>
              <a:rPr lang="cs-CZ" sz="2400" smtClean="0"/>
              <a:t>mocniny čísla 11. Lze to zapsat vzorcem</a:t>
            </a:r>
          </a:p>
          <a:p>
            <a:pPr>
              <a:buFont typeface="Wingdings 2" pitchFamily="18" charset="2"/>
              <a:buNone/>
            </a:pPr>
            <a:endParaRPr lang="cs-CZ" sz="2400" smtClean="0"/>
          </a:p>
          <a:p>
            <a:pPr>
              <a:buFont typeface="Wingdings 2" pitchFamily="18" charset="2"/>
              <a:buNone/>
            </a:pPr>
            <a:r>
              <a:rPr lang="cs-CZ" sz="2400" smtClean="0"/>
              <a:t>      				 , kde n+1 je číslo řádku, tj. </a:t>
            </a:r>
          </a:p>
          <a:p>
            <a:pPr>
              <a:buFont typeface="Wingdings 2" pitchFamily="18" charset="2"/>
              <a:buNone/>
            </a:pPr>
            <a:endParaRPr lang="cs-CZ" sz="2400" smtClean="0"/>
          </a:p>
          <a:p>
            <a:pPr>
              <a:buFont typeface="Wingdings 2" pitchFamily="18" charset="2"/>
              <a:buNone/>
            </a:pPr>
            <a:r>
              <a:rPr lang="cs-CZ" sz="2400" smtClean="0"/>
              <a:t>1. řádek (n=0) je roven 	11</a:t>
            </a:r>
            <a:r>
              <a:rPr lang="cs-CZ" sz="2400" baseline="30000" smtClean="0"/>
              <a:t>0 </a:t>
            </a:r>
            <a:r>
              <a:rPr lang="cs-CZ" sz="2400" smtClean="0"/>
              <a:t>=     1	</a:t>
            </a:r>
          </a:p>
          <a:p>
            <a:pPr>
              <a:buFont typeface="Wingdings 2" pitchFamily="18" charset="2"/>
              <a:buNone/>
            </a:pPr>
            <a:r>
              <a:rPr lang="cs-CZ" sz="2400" smtClean="0"/>
              <a:t>2. řádek (n=1) je roven 	11</a:t>
            </a:r>
            <a:r>
              <a:rPr lang="cs-CZ" sz="2400" baseline="30000" smtClean="0"/>
              <a:t>1</a:t>
            </a:r>
            <a:r>
              <a:rPr lang="cs-CZ" sz="2400" smtClean="0"/>
              <a:t> = 	11 </a:t>
            </a:r>
          </a:p>
          <a:p>
            <a:pPr>
              <a:buFont typeface="Wingdings 2" pitchFamily="18" charset="2"/>
              <a:buNone/>
            </a:pPr>
            <a:r>
              <a:rPr lang="cs-CZ" sz="2400" smtClean="0"/>
              <a:t>3. řádek (n=2) je roven	11</a:t>
            </a:r>
            <a:r>
              <a:rPr lang="cs-CZ" sz="2400" baseline="30000" smtClean="0"/>
              <a:t>2</a:t>
            </a:r>
            <a:r>
              <a:rPr lang="cs-CZ" sz="2400" smtClean="0"/>
              <a:t> = 121   </a:t>
            </a:r>
          </a:p>
          <a:p>
            <a:pPr>
              <a:buFont typeface="Wingdings 2" pitchFamily="18" charset="2"/>
              <a:buNone/>
            </a:pPr>
            <a:r>
              <a:rPr lang="cs-CZ" sz="2400" smtClean="0"/>
              <a:t>4. řádek (n=3) je roven 	11</a:t>
            </a:r>
            <a:r>
              <a:rPr lang="cs-CZ" sz="2400" baseline="30000" smtClean="0"/>
              <a:t>3</a:t>
            </a:r>
            <a:r>
              <a:rPr lang="cs-CZ" sz="2400" smtClean="0"/>
              <a:t> = 1331   atd.</a:t>
            </a:r>
          </a:p>
          <a:p>
            <a:pPr>
              <a:buFont typeface="Wingdings 2" pitchFamily="18" charset="2"/>
              <a:buNone/>
            </a:pPr>
            <a:r>
              <a:rPr lang="cs-CZ" sz="2400" smtClean="0"/>
              <a:t> </a:t>
            </a:r>
          </a:p>
        </p:txBody>
      </p:sp>
      <p:graphicFrame>
        <p:nvGraphicFramePr>
          <p:cNvPr id="4098" name="Object 2"/>
          <p:cNvGraphicFramePr>
            <a:graphicFrameLocks noChangeAspect="1"/>
          </p:cNvGraphicFramePr>
          <p:nvPr/>
        </p:nvGraphicFramePr>
        <p:xfrm>
          <a:off x="1785938" y="3000375"/>
          <a:ext cx="3405187" cy="928688"/>
        </p:xfrm>
        <a:graphic>
          <a:graphicData uri="http://schemas.openxmlformats.org/presentationml/2006/ole">
            <p:oleObj spid="_x0000_s4098" name="Rovnice" r:id="rId3" imgW="1676160" imgH="4572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4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4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4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0"/>
                            </p:stCondLst>
                            <p:childTnLst>
                              <p:par>
                                <p:cTn id="2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41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41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410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410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41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41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410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410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Poznámka:</a:t>
            </a:r>
            <a:endParaRPr lang="cs-CZ" dirty="0"/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2400" smtClean="0"/>
              <a:t>V řádcích, kde jsou čísla větší než devět se pak</a:t>
            </a:r>
          </a:p>
          <a:p>
            <a:pPr>
              <a:buFont typeface="Wingdings 2" pitchFamily="18" charset="2"/>
              <a:buNone/>
            </a:pPr>
            <a:r>
              <a:rPr lang="cs-CZ" sz="2400" smtClean="0"/>
              <a:t>číslice na místě desítek přičítá k číslu o jedno vlevo </a:t>
            </a:r>
          </a:p>
          <a:p>
            <a:pPr>
              <a:buFont typeface="Wingdings 2" pitchFamily="18" charset="2"/>
              <a:buNone/>
            </a:pPr>
            <a:endParaRPr lang="cs-CZ" sz="2400" smtClean="0"/>
          </a:p>
          <a:p>
            <a:pPr>
              <a:buFont typeface="Wingdings 2" pitchFamily="18" charset="2"/>
              <a:buNone/>
            </a:pPr>
            <a:r>
              <a:rPr lang="cs-CZ" sz="2400" smtClean="0"/>
              <a:t>Např.</a:t>
            </a:r>
          </a:p>
          <a:p>
            <a:pPr>
              <a:buFont typeface="Wingdings 2" pitchFamily="18" charset="2"/>
              <a:buNone/>
            </a:pPr>
            <a:r>
              <a:rPr lang="cs-CZ" sz="2400" smtClean="0">
                <a:sym typeface="Symbol" pitchFamily="18" charset="2"/>
              </a:rPr>
              <a:t>n=6:                       1    6   15   20   15    6    1  </a:t>
            </a:r>
          </a:p>
          <a:p>
            <a:pPr>
              <a:buFont typeface="Wingdings 2" pitchFamily="18" charset="2"/>
              <a:buNone/>
            </a:pPr>
            <a:endParaRPr lang="cs-CZ" sz="2400" smtClean="0"/>
          </a:p>
          <a:p>
            <a:pPr>
              <a:buFont typeface="Wingdings 2" pitchFamily="18" charset="2"/>
              <a:buNone/>
            </a:pPr>
            <a:r>
              <a:rPr lang="cs-CZ" sz="2400" smtClean="0"/>
              <a:t>7. řádek je roven          11</a:t>
            </a:r>
            <a:r>
              <a:rPr lang="cs-CZ" sz="2400" baseline="30000" smtClean="0"/>
              <a:t>6</a:t>
            </a:r>
            <a:r>
              <a:rPr lang="cs-CZ" sz="2400" smtClean="0"/>
              <a:t> = 1 7 7 1 5 6 1 </a:t>
            </a:r>
          </a:p>
        </p:txBody>
      </p:sp>
      <p:sp>
        <p:nvSpPr>
          <p:cNvPr id="4" name="Pravá složená závorka 3"/>
          <p:cNvSpPr/>
          <p:nvPr/>
        </p:nvSpPr>
        <p:spPr>
          <a:xfrm rot="5400000">
            <a:off x="6072188" y="3571875"/>
            <a:ext cx="214312" cy="357188"/>
          </a:xfrm>
          <a:prstGeom prst="rightBrace">
            <a:avLst>
              <a:gd name="adj1" fmla="val 8333"/>
              <a:gd name="adj2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Pravá složená závorka 4"/>
          <p:cNvSpPr/>
          <p:nvPr/>
        </p:nvSpPr>
        <p:spPr>
          <a:xfrm rot="5400000">
            <a:off x="4857751" y="3571875"/>
            <a:ext cx="214312" cy="357187"/>
          </a:xfrm>
          <a:prstGeom prst="rightBrace">
            <a:avLst>
              <a:gd name="adj1" fmla="val 8333"/>
              <a:gd name="adj2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Pravá složená závorka 5"/>
          <p:cNvSpPr/>
          <p:nvPr/>
        </p:nvSpPr>
        <p:spPr>
          <a:xfrm rot="5400000">
            <a:off x="5429251" y="3571875"/>
            <a:ext cx="214312" cy="357187"/>
          </a:xfrm>
          <a:prstGeom prst="rightBrace">
            <a:avLst>
              <a:gd name="adj1" fmla="val 8333"/>
              <a:gd name="adj2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8" name="Přímá spojovací šipka 7"/>
          <p:cNvCxnSpPr/>
          <p:nvPr/>
        </p:nvCxnSpPr>
        <p:spPr>
          <a:xfrm rot="5400000">
            <a:off x="7072313" y="3714750"/>
            <a:ext cx="500062" cy="3571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5400000">
            <a:off x="6643688" y="3786187"/>
            <a:ext cx="571500" cy="1428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rot="16200000" flipH="1">
            <a:off x="6286501" y="3857625"/>
            <a:ext cx="500062" cy="714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>
            <a:stCxn id="4" idx="1"/>
          </p:cNvCxnSpPr>
          <p:nvPr/>
        </p:nvCxnSpPr>
        <p:spPr>
          <a:xfrm rot="16200000" flipH="1">
            <a:off x="6126163" y="3911600"/>
            <a:ext cx="285750" cy="1778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>
            <a:stCxn id="6" idx="1"/>
          </p:cNvCxnSpPr>
          <p:nvPr/>
        </p:nvCxnSpPr>
        <p:spPr>
          <a:xfrm rot="16200000" flipH="1">
            <a:off x="5626100" y="3768725"/>
            <a:ext cx="285750" cy="4635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>
            <a:stCxn id="5" idx="1"/>
          </p:cNvCxnSpPr>
          <p:nvPr/>
        </p:nvCxnSpPr>
        <p:spPr>
          <a:xfrm rot="16200000" flipH="1">
            <a:off x="5233194" y="3590131"/>
            <a:ext cx="285750" cy="8207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/>
          <p:nvPr/>
        </p:nvCxnSpPr>
        <p:spPr>
          <a:xfrm>
            <a:off x="4357688" y="3714750"/>
            <a:ext cx="1143000" cy="4286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200" smtClean="0"/>
              <a:t>Vlastní archiv autora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CALDA, Emil. </a:t>
            </a:r>
            <a:r>
              <a:rPr lang="cs-CZ" sz="2200" i="1" smtClean="0"/>
              <a:t>Matematika pro netechnické obory SOŠ a SOU</a:t>
            </a:r>
            <a:r>
              <a:rPr lang="cs-CZ" sz="2200" smtClean="0"/>
              <a:t>. 1. vyd. Praha: Prometheus, 1998, 251 s. ISBN 80-719-6109-4. 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JIRÁSEK, František. </a:t>
            </a:r>
            <a:r>
              <a:rPr lang="cs-CZ" sz="2200" i="1" smtClean="0"/>
              <a:t>Sbírka úloh z matematiky: pro SOŠ a studijní obory SOU</a:t>
            </a:r>
            <a:r>
              <a:rPr lang="cs-CZ" sz="2200" smtClean="0"/>
              <a:t>. 1. vyd. Praha: Státní pedagogické nakladatelství, 1989, 479 s. Učebnice pro střední školy (Státní pedagogické nakladatelství). ISBN 80-042-1341-3.</a:t>
            </a:r>
            <a:r>
              <a:rPr lang="cs-CZ" sz="240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86125" y="4572000"/>
            <a:ext cx="5143500" cy="11430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Děkuji za pozornost.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3223</TotalTime>
  <Words>372</Words>
  <Application>Microsoft Office PowerPoint</Application>
  <PresentationFormat>Předvádění na obrazovce (4:3)</PresentationFormat>
  <Paragraphs>85</Paragraphs>
  <Slides>12</Slides>
  <Notes>1</Notes>
  <HiddenSlides>0</HiddenSlides>
  <MMClips>0</MMClips>
  <ScaleCrop>false</ScaleCrop>
  <HeadingPairs>
    <vt:vector size="8" baseType="variant">
      <vt:variant>
        <vt:lpstr>Použitá písma</vt:lpstr>
      </vt:variant>
      <vt:variant>
        <vt:i4>8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22" baseType="lpstr">
      <vt:lpstr>Arial</vt:lpstr>
      <vt:lpstr>Wingdings 2</vt:lpstr>
      <vt:lpstr>Verdana</vt:lpstr>
      <vt:lpstr>Calibri</vt:lpstr>
      <vt:lpstr>Times New Roman</vt:lpstr>
      <vt:lpstr>Gill Sans MT</vt:lpstr>
      <vt:lpstr>Wingdings</vt:lpstr>
      <vt:lpstr>Symbol</vt:lpstr>
      <vt:lpstr>Slunovrat</vt:lpstr>
      <vt:lpstr>Editor rovnic 3.0</vt:lpstr>
      <vt:lpstr>Snímek 1</vt:lpstr>
      <vt:lpstr>Snímek 2</vt:lpstr>
      <vt:lpstr>Kombinatorika</vt:lpstr>
      <vt:lpstr>Tvorba Pascalova trojúhelníku:</vt:lpstr>
      <vt:lpstr> Schéma s kombinačními čísly</vt:lpstr>
      <vt:lpstr>Schéma s přirozenými čísly:  </vt:lpstr>
      <vt:lpstr>Kde jsou vlastnosti ?</vt:lpstr>
      <vt:lpstr>Důsledek:</vt:lpstr>
      <vt:lpstr>Poznámka:</vt:lpstr>
      <vt:lpstr>Poznámka:</vt:lpstr>
      <vt:lpstr>Použitá literatura:</vt:lpstr>
      <vt:lpstr>Děkuji za pozornost.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Parametrická rovnice přímky</dc:title>
  <dc:creator>Mamca</dc:creator>
  <cp:lastModifiedBy>Dum</cp:lastModifiedBy>
  <cp:revision>348</cp:revision>
  <dcterms:created xsi:type="dcterms:W3CDTF">2012-11-26T18:55:09Z</dcterms:created>
  <dcterms:modified xsi:type="dcterms:W3CDTF">2014-02-18T08:10:21Z</dcterms:modified>
</cp:coreProperties>
</file>