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sldIdLst>
    <p:sldId id="272" r:id="rId2"/>
    <p:sldId id="273" r:id="rId3"/>
    <p:sldId id="256" r:id="rId4"/>
    <p:sldId id="276" r:id="rId5"/>
    <p:sldId id="277" r:id="rId6"/>
    <p:sldId id="278" r:id="rId7"/>
    <p:sldId id="279" r:id="rId8"/>
    <p:sldId id="281" r:id="rId9"/>
    <p:sldId id="280" r:id="rId10"/>
    <p:sldId id="282" r:id="rId11"/>
    <p:sldId id="283" r:id="rId12"/>
    <p:sldId id="286" r:id="rId13"/>
    <p:sldId id="287" r:id="rId14"/>
    <p:sldId id="284" r:id="rId15"/>
    <p:sldId id="289" r:id="rId16"/>
    <p:sldId id="288" r:id="rId17"/>
    <p:sldId id="290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9" autoAdjust="0"/>
    <p:restoredTop sz="94660"/>
  </p:normalViewPr>
  <p:slideViewPr>
    <p:cSldViewPr>
      <p:cViewPr>
        <p:scale>
          <a:sx n="90" d="100"/>
          <a:sy n="90" d="100"/>
        </p:scale>
        <p:origin x="-50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4" Type="http://schemas.openxmlformats.org/officeDocument/2006/relationships/image" Target="../media/image1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2.wmf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4C4FD141-D505-4CE6-97E1-FA64858ABEF7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483D023F-191D-46B9-B408-363FDB026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540C338-8DE6-44E6-BC02-459214289856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10F3305-62A4-4993-990C-40A4DA016473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B41E5-9857-42E3-B535-F9E18F780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9AFC4-2960-48C0-9B6A-DE68910D178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A9E53-58FD-4C11-B69A-2C446CF08C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AC4259-7EEC-4389-AE2E-C221018D780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89176-EC8A-4274-AFBD-030BCD7AA5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E3848-7C4D-4D15-80BE-90B5727D50B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09F5E-99D1-41FD-8B3F-927C46DFF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2EF7014-88A4-45D2-9E02-D7AF3C278C2F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93CC7-EDF5-482D-A7DD-C8A008BFB8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584D1-1697-45A0-9890-489C651ADFEA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A1110-1E1F-4FA9-B4A5-544EF3E051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C7E3379-C462-4B8D-9797-C7E41426986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1E2C6-95B0-4546-A588-B72239FFBE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3BF52D2-EEF2-4FFE-918F-ABB03A2694BA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ED56-4D66-4C93-9BB7-D6941E18CB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01F90A2-FD66-43C6-8314-5EE5F80A1C5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7136D-6BD1-4C0A-916B-7CB8E5C65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1F06B-15C3-4613-9B91-0D97626BD32D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8DEAC-5D03-4A30-A3F4-40E0ACF009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01E14-0DF7-4E89-9296-E906FE35FC22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DB218-F847-4BD5-9DD0-CFAC5F0D4C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225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BC28E0C0-3527-47DF-99E3-EACFFA2DD229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</a:defRPr>
            </a:lvl1pPr>
          </a:lstStyle>
          <a:p>
            <a:pPr>
              <a:defRPr/>
            </a:pPr>
            <a:fld id="{A56BBDA6-B239-450C-9F4C-CE062512C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6" r:id="rId1"/>
    <p:sldLayoutId id="2147484111" r:id="rId2"/>
    <p:sldLayoutId id="2147484117" r:id="rId3"/>
    <p:sldLayoutId id="2147484112" r:id="rId4"/>
    <p:sldLayoutId id="2147484118" r:id="rId5"/>
    <p:sldLayoutId id="2147484113" r:id="rId6"/>
    <p:sldLayoutId id="2147484119" r:id="rId7"/>
    <p:sldLayoutId id="2147484120" r:id="rId8"/>
    <p:sldLayoutId id="2147484121" r:id="rId9"/>
    <p:sldLayoutId id="2147484114" r:id="rId10"/>
    <p:sldLayoutId id="214748411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9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/>
        </p:nvGraphicFramePr>
        <p:xfrm>
          <a:off x="1071563" y="2357438"/>
          <a:ext cx="7248525" cy="3998956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DUM12-Binomická věta- výklad, příklady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PaedDr.Alena Chalupová 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Kombinatorika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2.-nástavbové studium, 4.-HŠ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Prosinec 2013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seznámí žáky s pojmy binomická věta, binomický rozvoj, binomický koeficient, 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seznámí žáky s vyjádřením (k+1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) členu 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rozvoje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obsahuje ukázkově řešené příklady k procvičení  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sz="2800" dirty="0" smtClean="0"/>
              <a:t>Metodické pokyny: výukový materiál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50" y="357188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Kombinatorika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00"/>
                </a:solidFill>
                <a:latin typeface="+mj-lt"/>
                <a:cs typeface="Arial" charset="0"/>
              </a:rPr>
              <a:t>Binomická věta.</a:t>
            </a: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(a+b)</a:t>
            </a:r>
            <a:r>
              <a:rPr lang="cs-CZ" baseline="30000" dirty="0" smtClean="0"/>
              <a:t>n</a:t>
            </a:r>
            <a:r>
              <a:rPr lang="cs-CZ" dirty="0" smtClean="0"/>
              <a:t> = ?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Při řešení různých algebraických úloh potřebujeme občas umocnit dvojčlen </a:t>
            </a:r>
            <a:r>
              <a:rPr lang="cs-CZ" sz="2800" i="1" smtClean="0"/>
              <a:t>a</a:t>
            </a:r>
            <a:r>
              <a:rPr lang="cs-CZ" sz="2800" smtClean="0"/>
              <a:t> + </a:t>
            </a:r>
            <a:r>
              <a:rPr lang="cs-CZ" sz="2800" i="1" smtClean="0"/>
              <a:t>b</a:t>
            </a:r>
            <a:r>
              <a:rPr lang="cs-CZ" sz="2800" smtClean="0"/>
              <a:t> na nezáporné číslo </a:t>
            </a:r>
            <a:r>
              <a:rPr lang="cs-CZ" sz="2800" i="1" smtClean="0"/>
              <a:t>n</a:t>
            </a:r>
            <a:r>
              <a:rPr lang="cs-CZ" sz="2800" smtClean="0"/>
              <a:t>, tj. </a:t>
            </a:r>
            <a:r>
              <a:rPr lang="cs-CZ" sz="2800" u="sng" smtClean="0"/>
              <a:t>vypočítat (</a:t>
            </a:r>
            <a:r>
              <a:rPr lang="cs-CZ" sz="2800" i="1" u="sng" smtClean="0"/>
              <a:t>a</a:t>
            </a:r>
            <a:r>
              <a:rPr lang="cs-CZ" sz="2800" u="sng" smtClean="0"/>
              <a:t> + </a:t>
            </a:r>
            <a:r>
              <a:rPr lang="cs-CZ" sz="2800" i="1" u="sng" smtClean="0"/>
              <a:t>b</a:t>
            </a:r>
            <a:r>
              <a:rPr lang="cs-CZ" sz="2800" u="sng" smtClean="0"/>
              <a:t>)</a:t>
            </a:r>
            <a:r>
              <a:rPr lang="cs-CZ" sz="2800" i="1" u="sng" baseline="30000" smtClean="0"/>
              <a:t>n</a:t>
            </a:r>
            <a:r>
              <a:rPr lang="cs-CZ" sz="2800" smtClean="0"/>
              <a:t>.</a:t>
            </a:r>
            <a:br>
              <a:rPr lang="cs-CZ" sz="2800" smtClean="0"/>
            </a:br>
            <a:endParaRPr lang="cs-CZ" sz="2800" smtClean="0"/>
          </a:p>
          <a:p>
            <a:r>
              <a:rPr lang="cs-CZ" sz="2800" smtClean="0"/>
              <a:t>Vzorce pro n=0, </a:t>
            </a:r>
            <a:r>
              <a:rPr lang="cs-CZ" sz="2800" i="1" smtClean="0"/>
              <a:t>n</a:t>
            </a:r>
            <a:r>
              <a:rPr lang="cs-CZ" sz="2800" smtClean="0"/>
              <a:t>=1, </a:t>
            </a:r>
            <a:r>
              <a:rPr lang="cs-CZ" sz="2800" i="1" smtClean="0"/>
              <a:t>n</a:t>
            </a:r>
            <a:r>
              <a:rPr lang="cs-CZ" sz="2800" smtClean="0"/>
              <a:t>=2 a </a:t>
            </a:r>
            <a:r>
              <a:rPr lang="cs-CZ" sz="2800" i="1" smtClean="0"/>
              <a:t>n</a:t>
            </a:r>
            <a:r>
              <a:rPr lang="cs-CZ" sz="2800" smtClean="0"/>
              <a:t>=3 už známe: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 </a:t>
            </a:r>
            <a:br>
              <a:rPr lang="cs-CZ" sz="2800" smtClean="0"/>
            </a:br>
            <a:r>
              <a:rPr lang="cs-CZ" sz="2800" smtClean="0"/>
              <a:t>(</a:t>
            </a:r>
            <a:r>
              <a:rPr lang="cs-CZ" sz="2800" i="1" smtClean="0"/>
              <a:t>a</a:t>
            </a:r>
            <a:r>
              <a:rPr lang="cs-CZ" sz="2800" smtClean="0"/>
              <a:t> + </a:t>
            </a:r>
            <a:r>
              <a:rPr lang="cs-CZ" sz="2800" i="1" smtClean="0"/>
              <a:t>b</a:t>
            </a:r>
            <a:r>
              <a:rPr lang="cs-CZ" sz="2800" smtClean="0"/>
              <a:t>)</a:t>
            </a:r>
            <a:r>
              <a:rPr lang="cs-CZ" sz="2800" baseline="30000" smtClean="0"/>
              <a:t>0</a:t>
            </a:r>
            <a:r>
              <a:rPr lang="cs-CZ" sz="2800" smtClean="0"/>
              <a:t> = 1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	(</a:t>
            </a:r>
            <a:r>
              <a:rPr lang="cs-CZ" sz="2800" i="1" smtClean="0"/>
              <a:t>a</a:t>
            </a:r>
            <a:r>
              <a:rPr lang="cs-CZ" sz="2800" smtClean="0"/>
              <a:t> + </a:t>
            </a:r>
            <a:r>
              <a:rPr lang="cs-CZ" sz="2800" i="1" smtClean="0"/>
              <a:t>b</a:t>
            </a:r>
            <a:r>
              <a:rPr lang="cs-CZ" sz="2800" smtClean="0"/>
              <a:t>)</a:t>
            </a:r>
            <a:r>
              <a:rPr lang="cs-CZ" sz="2800" baseline="30000" smtClean="0"/>
              <a:t>1</a:t>
            </a:r>
            <a:r>
              <a:rPr lang="cs-CZ" sz="2800" smtClean="0"/>
              <a:t> = </a:t>
            </a:r>
            <a:r>
              <a:rPr lang="cs-CZ" sz="2800" i="1" smtClean="0"/>
              <a:t>a</a:t>
            </a:r>
            <a:r>
              <a:rPr lang="cs-CZ" sz="2800" smtClean="0"/>
              <a:t> + </a:t>
            </a:r>
            <a:r>
              <a:rPr lang="cs-CZ" sz="2800" i="1" smtClean="0"/>
              <a:t>b  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(</a:t>
            </a:r>
            <a:r>
              <a:rPr lang="cs-CZ" sz="2800" i="1" smtClean="0"/>
              <a:t>a</a:t>
            </a:r>
            <a:r>
              <a:rPr lang="cs-CZ" sz="2800" smtClean="0"/>
              <a:t> + </a:t>
            </a:r>
            <a:r>
              <a:rPr lang="cs-CZ" sz="2800" i="1" smtClean="0"/>
              <a:t>b</a:t>
            </a:r>
            <a:r>
              <a:rPr lang="cs-CZ" sz="2800" smtClean="0"/>
              <a:t>)</a:t>
            </a:r>
            <a:r>
              <a:rPr lang="cs-CZ" sz="2800" baseline="30000" smtClean="0"/>
              <a:t>2</a:t>
            </a:r>
            <a:r>
              <a:rPr lang="cs-CZ" sz="2800" smtClean="0"/>
              <a:t> = </a:t>
            </a:r>
            <a:r>
              <a:rPr lang="cs-CZ" sz="2800" i="1" smtClean="0"/>
              <a:t>a</a:t>
            </a:r>
            <a:r>
              <a:rPr lang="cs-CZ" sz="2800" baseline="30000" smtClean="0"/>
              <a:t>2</a:t>
            </a:r>
            <a:r>
              <a:rPr lang="cs-CZ" sz="2800" smtClean="0"/>
              <a:t> + 2</a:t>
            </a:r>
            <a:r>
              <a:rPr lang="cs-CZ" sz="2800" i="1" smtClean="0"/>
              <a:t>ab</a:t>
            </a:r>
            <a:r>
              <a:rPr lang="cs-CZ" sz="2800" smtClean="0"/>
              <a:t> + </a:t>
            </a:r>
            <a:r>
              <a:rPr lang="cs-CZ" sz="2800" i="1" smtClean="0"/>
              <a:t>b</a:t>
            </a:r>
            <a:r>
              <a:rPr lang="cs-CZ" sz="2800" baseline="30000" smtClean="0"/>
              <a:t>2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(</a:t>
            </a:r>
            <a:r>
              <a:rPr lang="cs-CZ" sz="2800" i="1" smtClean="0"/>
              <a:t>a</a:t>
            </a:r>
            <a:r>
              <a:rPr lang="cs-CZ" sz="2800" smtClean="0"/>
              <a:t> + </a:t>
            </a:r>
            <a:r>
              <a:rPr lang="cs-CZ" sz="2800" i="1" smtClean="0"/>
              <a:t>b</a:t>
            </a:r>
            <a:r>
              <a:rPr lang="cs-CZ" sz="2800" smtClean="0"/>
              <a:t>)</a:t>
            </a:r>
            <a:r>
              <a:rPr lang="cs-CZ" sz="2800" baseline="30000" smtClean="0"/>
              <a:t>3</a:t>
            </a:r>
            <a:r>
              <a:rPr lang="cs-CZ" sz="2800" smtClean="0"/>
              <a:t> = </a:t>
            </a:r>
            <a:r>
              <a:rPr lang="cs-CZ" sz="2800" i="1" smtClean="0"/>
              <a:t>a</a:t>
            </a:r>
            <a:r>
              <a:rPr lang="cs-CZ" sz="2800" baseline="30000" smtClean="0"/>
              <a:t>3</a:t>
            </a:r>
            <a:r>
              <a:rPr lang="cs-CZ" sz="2800" smtClean="0"/>
              <a:t> + 3</a:t>
            </a:r>
            <a:r>
              <a:rPr lang="cs-CZ" sz="2800" i="1" smtClean="0"/>
              <a:t>a</a:t>
            </a:r>
            <a:r>
              <a:rPr lang="cs-CZ" sz="2800" baseline="30000" smtClean="0"/>
              <a:t>2</a:t>
            </a:r>
            <a:r>
              <a:rPr lang="cs-CZ" sz="2800" i="1" smtClean="0"/>
              <a:t>b</a:t>
            </a:r>
            <a:r>
              <a:rPr lang="cs-CZ" sz="2800" smtClean="0"/>
              <a:t> + 3</a:t>
            </a:r>
            <a:r>
              <a:rPr lang="cs-CZ" sz="2800" i="1" smtClean="0"/>
              <a:t>ab</a:t>
            </a:r>
            <a:r>
              <a:rPr lang="cs-CZ" sz="2800" baseline="30000" smtClean="0"/>
              <a:t>2</a:t>
            </a:r>
            <a:r>
              <a:rPr lang="cs-CZ" sz="2800" smtClean="0"/>
              <a:t> + </a:t>
            </a:r>
            <a:r>
              <a:rPr lang="cs-CZ" sz="2800" i="1" smtClean="0"/>
              <a:t>b</a:t>
            </a:r>
            <a:r>
              <a:rPr lang="cs-CZ" sz="2800" baseline="30000" smtClean="0"/>
              <a:t>3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Vypočítáme ještě (</a:t>
            </a:r>
            <a:r>
              <a:rPr lang="cs-CZ" i="1" dirty="0" smtClean="0"/>
              <a:t>a</a:t>
            </a:r>
            <a:r>
              <a:rPr lang="cs-CZ" dirty="0" smtClean="0"/>
              <a:t> + </a:t>
            </a:r>
            <a:r>
              <a:rPr lang="cs-CZ" i="1" dirty="0" smtClean="0"/>
              <a:t>b</a:t>
            </a:r>
            <a:r>
              <a:rPr lang="cs-CZ" dirty="0" smtClean="0"/>
              <a:t>)</a:t>
            </a:r>
            <a:r>
              <a:rPr lang="cs-CZ" baseline="30000" dirty="0" smtClean="0"/>
              <a:t>4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u="sng" smtClean="0"/>
              <a:t>(</a:t>
            </a:r>
            <a:r>
              <a:rPr lang="cs-CZ" i="1" u="sng" smtClean="0"/>
              <a:t>a</a:t>
            </a:r>
            <a:r>
              <a:rPr lang="cs-CZ" u="sng" smtClean="0"/>
              <a:t> + </a:t>
            </a:r>
            <a:r>
              <a:rPr lang="cs-CZ" i="1" u="sng" smtClean="0"/>
              <a:t>b</a:t>
            </a:r>
            <a:r>
              <a:rPr lang="cs-CZ" u="sng" smtClean="0"/>
              <a:t>)</a:t>
            </a:r>
            <a:r>
              <a:rPr lang="cs-CZ" u="sng" baseline="30000" smtClean="0"/>
              <a:t>4</a:t>
            </a:r>
            <a:r>
              <a:rPr lang="cs-CZ" u="sng" smtClean="0"/>
              <a:t> </a:t>
            </a:r>
            <a:r>
              <a:rPr lang="cs-CZ" smtClean="0"/>
              <a:t>= (</a:t>
            </a:r>
            <a:r>
              <a:rPr lang="cs-CZ" i="1" smtClean="0"/>
              <a:t>a</a:t>
            </a:r>
            <a:r>
              <a:rPr lang="cs-CZ" smtClean="0"/>
              <a:t> + </a:t>
            </a:r>
            <a:r>
              <a:rPr lang="cs-CZ" i="1" smtClean="0"/>
              <a:t>b</a:t>
            </a:r>
            <a:r>
              <a:rPr lang="cs-CZ" smtClean="0"/>
              <a:t>)</a:t>
            </a:r>
            <a:r>
              <a:rPr lang="cs-CZ" baseline="30000" smtClean="0"/>
              <a:t>3</a:t>
            </a:r>
            <a:r>
              <a:rPr lang="cs-CZ" smtClean="0"/>
              <a:t> · (</a:t>
            </a:r>
            <a:r>
              <a:rPr lang="cs-CZ" i="1" smtClean="0"/>
              <a:t>a</a:t>
            </a:r>
            <a:r>
              <a:rPr lang="cs-CZ" smtClean="0"/>
              <a:t> + </a:t>
            </a:r>
            <a:r>
              <a:rPr lang="cs-CZ" i="1" smtClean="0"/>
              <a:t>b</a:t>
            </a:r>
            <a:r>
              <a:rPr lang="cs-CZ" smtClean="0"/>
              <a:t>) =</a:t>
            </a:r>
            <a:br>
              <a:rPr lang="cs-CZ" smtClean="0"/>
            </a:br>
            <a:r>
              <a:rPr lang="cs-CZ" smtClean="0"/>
              <a:t>= (</a:t>
            </a:r>
            <a:r>
              <a:rPr lang="cs-CZ" i="1" smtClean="0"/>
              <a:t>a</a:t>
            </a:r>
            <a:r>
              <a:rPr lang="cs-CZ" baseline="30000" smtClean="0"/>
              <a:t>3</a:t>
            </a:r>
            <a:r>
              <a:rPr lang="cs-CZ" smtClean="0"/>
              <a:t> + 3</a:t>
            </a:r>
            <a:r>
              <a:rPr lang="cs-CZ" i="1" smtClean="0"/>
              <a:t>a</a:t>
            </a:r>
            <a:r>
              <a:rPr lang="cs-CZ" baseline="30000" smtClean="0"/>
              <a:t>2</a:t>
            </a:r>
            <a:r>
              <a:rPr lang="cs-CZ" i="1" smtClean="0"/>
              <a:t>b</a:t>
            </a:r>
            <a:r>
              <a:rPr lang="cs-CZ" smtClean="0"/>
              <a:t> + 3</a:t>
            </a:r>
            <a:r>
              <a:rPr lang="cs-CZ" i="1" smtClean="0"/>
              <a:t>ab</a:t>
            </a:r>
            <a:r>
              <a:rPr lang="cs-CZ" baseline="30000" smtClean="0"/>
              <a:t>2</a:t>
            </a:r>
            <a:r>
              <a:rPr lang="cs-CZ" smtClean="0"/>
              <a:t> + </a:t>
            </a:r>
            <a:r>
              <a:rPr lang="cs-CZ" i="1" smtClean="0"/>
              <a:t>b</a:t>
            </a:r>
            <a:r>
              <a:rPr lang="cs-CZ" baseline="30000" smtClean="0"/>
              <a:t>3</a:t>
            </a:r>
            <a:r>
              <a:rPr lang="cs-CZ" smtClean="0"/>
              <a:t>) · (</a:t>
            </a:r>
            <a:r>
              <a:rPr lang="cs-CZ" i="1" smtClean="0"/>
              <a:t>a</a:t>
            </a:r>
            <a:r>
              <a:rPr lang="cs-CZ" smtClean="0"/>
              <a:t> + </a:t>
            </a:r>
            <a:r>
              <a:rPr lang="cs-CZ" i="1" smtClean="0"/>
              <a:t>b</a:t>
            </a:r>
            <a:r>
              <a:rPr lang="cs-CZ" smtClean="0"/>
              <a:t>) =</a:t>
            </a:r>
            <a:br>
              <a:rPr lang="cs-CZ" smtClean="0"/>
            </a:br>
            <a:r>
              <a:rPr lang="cs-CZ" smtClean="0"/>
              <a:t>= </a:t>
            </a:r>
            <a:r>
              <a:rPr lang="cs-CZ" i="1" smtClean="0"/>
              <a:t>a</a:t>
            </a:r>
            <a:r>
              <a:rPr lang="cs-CZ" baseline="30000" smtClean="0"/>
              <a:t>4</a:t>
            </a:r>
            <a:r>
              <a:rPr lang="cs-CZ" smtClean="0"/>
              <a:t> + 3</a:t>
            </a:r>
            <a:r>
              <a:rPr lang="cs-CZ" i="1" smtClean="0"/>
              <a:t>a</a:t>
            </a:r>
            <a:r>
              <a:rPr lang="cs-CZ" baseline="30000" smtClean="0"/>
              <a:t>3</a:t>
            </a:r>
            <a:r>
              <a:rPr lang="cs-CZ" i="1" smtClean="0"/>
              <a:t>b</a:t>
            </a:r>
            <a:r>
              <a:rPr lang="cs-CZ" smtClean="0"/>
              <a:t> + 3</a:t>
            </a:r>
            <a:r>
              <a:rPr lang="cs-CZ" i="1" smtClean="0"/>
              <a:t>a</a:t>
            </a:r>
            <a:r>
              <a:rPr lang="cs-CZ" baseline="30000" smtClean="0"/>
              <a:t>2</a:t>
            </a:r>
            <a:r>
              <a:rPr lang="cs-CZ" i="1" smtClean="0"/>
              <a:t>b</a:t>
            </a:r>
            <a:r>
              <a:rPr lang="cs-CZ" baseline="30000" smtClean="0"/>
              <a:t>2</a:t>
            </a:r>
            <a:r>
              <a:rPr lang="cs-CZ" smtClean="0"/>
              <a:t> + </a:t>
            </a:r>
            <a:r>
              <a:rPr lang="cs-CZ" i="1" smtClean="0"/>
              <a:t>ab</a:t>
            </a:r>
            <a:r>
              <a:rPr lang="cs-CZ" baseline="30000" smtClean="0"/>
              <a:t>3</a:t>
            </a:r>
            <a:r>
              <a:rPr lang="cs-CZ" smtClean="0"/>
              <a:t> + </a:t>
            </a:r>
            <a:r>
              <a:rPr lang="cs-CZ" i="1" smtClean="0"/>
              <a:t>a</a:t>
            </a:r>
            <a:r>
              <a:rPr lang="cs-CZ" baseline="30000" smtClean="0"/>
              <a:t>3</a:t>
            </a:r>
            <a:r>
              <a:rPr lang="cs-CZ" i="1" smtClean="0"/>
              <a:t>b</a:t>
            </a:r>
            <a:r>
              <a:rPr lang="cs-CZ" smtClean="0"/>
              <a:t> + 3</a:t>
            </a:r>
            <a:r>
              <a:rPr lang="cs-CZ" i="1" smtClean="0"/>
              <a:t>a</a:t>
            </a:r>
            <a:r>
              <a:rPr lang="cs-CZ" baseline="30000" smtClean="0"/>
              <a:t>2</a:t>
            </a:r>
            <a:r>
              <a:rPr lang="cs-CZ" i="1" smtClean="0"/>
              <a:t>b</a:t>
            </a:r>
            <a:r>
              <a:rPr lang="cs-CZ" baseline="30000" smtClean="0"/>
              <a:t>2</a:t>
            </a:r>
            <a:r>
              <a:rPr lang="cs-CZ" smtClean="0"/>
              <a:t> + 3</a:t>
            </a:r>
            <a:r>
              <a:rPr lang="cs-CZ" i="1" smtClean="0"/>
              <a:t>ab</a:t>
            </a:r>
            <a:r>
              <a:rPr lang="cs-CZ" baseline="30000" smtClean="0"/>
              <a:t>3</a:t>
            </a:r>
            <a:r>
              <a:rPr lang="cs-CZ" smtClean="0"/>
              <a:t> + </a:t>
            </a:r>
            <a:r>
              <a:rPr lang="cs-CZ" i="1" smtClean="0"/>
              <a:t>b</a:t>
            </a:r>
            <a:r>
              <a:rPr lang="cs-CZ" baseline="30000" smtClean="0"/>
              <a:t>4</a:t>
            </a:r>
            <a:r>
              <a:rPr lang="cs-CZ" smtClean="0"/>
              <a:t> = </a:t>
            </a:r>
            <a:br>
              <a:rPr lang="cs-CZ" smtClean="0"/>
            </a:br>
            <a:r>
              <a:rPr lang="cs-CZ" smtClean="0"/>
              <a:t>= </a:t>
            </a:r>
            <a:r>
              <a:rPr lang="cs-CZ" i="1" u="sng" smtClean="0"/>
              <a:t>a</a:t>
            </a:r>
            <a:r>
              <a:rPr lang="cs-CZ" i="1" u="sng" baseline="30000" smtClean="0"/>
              <a:t>4</a:t>
            </a:r>
            <a:r>
              <a:rPr lang="cs-CZ" i="1" u="sng" smtClean="0"/>
              <a:t> + 4a</a:t>
            </a:r>
            <a:r>
              <a:rPr lang="cs-CZ" i="1" u="sng" baseline="30000" smtClean="0"/>
              <a:t>3</a:t>
            </a:r>
            <a:r>
              <a:rPr lang="cs-CZ" i="1" u="sng" smtClean="0"/>
              <a:t>b + 6a</a:t>
            </a:r>
            <a:r>
              <a:rPr lang="cs-CZ" i="1" u="sng" baseline="30000" smtClean="0"/>
              <a:t>2</a:t>
            </a:r>
            <a:r>
              <a:rPr lang="cs-CZ" i="1" u="sng" smtClean="0"/>
              <a:t>b</a:t>
            </a:r>
            <a:r>
              <a:rPr lang="cs-CZ" i="1" u="sng" baseline="30000" smtClean="0"/>
              <a:t>2</a:t>
            </a:r>
            <a:r>
              <a:rPr lang="cs-CZ" i="1" u="sng" smtClean="0"/>
              <a:t> + 4ab</a:t>
            </a:r>
            <a:r>
              <a:rPr lang="cs-CZ" i="1" u="sng" baseline="30000" smtClean="0"/>
              <a:t>3</a:t>
            </a:r>
            <a:r>
              <a:rPr lang="cs-CZ" i="1" u="sng" smtClean="0"/>
              <a:t> + b</a:t>
            </a:r>
            <a:r>
              <a:rPr lang="cs-CZ" i="1" u="sng" baseline="30000" smtClean="0"/>
              <a:t>4</a:t>
            </a:r>
            <a:endParaRPr lang="cs-CZ" i="1" u="sng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Co jsme zjistili?</a:t>
            </a:r>
            <a:endParaRPr lang="cs-CZ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Koeficienty mnohočlenů vzniklých umocněním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dvojčlenu (</a:t>
            </a:r>
            <a:r>
              <a:rPr lang="cs-CZ" sz="2400" u="sng" smtClean="0"/>
              <a:t>binomu</a:t>
            </a:r>
            <a:r>
              <a:rPr lang="cs-CZ" sz="2400" smtClean="0"/>
              <a:t>) (a+b) na n-tou odpovídají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číslům příslušného řádku Pascalova trojúhelníku, nazýváme je tedy </a:t>
            </a:r>
            <a:r>
              <a:rPr lang="cs-CZ" sz="2400" b="1" u="sng" smtClean="0"/>
              <a:t>binomické koeficienty</a:t>
            </a:r>
            <a:r>
              <a:rPr lang="cs-CZ" sz="2400" smtClean="0"/>
              <a:t>.</a:t>
            </a:r>
          </a:p>
          <a:p>
            <a:endParaRPr lang="cs-CZ" sz="2400" smtClean="0"/>
          </a:p>
          <a:p>
            <a:r>
              <a:rPr lang="cs-CZ" sz="2400" smtClean="0"/>
              <a:t>exponenty mocnin se základem </a:t>
            </a:r>
            <a:r>
              <a:rPr lang="cs-CZ" sz="2400" b="1" i="1" smtClean="0"/>
              <a:t>a</a:t>
            </a:r>
            <a:r>
              <a:rPr lang="cs-CZ" sz="2400" smtClean="0"/>
              <a:t> klesají od </a:t>
            </a:r>
            <a:r>
              <a:rPr lang="cs-CZ" sz="2400" i="1" smtClean="0"/>
              <a:t>n</a:t>
            </a:r>
            <a:r>
              <a:rPr lang="cs-CZ" sz="2400" smtClean="0"/>
              <a:t> k nule a naopak exponenty mocnin se základem </a:t>
            </a:r>
            <a:r>
              <a:rPr lang="cs-CZ" sz="2400" b="1" i="1" smtClean="0"/>
              <a:t>b</a:t>
            </a:r>
            <a:r>
              <a:rPr lang="cs-CZ" sz="2400" smtClean="0"/>
              <a:t> rostou od nuly k </a:t>
            </a:r>
            <a:r>
              <a:rPr lang="cs-CZ" sz="2400" i="1" smtClean="0"/>
              <a:t>n</a:t>
            </a:r>
            <a:r>
              <a:rPr lang="cs-CZ" sz="2400" smtClean="0"/>
              <a:t>.</a:t>
            </a:r>
          </a:p>
          <a:p>
            <a:endParaRPr lang="cs-CZ" sz="2400" smtClean="0"/>
          </a:p>
          <a:p>
            <a:r>
              <a:rPr lang="cs-CZ" sz="2400" smtClean="0"/>
              <a:t> Součet exponentů je v každém členu stejný a je roven </a:t>
            </a:r>
            <a:r>
              <a:rPr lang="cs-CZ" sz="2400" i="1" smtClean="0"/>
              <a:t>n</a:t>
            </a:r>
            <a:r>
              <a:rPr lang="cs-CZ" sz="240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(</a:t>
            </a:r>
            <a:r>
              <a:rPr lang="cs-CZ" i="1" dirty="0" smtClean="0"/>
              <a:t>a</a:t>
            </a:r>
            <a:r>
              <a:rPr lang="cs-CZ" dirty="0" smtClean="0"/>
              <a:t> + </a:t>
            </a:r>
            <a:r>
              <a:rPr lang="cs-CZ" i="1" dirty="0" smtClean="0"/>
              <a:t>b</a:t>
            </a:r>
            <a:r>
              <a:rPr lang="cs-CZ" dirty="0" smtClean="0"/>
              <a:t>)</a:t>
            </a:r>
            <a:r>
              <a:rPr lang="cs-CZ" baseline="30000" dirty="0" smtClean="0"/>
              <a:t>5</a:t>
            </a:r>
            <a:r>
              <a:rPr lang="cs-CZ" dirty="0" smtClean="0"/>
              <a:t> = ?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Příslušný řádek Pascalova trojúhelníku</a:t>
            </a:r>
            <a:endParaRPr lang="cs-CZ" sz="28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 pro </a:t>
            </a:r>
            <a:r>
              <a:rPr lang="cs-CZ" sz="2800" u="sng" smtClean="0">
                <a:sym typeface="Symbol" pitchFamily="18" charset="2"/>
              </a:rPr>
              <a:t>n=5</a:t>
            </a:r>
            <a:r>
              <a:rPr lang="cs-CZ" sz="2800" smtClean="0">
                <a:sym typeface="Symbol" pitchFamily="18" charset="2"/>
              </a:rPr>
              <a:t>   je     </a:t>
            </a:r>
          </a:p>
          <a:p>
            <a:pPr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 1    5   10   10     5   1  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(</a:t>
            </a:r>
            <a:r>
              <a:rPr lang="cs-CZ" sz="2800" i="1" smtClean="0"/>
              <a:t>a</a:t>
            </a:r>
            <a:r>
              <a:rPr lang="cs-CZ" sz="2800" smtClean="0"/>
              <a:t> + </a:t>
            </a:r>
            <a:r>
              <a:rPr lang="cs-CZ" sz="2800" i="1" smtClean="0"/>
              <a:t>b</a:t>
            </a:r>
            <a:r>
              <a:rPr lang="cs-CZ" sz="2800" smtClean="0"/>
              <a:t>)</a:t>
            </a:r>
            <a:r>
              <a:rPr lang="cs-CZ" sz="2800" baseline="30000" smtClean="0"/>
              <a:t>5</a:t>
            </a:r>
            <a:r>
              <a:rPr lang="cs-CZ" sz="2800" smtClean="0"/>
              <a:t>=a</a:t>
            </a:r>
            <a:r>
              <a:rPr lang="cs-CZ" sz="2800" baseline="30000" smtClean="0"/>
              <a:t>5 </a:t>
            </a:r>
            <a:r>
              <a:rPr lang="cs-CZ" sz="2800" smtClean="0"/>
              <a:t>+5a</a:t>
            </a:r>
            <a:r>
              <a:rPr lang="cs-CZ" sz="2800" baseline="30000" smtClean="0"/>
              <a:t>4</a:t>
            </a:r>
            <a:r>
              <a:rPr lang="cs-CZ" sz="2800" smtClean="0"/>
              <a:t>b</a:t>
            </a:r>
            <a:r>
              <a:rPr lang="cs-CZ" sz="2800" baseline="30000" smtClean="0"/>
              <a:t>1</a:t>
            </a:r>
            <a:r>
              <a:rPr lang="cs-CZ" sz="2800" smtClean="0"/>
              <a:t>+10a</a:t>
            </a:r>
            <a:r>
              <a:rPr lang="cs-CZ" sz="2800" baseline="30000" smtClean="0"/>
              <a:t>3</a:t>
            </a:r>
            <a:r>
              <a:rPr lang="cs-CZ" sz="2800" smtClean="0"/>
              <a:t>b</a:t>
            </a:r>
            <a:r>
              <a:rPr lang="cs-CZ" sz="2800" baseline="30000" smtClean="0"/>
              <a:t>2</a:t>
            </a:r>
            <a:r>
              <a:rPr lang="cs-CZ" sz="2800" smtClean="0"/>
              <a:t>+10a</a:t>
            </a:r>
            <a:r>
              <a:rPr lang="cs-CZ" sz="2800" baseline="30000" smtClean="0"/>
              <a:t>2</a:t>
            </a:r>
            <a:r>
              <a:rPr lang="cs-CZ" sz="2800" smtClean="0"/>
              <a:t>b</a:t>
            </a:r>
            <a:r>
              <a:rPr lang="cs-CZ" sz="2800" baseline="30000" smtClean="0"/>
              <a:t>3</a:t>
            </a:r>
            <a:r>
              <a:rPr lang="cs-CZ" sz="2800" smtClean="0"/>
              <a:t>+5a</a:t>
            </a:r>
            <a:r>
              <a:rPr lang="cs-CZ" sz="2800" baseline="30000" smtClean="0"/>
              <a:t>1</a:t>
            </a:r>
            <a:r>
              <a:rPr lang="cs-CZ" sz="2800" smtClean="0"/>
              <a:t>b</a:t>
            </a:r>
            <a:r>
              <a:rPr lang="cs-CZ" sz="2800" baseline="30000" smtClean="0"/>
              <a:t>4</a:t>
            </a:r>
            <a:r>
              <a:rPr lang="cs-CZ" sz="2800" smtClean="0"/>
              <a:t> + b</a:t>
            </a:r>
            <a:r>
              <a:rPr lang="cs-CZ" sz="2800" baseline="30000" smtClean="0"/>
              <a:t>5</a:t>
            </a:r>
            <a:endParaRPr lang="cs-CZ" sz="2800" smtClean="0"/>
          </a:p>
        </p:txBody>
      </p:sp>
      <p:sp>
        <p:nvSpPr>
          <p:cNvPr id="5" name="Šipka doprava 4"/>
          <p:cNvSpPr/>
          <p:nvPr/>
        </p:nvSpPr>
        <p:spPr>
          <a:xfrm>
            <a:off x="5715000" y="3571875"/>
            <a:ext cx="642938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(</a:t>
            </a:r>
            <a:r>
              <a:rPr lang="cs-CZ" i="1" dirty="0" smtClean="0"/>
              <a:t>a</a:t>
            </a:r>
            <a:r>
              <a:rPr lang="cs-CZ" dirty="0" smtClean="0"/>
              <a:t> + </a:t>
            </a:r>
            <a:r>
              <a:rPr lang="cs-CZ" i="1" dirty="0" smtClean="0"/>
              <a:t>b</a:t>
            </a:r>
            <a:r>
              <a:rPr lang="cs-CZ" dirty="0" smtClean="0"/>
              <a:t>)</a:t>
            </a:r>
            <a:r>
              <a:rPr lang="cs-CZ" baseline="30000" dirty="0" smtClean="0"/>
              <a:t>n</a:t>
            </a:r>
            <a:r>
              <a:rPr lang="cs-CZ" dirty="0" smtClean="0"/>
              <a:t> = ?</a:t>
            </a:r>
            <a:endParaRPr lang="cs-CZ" dirty="0"/>
          </a:p>
        </p:txBody>
      </p:sp>
      <p:sp>
        <p:nvSpPr>
          <p:cNvPr id="10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600" smtClean="0"/>
              <a:t>Příslušný řádek Pascalova trojúhelníku</a:t>
            </a:r>
            <a:r>
              <a:rPr lang="cs-CZ" sz="2600" smtClean="0">
                <a:sym typeface="Symbol" pitchFamily="18" charset="2"/>
              </a:rPr>
              <a:t> pro </a:t>
            </a:r>
            <a:r>
              <a:rPr lang="cs-CZ" sz="2600" b="1" smtClean="0">
                <a:sym typeface="Symbol" pitchFamily="18" charset="2"/>
              </a:rPr>
              <a:t>n</a:t>
            </a:r>
            <a:r>
              <a:rPr lang="cs-CZ" sz="2600" smtClean="0">
                <a:sym typeface="Symbol" pitchFamily="18" charset="2"/>
              </a:rPr>
              <a:t> je</a:t>
            </a:r>
          </a:p>
          <a:p>
            <a:pPr>
              <a:buFont typeface="Wingdings 2" pitchFamily="18" charset="2"/>
              <a:buNone/>
            </a:pPr>
            <a:endParaRPr lang="cs-CZ" sz="2600" smtClean="0"/>
          </a:p>
          <a:p>
            <a:pPr>
              <a:buFont typeface="Wingdings 2" pitchFamily="18" charset="2"/>
              <a:buNone/>
            </a:pPr>
            <a:endParaRPr lang="cs-CZ" sz="2600" smtClean="0"/>
          </a:p>
          <a:p>
            <a:pPr>
              <a:buFont typeface="Wingdings 2" pitchFamily="18" charset="2"/>
              <a:buNone/>
            </a:pPr>
            <a:r>
              <a:rPr lang="cs-CZ" sz="2600" smtClean="0"/>
              <a:t>+ zobecněním předchozího odvodíme vzorec</a:t>
            </a:r>
            <a:endParaRPr lang="cs-CZ" sz="26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600" smtClean="0"/>
          </a:p>
          <a:p>
            <a:pPr>
              <a:buFont typeface="Wingdings 2" pitchFamily="18" charset="2"/>
              <a:buNone/>
            </a:pPr>
            <a:endParaRPr lang="cs-CZ" sz="2600" smtClean="0"/>
          </a:p>
          <a:p>
            <a:pPr>
              <a:buFont typeface="Wingdings 2" pitchFamily="18" charset="2"/>
              <a:buNone/>
            </a:pPr>
            <a:endParaRPr lang="cs-CZ" sz="2600" smtClean="0"/>
          </a:p>
          <a:p>
            <a:pPr>
              <a:buFont typeface="Wingdings 2" pitchFamily="18" charset="2"/>
              <a:buNone/>
            </a:pPr>
            <a:r>
              <a:rPr lang="cs-CZ" sz="2600" smtClean="0"/>
              <a:t>Zkrácený zápis: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071688" y="2000250"/>
          <a:ext cx="3571875" cy="839788"/>
        </p:xfrm>
        <a:graphic>
          <a:graphicData uri="http://schemas.openxmlformats.org/presentationml/2006/ole">
            <p:oleObj spid="_x0000_s1026" name="Rovnice" r:id="rId3" imgW="1943100" imgH="45720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714500" y="3500438"/>
          <a:ext cx="6786563" cy="857250"/>
        </p:xfrm>
        <a:graphic>
          <a:graphicData uri="http://schemas.openxmlformats.org/presentationml/2006/ole">
            <p:oleObj spid="_x0000_s1027" name="Rovnice" r:id="rId4" imgW="4152900" imgH="45720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4286250" y="4714875"/>
          <a:ext cx="3111500" cy="1000125"/>
        </p:xfrm>
        <a:graphic>
          <a:graphicData uri="http://schemas.openxmlformats.org/presentationml/2006/ole">
            <p:oleObj spid="_x0000_s1028" name="Rovnice" r:id="rId5" imgW="14224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0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0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Poznámka:</a:t>
            </a:r>
            <a:endParaRPr lang="cs-CZ" dirty="0"/>
          </a:p>
        </p:txBody>
      </p:sp>
      <p:sp>
        <p:nvSpPr>
          <p:cNvPr id="205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Odvozená rovnost se nazývá </a:t>
            </a:r>
            <a:r>
              <a:rPr lang="cs-CZ" sz="2800" b="1" u="sng" smtClean="0"/>
              <a:t>binomická věta a platí pro libovolná a,b</a:t>
            </a:r>
            <a:r>
              <a:rPr lang="cs-CZ" sz="2800" b="1" u="sng" smtClean="0">
                <a:sym typeface="Symbol" pitchFamily="18" charset="2"/>
              </a:rPr>
              <a:t>R, nN</a:t>
            </a:r>
            <a:endParaRPr lang="cs-CZ" sz="2800" b="1" u="sng" smtClean="0"/>
          </a:p>
          <a:p>
            <a:endParaRPr lang="cs-CZ" sz="2800" smtClean="0"/>
          </a:p>
          <a:p>
            <a:r>
              <a:rPr lang="cs-CZ" sz="2800" smtClean="0"/>
              <a:t>Výraz na pravé straně vzorce nazýváme </a:t>
            </a:r>
            <a:r>
              <a:rPr lang="cs-CZ" sz="2800" b="1" smtClean="0"/>
              <a:t>binomický rozvoj výrazu </a:t>
            </a:r>
            <a:r>
              <a:rPr lang="cs-CZ" sz="2800" b="1" u="sng" smtClean="0"/>
              <a:t>(</a:t>
            </a:r>
            <a:r>
              <a:rPr lang="cs-CZ" sz="2800" b="1" i="1" u="sng" smtClean="0"/>
              <a:t>a</a:t>
            </a:r>
            <a:r>
              <a:rPr lang="cs-CZ" sz="2800" b="1" u="sng" smtClean="0"/>
              <a:t> + </a:t>
            </a:r>
            <a:r>
              <a:rPr lang="cs-CZ" sz="2800" b="1" i="1" u="sng" smtClean="0"/>
              <a:t>b</a:t>
            </a:r>
            <a:r>
              <a:rPr lang="cs-CZ" sz="2800" b="1" u="sng" smtClean="0"/>
              <a:t>)</a:t>
            </a:r>
            <a:r>
              <a:rPr lang="cs-CZ" sz="2800" b="1" u="sng" baseline="30000" smtClean="0"/>
              <a:t>n</a:t>
            </a:r>
          </a:p>
          <a:p>
            <a:endParaRPr lang="cs-CZ" sz="2800" u="sng" smtClean="0"/>
          </a:p>
          <a:p>
            <a:r>
              <a:rPr lang="cs-CZ" sz="2800" u="sng" smtClean="0"/>
              <a:t> </a:t>
            </a:r>
            <a:r>
              <a:rPr lang="cs-CZ" sz="2800" b="1" u="sng" smtClean="0"/>
              <a:t>(k+1)-ní člen </a:t>
            </a:r>
            <a:r>
              <a:rPr lang="cs-CZ" sz="2800" smtClean="0"/>
              <a:t>binomického rozvoje lze vyjádřit výrazem</a:t>
            </a:r>
          </a:p>
          <a:p>
            <a:endParaRPr lang="cs-CZ" smtClean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5000625" y="5000625"/>
          <a:ext cx="1500188" cy="1058863"/>
        </p:xfrm>
        <a:graphic>
          <a:graphicData uri="http://schemas.openxmlformats.org/presentationml/2006/ole">
            <p:oleObj spid="_x0000_s2050" name="Rovnice" r:id="rId3" imgW="6477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1-zadání:</a:t>
            </a:r>
            <a:endParaRPr lang="cs-CZ" dirty="0"/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Určete binomický rozvoj výrazu </a:t>
            </a:r>
          </a:p>
          <a:p>
            <a:pPr>
              <a:buFont typeface="Wingdings 2" pitchFamily="18" charset="2"/>
              <a:buNone/>
            </a:pPr>
            <a:endParaRPr lang="cs-CZ" u="sng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(</a:t>
            </a:r>
            <a:r>
              <a:rPr lang="cs-CZ" i="1" smtClean="0"/>
              <a:t>2 + x</a:t>
            </a:r>
            <a:r>
              <a:rPr lang="cs-CZ" smtClean="0"/>
              <a:t>)</a:t>
            </a:r>
            <a:r>
              <a:rPr lang="cs-CZ" baseline="30000" smtClean="0"/>
              <a:t>6 </a:t>
            </a:r>
            <a:r>
              <a:rPr lang="cs-CZ" smtClean="0"/>
              <a:t> =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1-řešení: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428750" y="1954213"/>
          <a:ext cx="7397750" cy="1162050"/>
        </p:xfrm>
        <a:graphic>
          <a:graphicData uri="http://schemas.openxmlformats.org/presentationml/2006/ole">
            <p:oleObj spid="_x0000_s3074" name="Rovnice" r:id="rId3" imgW="4686300" imgH="736600" progId="Equation.3">
              <p:embed/>
            </p:oleObj>
          </a:graphicData>
        </a:graphic>
      </p:graphicFrame>
      <p:graphicFrame>
        <p:nvGraphicFramePr>
          <p:cNvPr id="5" name="Object 5"/>
          <p:cNvGraphicFramePr>
            <a:graphicFrameLocks noChangeAspect="1"/>
          </p:cNvGraphicFramePr>
          <p:nvPr/>
        </p:nvGraphicFramePr>
        <p:xfrm>
          <a:off x="1428750" y="3500438"/>
          <a:ext cx="7104063" cy="500062"/>
        </p:xfrm>
        <a:graphic>
          <a:graphicData uri="http://schemas.openxmlformats.org/presentationml/2006/ole">
            <p:oleObj spid="_x0000_s3075" name="Rovnice" r:id="rId4" imgW="3708400" imgH="203200" progId="Equation.3">
              <p:embed/>
            </p:oleObj>
          </a:graphicData>
        </a:graphic>
      </p:graphicFrame>
      <p:graphicFrame>
        <p:nvGraphicFramePr>
          <p:cNvPr id="6" name="Object 6"/>
          <p:cNvGraphicFramePr>
            <a:graphicFrameLocks noChangeAspect="1"/>
          </p:cNvGraphicFramePr>
          <p:nvPr/>
        </p:nvGraphicFramePr>
        <p:xfrm>
          <a:off x="1428750" y="4357688"/>
          <a:ext cx="6929438" cy="488950"/>
        </p:xfrm>
        <a:graphic>
          <a:graphicData uri="http://schemas.openxmlformats.org/presentationml/2006/ole">
            <p:oleObj spid="_x0000_s3076" name="Rovnice" r:id="rId5" imgW="2882900" imgH="203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2-zadání: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Určete binomický rozvoj výrazu </a:t>
            </a:r>
          </a:p>
          <a:p>
            <a:pPr>
              <a:buFont typeface="Wingdings 2" pitchFamily="18" charset="2"/>
              <a:buNone/>
            </a:pPr>
            <a:endParaRPr lang="cs-CZ" u="sng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(</a:t>
            </a:r>
            <a:r>
              <a:rPr lang="cs-CZ" i="1" smtClean="0"/>
              <a:t>x</a:t>
            </a:r>
            <a:r>
              <a:rPr lang="cs-CZ" i="1" baseline="30000" smtClean="0"/>
              <a:t>3</a:t>
            </a:r>
            <a:r>
              <a:rPr lang="cs-CZ" i="1" smtClean="0"/>
              <a:t> - 1</a:t>
            </a:r>
            <a:r>
              <a:rPr lang="cs-CZ" smtClean="0"/>
              <a:t>)</a:t>
            </a:r>
            <a:r>
              <a:rPr lang="cs-CZ" baseline="30000" smtClean="0"/>
              <a:t>5 </a:t>
            </a:r>
            <a:r>
              <a:rPr lang="cs-CZ" smtClean="0"/>
              <a:t> =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2-řešení: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357313" y="2571750"/>
          <a:ext cx="7397750" cy="633413"/>
        </p:xfrm>
        <a:graphic>
          <a:graphicData uri="http://schemas.openxmlformats.org/presentationml/2006/ole">
            <p:oleObj spid="_x0000_s4098" name="Rovnice" r:id="rId3" imgW="5334000" imgH="457200" progId="Equation.3">
              <p:embed/>
            </p:oleObj>
          </a:graphicData>
        </a:graphic>
      </p:graphicFrame>
      <p:graphicFrame>
        <p:nvGraphicFramePr>
          <p:cNvPr id="5" name="Object 5"/>
          <p:cNvGraphicFramePr>
            <a:graphicFrameLocks noChangeAspect="1"/>
          </p:cNvGraphicFramePr>
          <p:nvPr/>
        </p:nvGraphicFramePr>
        <p:xfrm>
          <a:off x="1428750" y="3714750"/>
          <a:ext cx="4643438" cy="444500"/>
        </p:xfrm>
        <a:graphic>
          <a:graphicData uri="http://schemas.openxmlformats.org/presentationml/2006/ole">
            <p:oleObj spid="_x0000_s4099" name="Rovnice" r:id="rId4" imgW="2120900" imgH="203200" progId="Equation.3">
              <p:embed/>
            </p:oleObj>
          </a:graphicData>
        </a:graphic>
      </p:graphicFrame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28750" y="1785938"/>
            <a:ext cx="1500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(</a:t>
            </a:r>
            <a:r>
              <a:rPr lang="cs-CZ" i="1"/>
              <a:t>x</a:t>
            </a:r>
            <a:r>
              <a:rPr lang="cs-CZ" i="1" baseline="30000"/>
              <a:t>3</a:t>
            </a:r>
            <a:r>
              <a:rPr lang="cs-CZ" i="1"/>
              <a:t> - 1</a:t>
            </a:r>
            <a:r>
              <a:rPr lang="cs-CZ"/>
              <a:t>)</a:t>
            </a:r>
            <a:r>
              <a:rPr lang="cs-CZ" baseline="30000"/>
              <a:t>5 </a:t>
            </a:r>
            <a:r>
              <a:rPr lang="cs-CZ"/>
              <a:t> 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3-zadání:</a:t>
            </a:r>
            <a:endParaRPr lang="cs-CZ" dirty="0"/>
          </a:p>
        </p:txBody>
      </p:sp>
      <p:sp>
        <p:nvSpPr>
          <p:cNvPr id="512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V binomickém  rozvoji výrazu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určete 4. člen.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</a:t>
            </a: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6357938" y="1785938"/>
          <a:ext cx="1514475" cy="1000125"/>
        </p:xfrm>
        <a:graphic>
          <a:graphicData uri="http://schemas.openxmlformats.org/presentationml/2006/ole">
            <p:oleObj spid="_x0000_s5122" name="Rovnice" r:id="rId3" imgW="710891" imgH="469696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3-řešení: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z="2400" b="1" u="sng" smtClean="0"/>
          </a:p>
          <a:p>
            <a:pPr>
              <a:buFont typeface="Wingdings 2" pitchFamily="18" charset="2"/>
              <a:buNone/>
            </a:pPr>
            <a:r>
              <a:rPr lang="cs-CZ" sz="2400" b="1" u="sng" smtClean="0"/>
              <a:t>(k+1)-ní člen </a:t>
            </a:r>
            <a:r>
              <a:rPr lang="cs-CZ" sz="2400" smtClean="0"/>
              <a:t>binomického rozvoje je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V našem rozvoji  n=6, pro 4.člen	je k=3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6929438" y="1643063"/>
          <a:ext cx="1285875" cy="857250"/>
        </p:xfrm>
        <a:graphic>
          <a:graphicData uri="http://schemas.openxmlformats.org/presentationml/2006/ole">
            <p:oleObj spid="_x0000_s6146" name="Rovnice" r:id="rId3" imgW="685800" imgH="457200" progId="Equation.3">
              <p:embed/>
            </p:oleObj>
          </a:graphicData>
        </a:graphic>
      </p:graphicFrame>
      <p:sp>
        <p:nvSpPr>
          <p:cNvPr id="5" name="Šipka doprava 4"/>
          <p:cNvSpPr/>
          <p:nvPr/>
        </p:nvSpPr>
        <p:spPr>
          <a:xfrm>
            <a:off x="7286625" y="2928938"/>
            <a:ext cx="428625" cy="1428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6147" name="Rovnice" r:id="rId4" imgW="391303" imgH="739129" progId="Equation.3">
              <p:embed/>
            </p:oleObj>
          </a:graphicData>
        </a:graphic>
      </p:graphicFrame>
      <p:graphicFrame>
        <p:nvGraphicFramePr>
          <p:cNvPr id="7" name="Object 4"/>
          <p:cNvGraphicFramePr>
            <a:graphicFrameLocks noChangeAspect="1"/>
          </p:cNvGraphicFramePr>
          <p:nvPr/>
        </p:nvGraphicFramePr>
        <p:xfrm>
          <a:off x="1643063" y="3357563"/>
          <a:ext cx="2500312" cy="922337"/>
        </p:xfrm>
        <a:graphic>
          <a:graphicData uri="http://schemas.openxmlformats.org/presentationml/2006/ole">
            <p:oleObj spid="_x0000_s6148" name="Rovnice" r:id="rId5" imgW="1307532" imgH="482391" progId="Equation.3">
              <p:embed/>
            </p:oleObj>
          </a:graphicData>
        </a:graphic>
      </p:graphicFrame>
      <p:graphicFrame>
        <p:nvGraphicFramePr>
          <p:cNvPr id="8" name="Object 5"/>
          <p:cNvGraphicFramePr>
            <a:graphicFrameLocks noChangeAspect="1"/>
          </p:cNvGraphicFramePr>
          <p:nvPr/>
        </p:nvGraphicFramePr>
        <p:xfrm>
          <a:off x="1684338" y="4643438"/>
          <a:ext cx="5480050" cy="928687"/>
        </p:xfrm>
        <a:graphic>
          <a:graphicData uri="http://schemas.openxmlformats.org/presentationml/2006/ole">
            <p:oleObj spid="_x0000_s6149" name="Rovnice" r:id="rId6" imgW="2768600" imgH="4699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4-zadání:</a:t>
            </a:r>
            <a:endParaRPr lang="cs-CZ" dirty="0"/>
          </a:p>
        </p:txBody>
      </p:sp>
      <p:sp>
        <p:nvSpPr>
          <p:cNvPr id="717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V binomickém  rozvoji výrazu 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určete člen, který neobsahuje proměnnou x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</a:t>
            </a:r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6357938" y="1785938"/>
          <a:ext cx="1514475" cy="1000125"/>
        </p:xfrm>
        <a:graphic>
          <a:graphicData uri="http://schemas.openxmlformats.org/presentationml/2006/ole">
            <p:oleObj spid="_x0000_s7170" name="Rovnice" r:id="rId3" imgW="710891" imgH="469696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4-řešení:</a:t>
            </a:r>
            <a:endParaRPr lang="cs-CZ" dirty="0"/>
          </a:p>
        </p:txBody>
      </p:sp>
      <p:sp>
        <p:nvSpPr>
          <p:cNvPr id="3076" name="Zástupný symbol pro obsah 2"/>
          <p:cNvSpPr>
            <a:spLocks noGrp="1"/>
          </p:cNvSpPr>
          <p:nvPr>
            <p:ph idx="1"/>
          </p:nvPr>
        </p:nvSpPr>
        <p:spPr>
          <a:xfrm>
            <a:off x="1143000" y="1500188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400" b="1" u="sng" smtClean="0"/>
          </a:p>
          <a:p>
            <a:pPr>
              <a:buFont typeface="Wingdings 2" pitchFamily="18" charset="2"/>
              <a:buNone/>
            </a:pPr>
            <a:r>
              <a:rPr lang="cs-CZ" sz="2400" b="1" smtClean="0"/>
              <a:t>(k+1)-ní člen  </a:t>
            </a:r>
            <a:r>
              <a:rPr lang="cs-CZ" sz="2400" smtClean="0"/>
              <a:t>binomického rozvoje                    je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			    ,   po úpravě: 	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Koeficienty 		       jsou pro konkrétní </a:t>
            </a:r>
            <a:r>
              <a:rPr lang="cs-CZ" sz="2400" b="1" smtClean="0"/>
              <a:t>k </a:t>
            </a:r>
            <a:r>
              <a:rPr lang="cs-CZ" sz="2400" smtClean="0"/>
              <a:t>čísla</a:t>
            </a:r>
            <a:r>
              <a:rPr lang="cs-CZ" sz="2400" smtClean="0">
                <a:sym typeface="Symbol" pitchFamily="18" charset="2"/>
              </a:rPr>
              <a:t>N</a:t>
            </a:r>
            <a:endParaRPr lang="cs-CZ" sz="2400" smtClean="0"/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Pokud tento člen nemá obsahovat x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		</a:t>
            </a:r>
            <a:r>
              <a:rPr lang="cs-CZ" sz="2400" b="1" smtClean="0"/>
              <a:t>     </a:t>
            </a:r>
            <a:r>
              <a:rPr lang="cs-CZ" sz="2400" b="1" u="sng" smtClean="0"/>
              <a:t>5. člen rozvoje neobsahuje x.</a:t>
            </a:r>
            <a:r>
              <a:rPr lang="cs-CZ" sz="2400" smtClean="0"/>
              <a:t>			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  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</a:t>
            </a: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6357938" y="1714500"/>
          <a:ext cx="1214437" cy="801688"/>
        </p:xfrm>
        <a:graphic>
          <a:graphicData uri="http://schemas.openxmlformats.org/presentationml/2006/ole">
            <p:oleObj spid="_x0000_s8194" name="Rovnice" r:id="rId3" imgW="710891" imgH="469696" progId="Equation.3">
              <p:embed/>
            </p:oleObj>
          </a:graphicData>
        </a:graphic>
      </p:graphicFrame>
      <p:graphicFrame>
        <p:nvGraphicFramePr>
          <p:cNvPr id="6" name="Object 4"/>
          <p:cNvGraphicFramePr>
            <a:graphicFrameLocks noChangeAspect="1"/>
          </p:cNvGraphicFramePr>
          <p:nvPr/>
        </p:nvGraphicFramePr>
        <p:xfrm>
          <a:off x="1643063" y="2500313"/>
          <a:ext cx="1901825" cy="785812"/>
        </p:xfrm>
        <a:graphic>
          <a:graphicData uri="http://schemas.openxmlformats.org/presentationml/2006/ole">
            <p:oleObj spid="_x0000_s8195" name="Rovnice" r:id="rId4" imgW="1167893" imgH="482391" progId="Equation.3">
              <p:embed/>
            </p:oleObj>
          </a:graphicData>
        </a:graphic>
      </p:graphicFrame>
      <p:sp>
        <p:nvSpPr>
          <p:cNvPr id="7" name="Šipka doprava 6"/>
          <p:cNvSpPr/>
          <p:nvPr/>
        </p:nvSpPr>
        <p:spPr>
          <a:xfrm>
            <a:off x="6572250" y="4714875"/>
            <a:ext cx="571500" cy="1428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8" name="Object 5"/>
          <p:cNvGraphicFramePr>
            <a:graphicFrameLocks noChangeAspect="1"/>
          </p:cNvGraphicFramePr>
          <p:nvPr/>
        </p:nvGraphicFramePr>
        <p:xfrm>
          <a:off x="5643563" y="2571750"/>
          <a:ext cx="2124075" cy="785813"/>
        </p:xfrm>
        <a:graphic>
          <a:graphicData uri="http://schemas.openxmlformats.org/presentationml/2006/ole">
            <p:oleObj spid="_x0000_s8196" name="Rovnice" r:id="rId5" imgW="1269449" imgH="469696" progId="Equation.3">
              <p:embed/>
            </p:oleObj>
          </a:graphicData>
        </a:graphic>
      </p:graphicFrame>
      <p:graphicFrame>
        <p:nvGraphicFramePr>
          <p:cNvPr id="9" name="Object 6"/>
          <p:cNvGraphicFramePr>
            <a:graphicFrameLocks noChangeAspect="1"/>
          </p:cNvGraphicFramePr>
          <p:nvPr/>
        </p:nvGraphicFramePr>
        <p:xfrm>
          <a:off x="2928938" y="3571875"/>
          <a:ext cx="1500187" cy="730250"/>
        </p:xfrm>
        <a:graphic>
          <a:graphicData uri="http://schemas.openxmlformats.org/presentationml/2006/ole">
            <p:oleObj spid="_x0000_s8197" name="Rovnice" r:id="rId6" imgW="939800" imgH="457200" progId="Equation.3">
              <p:embed/>
            </p:oleObj>
          </a:graphicData>
        </a:graphic>
      </p:graphicFrame>
      <p:graphicFrame>
        <p:nvGraphicFramePr>
          <p:cNvPr id="10" name="Object 7"/>
          <p:cNvGraphicFramePr>
            <a:graphicFrameLocks noChangeAspect="1"/>
          </p:cNvGraphicFramePr>
          <p:nvPr/>
        </p:nvGraphicFramePr>
        <p:xfrm>
          <a:off x="1500188" y="5000625"/>
          <a:ext cx="2214562" cy="785813"/>
        </p:xfrm>
        <a:graphic>
          <a:graphicData uri="http://schemas.openxmlformats.org/presentationml/2006/ole">
            <p:oleObj spid="_x0000_s8198" name="Rovnice" r:id="rId7" imgW="1180588" imgH="418918" progId="Equation.3">
              <p:embed/>
            </p:oleObj>
          </a:graphicData>
        </a:graphic>
      </p:graphicFrame>
      <p:sp>
        <p:nvSpPr>
          <p:cNvPr id="11" name="Šipka doprava 10"/>
          <p:cNvSpPr/>
          <p:nvPr/>
        </p:nvSpPr>
        <p:spPr>
          <a:xfrm>
            <a:off x="4143375" y="5286375"/>
            <a:ext cx="571500" cy="1428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12" name="Object 8"/>
          <p:cNvGraphicFramePr>
            <a:graphicFrameLocks noChangeAspect="1"/>
          </p:cNvGraphicFramePr>
          <p:nvPr/>
        </p:nvGraphicFramePr>
        <p:xfrm>
          <a:off x="5286375" y="5143500"/>
          <a:ext cx="2428875" cy="357188"/>
        </p:xfrm>
        <a:graphic>
          <a:graphicData uri="http://schemas.openxmlformats.org/presentationml/2006/ole">
            <p:oleObj spid="_x0000_s8199" name="Rovnice" r:id="rId8" imgW="1205977" imgH="177723" progId="Equation.3">
              <p:embed/>
            </p:oleObj>
          </a:graphicData>
        </a:graphic>
      </p:graphicFrame>
      <p:sp>
        <p:nvSpPr>
          <p:cNvPr id="13" name="Šipka doprava 12"/>
          <p:cNvSpPr/>
          <p:nvPr/>
        </p:nvSpPr>
        <p:spPr>
          <a:xfrm>
            <a:off x="1571625" y="6072188"/>
            <a:ext cx="571500" cy="1428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0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0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0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0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30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30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1998, 251 s. ISBN 80-719-6109-4.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25" y="4572000"/>
            <a:ext cx="51435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3272</TotalTime>
  <Words>430</Words>
  <Application>Microsoft Office PowerPoint</Application>
  <PresentationFormat>Předvádění na obrazovce (4:3)</PresentationFormat>
  <Paragraphs>124</Paragraphs>
  <Slides>19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9" baseType="lpstr">
      <vt:lpstr>Arial</vt:lpstr>
      <vt:lpstr>Wingdings 2</vt:lpstr>
      <vt:lpstr>Verdana</vt:lpstr>
      <vt:lpstr>Calibri</vt:lpstr>
      <vt:lpstr>Times New Roman</vt:lpstr>
      <vt:lpstr>Gill Sans MT</vt:lpstr>
      <vt:lpstr>Wingdings</vt:lpstr>
      <vt:lpstr>Symbol</vt:lpstr>
      <vt:lpstr>Slunovrat</vt:lpstr>
      <vt:lpstr>Editor rovnic 3.0</vt:lpstr>
      <vt:lpstr>Snímek 1</vt:lpstr>
      <vt:lpstr>Snímek 2</vt:lpstr>
      <vt:lpstr>Kombinatorika</vt:lpstr>
      <vt:lpstr>(a+b)n = ?</vt:lpstr>
      <vt:lpstr>Vypočítáme ještě (a + b)4:</vt:lpstr>
      <vt:lpstr>Co jsme zjistili?</vt:lpstr>
      <vt:lpstr>(a + b)5 = ?</vt:lpstr>
      <vt:lpstr>(a + b)n = ?</vt:lpstr>
      <vt:lpstr>Poznámka:</vt:lpstr>
      <vt:lpstr>Příklad 1-zadání:</vt:lpstr>
      <vt:lpstr>Příklad 1-řešení:</vt:lpstr>
      <vt:lpstr>Příklad 2-zadání:</vt:lpstr>
      <vt:lpstr>Příklad 2-řešení:</vt:lpstr>
      <vt:lpstr>Příklad 3-zadání:</vt:lpstr>
      <vt:lpstr>Příklad 3-řešení:</vt:lpstr>
      <vt:lpstr>Příklad 4-zadání:</vt:lpstr>
      <vt:lpstr>Příklad 4-řešení:</vt:lpstr>
      <vt:lpstr>Použitá literatura: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353</cp:revision>
  <dcterms:created xsi:type="dcterms:W3CDTF">2012-11-26T18:55:09Z</dcterms:created>
  <dcterms:modified xsi:type="dcterms:W3CDTF">2014-02-18T08:08:27Z</dcterms:modified>
</cp:coreProperties>
</file>