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0"/>
  </p:notesMasterIdLst>
  <p:sldIdLst>
    <p:sldId id="272" r:id="rId2"/>
    <p:sldId id="301" r:id="rId3"/>
    <p:sldId id="256" r:id="rId4"/>
    <p:sldId id="284" r:id="rId5"/>
    <p:sldId id="300" r:id="rId6"/>
    <p:sldId id="303" r:id="rId7"/>
    <p:sldId id="274" r:id="rId8"/>
    <p:sldId id="275" r:id="rId9"/>
  </p:sldIdLst>
  <p:sldSz cx="9144000" cy="6858000" type="screen4x3"/>
  <p:notesSz cx="6858000" cy="9144000"/>
  <p:defaultTextStyle>
    <a:defPPr>
      <a:defRPr lang="cs-CZ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397" autoAdjust="0"/>
    <p:restoredTop sz="94660"/>
  </p:normalViewPr>
  <p:slideViewPr>
    <p:cSldViewPr>
      <p:cViewPr varScale="1">
        <p:scale>
          <a:sx n="106" d="100"/>
          <a:sy n="106" d="100"/>
        </p:scale>
        <p:origin x="-8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Relationship Id="rId4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image" Target="../media/image7.wmf"/><Relationship Id="rId4" Type="http://schemas.openxmlformats.org/officeDocument/2006/relationships/image" Target="../media/image10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7" Type="http://schemas.openxmlformats.org/officeDocument/2006/relationships/image" Target="../media/image17.wmf"/><Relationship Id="rId2" Type="http://schemas.openxmlformats.org/officeDocument/2006/relationships/image" Target="../media/image12.wmf"/><Relationship Id="rId1" Type="http://schemas.openxmlformats.org/officeDocument/2006/relationships/image" Target="../media/image11.wmf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fld id="{3601C258-1E5A-4D16-BE65-614240E3850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44926F5A-469F-4570-8485-75DD312016B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33B820EA-5DF1-45E8-AAB5-279C75A39661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Elipsa 8"/>
          <p:cNvSpPr/>
          <p:nvPr/>
        </p:nvSpPr>
        <p:spPr>
          <a:xfrm>
            <a:off x="1157288" y="1344613"/>
            <a:ext cx="63500" cy="65087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6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CEF503-B449-4E55-BBFF-A959345EAC9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7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E1BDF-86EE-4D45-A7AC-7E92CE2CC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D686E-A7DA-4882-A1F3-FD91356114AC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95E84-2F53-433F-8CFE-F00419695D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>
          <a:xfrm>
            <a:off x="2282825" y="0"/>
            <a:ext cx="68580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invGray">
          <a:xfrm>
            <a:off x="2286000" y="0"/>
            <a:ext cx="76200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Elipsa 8"/>
          <p:cNvSpPr/>
          <p:nvPr/>
        </p:nvSpPr>
        <p:spPr>
          <a:xfrm>
            <a:off x="2408238" y="2746375"/>
            <a:ext cx="63500" cy="63500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21C5CD5-130D-4CED-A737-383A0670B47A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694340-1DB6-4274-8209-30387517A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550880-BCE4-4857-B971-B26774D67BC6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87268-1C31-472E-A81B-12EC07528E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/>
          <a:lstStyle>
            <a:lvl1pPr algn="ctr">
              <a:defRPr sz="4500" b="1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E5C4B3E-32E0-4517-A5E6-63F51F77C604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26BB6-BF8B-4A4A-B31E-FCD89B8185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3242AE-10D3-43AE-A4F7-A0AA4012EA37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BA3A6F-DC73-48DB-94C2-8B3467445C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/>
          <p:nvPr/>
        </p:nvSpPr>
        <p:spPr>
          <a:xfrm>
            <a:off x="1014413" y="0"/>
            <a:ext cx="8129587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Obdélník 5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3DF3E7-0E99-4DDE-884F-D33D758FE961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1B0B8-9664-4BD1-BFBE-D929407BBA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7B36B0-69DE-4D3E-ADBB-CE9A34CDA680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0B5535-B2FF-485E-B651-A66F60674E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tIns="274320">
            <a:normAutofit/>
          </a:bodyPr>
          <a:lstStyle>
            <a:extLst/>
          </a:lstStyle>
          <a:p>
            <a:pPr indent="-283464" eaLnBrk="1" fontAlgn="auto" hangingPunct="1">
              <a:lnSpc>
                <a:spcPts val="3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None/>
              <a:defRPr/>
            </a:pPr>
            <a:endParaRPr lang="en-US" sz="3200">
              <a:latin typeface="+mn-lt"/>
            </a:endParaRPr>
          </a:p>
        </p:txBody>
      </p:sp>
      <p:sp>
        <p:nvSpPr>
          <p:cNvPr id="6" name="Vývojový diagram: postup 8"/>
          <p:cNvSpPr/>
          <p:nvPr/>
        </p:nvSpPr>
        <p:spPr>
          <a:xfrm rot="19468671">
            <a:off x="396875" y="954088"/>
            <a:ext cx="685800" cy="204787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Vývojový diagram: postup 9"/>
          <p:cNvSpPr/>
          <p:nvPr/>
        </p:nvSpPr>
        <p:spPr>
          <a:xfrm rot="2103354" flipH="1">
            <a:off x="5003800" y="936625"/>
            <a:ext cx="649288" cy="204788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tIns="274320">
            <a:normAutofit/>
          </a:bodyPr>
          <a:lstStyle>
            <a:lvl1pPr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94EB855-B761-4FC8-9C27-8EB87A07D8CB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BFE60-C9AA-4711-8154-12474A6AF0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21E58E-F835-485F-A226-D3E52C5BFE72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44AC6E-F5D5-4E36-8C11-AA7680D105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F5B84-60CB-4695-9130-76D51BA1FE69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856A87-4A7E-494E-992F-012C510EAE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75" y="-815975"/>
            <a:ext cx="1638300" cy="1638300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168275" y="20638"/>
            <a:ext cx="1703388" cy="1703387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11"/>
          <p:cNvSpPr/>
          <p:nvPr/>
        </p:nvSpPr>
        <p:spPr>
          <a:xfrm>
            <a:off x="1012825" y="0"/>
            <a:ext cx="813117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100" y="274638"/>
            <a:ext cx="749935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105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1435100" y="1447800"/>
            <a:ext cx="7499350" cy="48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4BC7C0B6-8B4D-4F29-AE23-EEB2D856494B}" type="datetimeFigureOut">
              <a:rPr lang="cs-CZ"/>
              <a:pPr>
                <a:defRPr/>
              </a:pPr>
              <a:t>18.2.2014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775" y="6305550"/>
            <a:ext cx="457200" cy="47625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B5A788"/>
                </a:solidFill>
              </a:defRPr>
            </a:lvl1pPr>
          </a:lstStyle>
          <a:p>
            <a:pPr>
              <a:defRPr/>
            </a:pPr>
            <a:fld id="{E4ECB907-CC13-43C6-8C34-060F326FF7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413" y="0"/>
            <a:ext cx="73025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201" r:id="rId1"/>
    <p:sldLayoutId id="2147484196" r:id="rId2"/>
    <p:sldLayoutId id="2147484202" r:id="rId3"/>
    <p:sldLayoutId id="2147484197" r:id="rId4"/>
    <p:sldLayoutId id="2147484203" r:id="rId5"/>
    <p:sldLayoutId id="2147484198" r:id="rId6"/>
    <p:sldLayoutId id="2147484204" r:id="rId7"/>
    <p:sldLayoutId id="2147484205" r:id="rId8"/>
    <p:sldLayoutId id="2147484206" r:id="rId9"/>
    <p:sldLayoutId id="2147484199" r:id="rId10"/>
    <p:sldLayoutId id="2147484200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300" kern="1200">
          <a:solidFill>
            <a:srgbClr val="572314"/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Arial" panose="020B0604020202020204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6pPr>
      <a:lvl7pPr marL="9144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7pPr>
      <a:lvl8pPr marL="13716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8pPr>
      <a:lvl9pPr marL="1828800" algn="l" rtl="0" fontAlgn="base">
        <a:spcBef>
          <a:spcPct val="0"/>
        </a:spcBef>
        <a:spcAft>
          <a:spcPct val="0"/>
        </a:spcAft>
        <a:defRPr sz="4300">
          <a:solidFill>
            <a:srgbClr val="572314"/>
          </a:solidFill>
          <a:latin typeface="Gill Sans MT"/>
        </a:defRPr>
      </a:lvl9pPr>
      <a:extLst/>
    </p:titleStyle>
    <p:bodyStyle>
      <a:lvl1pPr marL="365125" indent="-282575" algn="l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36538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5825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6963" indent="-173038" algn="l" rtl="0" eaLnBrk="0" fontAlgn="base" hangingPunct="0">
        <a:spcBef>
          <a:spcPct val="20000"/>
        </a:spcBef>
        <a:spcAft>
          <a:spcPct val="0"/>
        </a:spcAft>
        <a:buClr>
          <a:srgbClr val="C32D2E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6988" indent="-182563" algn="l" rtl="0" eaLnBrk="0" fontAlgn="base" hangingPunct="0">
        <a:spcBef>
          <a:spcPct val="20000"/>
        </a:spcBef>
        <a:spcAft>
          <a:spcPct val="0"/>
        </a:spcAft>
        <a:buClr>
          <a:srgbClr val="84AA33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8.bin"/><Relationship Id="rId5" Type="http://schemas.openxmlformats.org/officeDocument/2006/relationships/oleObject" Target="../embeddings/oleObject7.bin"/><Relationship Id="rId4" Type="http://schemas.openxmlformats.org/officeDocument/2006/relationships/oleObject" Target="../embeddings/oleObject6.bin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14.bin"/><Relationship Id="rId3" Type="http://schemas.openxmlformats.org/officeDocument/2006/relationships/oleObject" Target="../embeddings/oleObject9.bin"/><Relationship Id="rId7" Type="http://schemas.openxmlformats.org/officeDocument/2006/relationships/oleObject" Target="../embeddings/oleObject1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6" Type="http://schemas.openxmlformats.org/officeDocument/2006/relationships/oleObject" Target="../embeddings/oleObject12.bin"/><Relationship Id="rId5" Type="http://schemas.openxmlformats.org/officeDocument/2006/relationships/oleObject" Target="../embeddings/oleObject11.bin"/><Relationship Id="rId4" Type="http://schemas.openxmlformats.org/officeDocument/2006/relationships/oleObject" Target="../embeddings/oleObject10.bin"/><Relationship Id="rId9" Type="http://schemas.openxmlformats.org/officeDocument/2006/relationships/oleObject" Target="../embeddings/oleObject15.bin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14366" name="Group 30"/>
          <p:cNvGraphicFramePr>
            <a:graphicFrameLocks noGrp="1"/>
          </p:cNvGraphicFramePr>
          <p:nvPr/>
        </p:nvGraphicFramePr>
        <p:xfrm>
          <a:off x="1071563" y="2357438"/>
          <a:ext cx="7248525" cy="3998940"/>
        </p:xfrm>
        <a:graphic>
          <a:graphicData uri="http://schemas.openxmlformats.org/drawingml/2006/table">
            <a:tbl>
              <a:tblPr/>
              <a:tblGrid>
                <a:gridCol w="2027237"/>
                <a:gridCol w="5221288"/>
              </a:tblGrid>
              <a:tr h="3855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CZ.1.07/1.5.00/34.0423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DUM14-Binomická věta- prověrka.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99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Střední škola a Vyšší odborná škola cestovního ruchu, Senovážné náměstí 12, České Budějovice 370 01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PaedDr.Alena Chalupová 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10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TÉMATICKÝ CELEK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Kombinatorika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2.-nástavbové studium, 4.-HŠ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5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ill Sans MT" pitchFamily="34" charset="-18"/>
                        </a:rPr>
                        <a:t>Leden 2014</a:t>
                      </a:r>
                    </a:p>
                  </a:txBody>
                  <a:tcPr marT="45702" marB="45702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288" y="404813"/>
            <a:ext cx="8320087" cy="6192837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  <a:defRPr/>
            </a:pPr>
            <a:r>
              <a:rPr lang="cs-CZ" dirty="0" smtClean="0"/>
              <a:t>Anotace: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sz="2800" dirty="0" smtClean="0">
              <a:solidFill>
                <a:srgbClr val="000000"/>
              </a:solidFill>
              <a:cs typeface="Arial" charset="0"/>
            </a:endParaRPr>
          </a:p>
          <a:p>
            <a:pPr marL="0" indent="0" eaLnBrk="1" hangingPunct="1">
              <a:buFont typeface="Wingdings 2" pitchFamily="18" charset="2"/>
              <a:buNone/>
              <a:defRPr/>
            </a:pPr>
            <a:r>
              <a:rPr lang="cs-CZ" dirty="0" smtClean="0">
                <a:solidFill>
                  <a:srgbClr val="000000"/>
                </a:solidFill>
                <a:cs typeface="Arial" charset="0"/>
              </a:rPr>
              <a:t>Prezentace</a:t>
            </a:r>
          </a:p>
          <a:p>
            <a:pPr marL="0" indent="0" eaLnBrk="1" hangingPunct="1">
              <a:defRPr/>
            </a:pPr>
            <a:r>
              <a:rPr lang="cs-CZ" sz="2800" dirty="0" smtClean="0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dirty="0" smtClean="0">
                <a:solidFill>
                  <a:srgbClr val="000000"/>
                </a:solidFill>
                <a:cs typeface="Arial" charset="0"/>
              </a:rPr>
              <a:t>ob</a:t>
            </a:r>
            <a:r>
              <a:rPr lang="cs-CZ" dirty="0" smtClean="0"/>
              <a:t>sahuje zadání a řešení příkladů k ověření učiva o binomické větě.</a:t>
            </a:r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marL="0" indent="0" eaLnBrk="1" hangingPunct="1">
              <a:buFont typeface="Wingdings 2" pitchFamily="18" charset="2"/>
              <a:buNone/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dirty="0" smtClean="0"/>
              <a:t>Metodické pokyny: </a:t>
            </a:r>
          </a:p>
          <a:p>
            <a:pPr eaLnBrk="1" hangingPunct="1">
              <a:buFont typeface="Wingdings 2" pitchFamily="18" charset="2"/>
              <a:buNone/>
              <a:defRPr/>
            </a:pPr>
            <a:r>
              <a:rPr lang="cs-CZ" dirty="0" smtClean="0"/>
              <a:t>Vyučující může podle svého uvážení zadat řešení úloh pro jednu  nebo dvě skupiny.</a:t>
            </a:r>
          </a:p>
          <a:p>
            <a:pPr eaLnBrk="1" hangingPunct="1">
              <a:defRPr/>
            </a:pP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28750" y="357188"/>
            <a:ext cx="7407275" cy="14716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130000"/>
                  </a:schemeClr>
                </a:solidFill>
              </a:rPr>
              <a:t>Kombinatorika</a:t>
            </a:r>
            <a:endParaRPr lang="cs-CZ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1925" y="1849438"/>
            <a:ext cx="7407275" cy="1752600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0000"/>
                </a:solidFill>
                <a:latin typeface="+mj-lt"/>
                <a:cs typeface="Arial" charset="0"/>
              </a:rPr>
              <a:t>Binomická </a:t>
            </a:r>
            <a:r>
              <a:rPr lang="cs-CZ" sz="3200" dirty="0" smtClean="0">
                <a:solidFill>
                  <a:srgbClr val="000000"/>
                </a:solidFill>
                <a:latin typeface="+mj-lt"/>
                <a:cs typeface="Arial" charset="0"/>
              </a:rPr>
              <a:t>věta -</a:t>
            </a:r>
            <a:r>
              <a:rPr lang="cs-CZ" sz="3200" dirty="0" smtClean="0">
                <a:solidFill>
                  <a:srgbClr val="000000"/>
                </a:solidFill>
                <a:latin typeface="+mj-lt"/>
                <a:cs typeface="Arial" charset="0"/>
              </a:rPr>
              <a:t>prověrka.</a:t>
            </a:r>
            <a:endParaRPr lang="cs-CZ" sz="3200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Prověrka-zadání:</a:t>
            </a:r>
            <a:endParaRPr lang="cs-CZ" dirty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  <a:defRPr/>
            </a:pPr>
            <a:r>
              <a:rPr lang="cs-CZ" sz="2800" dirty="0" smtClean="0"/>
              <a:t>1.</a:t>
            </a:r>
            <a:r>
              <a:rPr lang="cs-CZ" sz="2800" dirty="0"/>
              <a:t> </a:t>
            </a:r>
            <a:r>
              <a:rPr lang="cs-CZ" sz="2800" dirty="0" smtClean="0"/>
              <a:t> V binomickém  rozvoji výrazu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/>
              <a:t>     určete:  skupina A …. 7.člen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/>
              <a:t>	</a:t>
            </a:r>
            <a:r>
              <a:rPr lang="cs-CZ" sz="2800" dirty="0" smtClean="0"/>
              <a:t>	          skupina B…. 9.člen</a:t>
            </a:r>
          </a:p>
          <a:p>
            <a:pPr>
              <a:buFont typeface="Wingdings 2" pitchFamily="18" charset="2"/>
              <a:buNone/>
              <a:defRPr/>
            </a:pPr>
            <a:endParaRPr lang="cs-CZ" sz="2800" dirty="0" smtClean="0"/>
          </a:p>
          <a:p>
            <a:pPr>
              <a:buFont typeface="Wingdings 2" pitchFamily="18" charset="2"/>
              <a:buNone/>
              <a:defRPr/>
            </a:pPr>
            <a:endParaRPr lang="cs-CZ" sz="2800" dirty="0"/>
          </a:p>
          <a:p>
            <a:pPr marL="596900" indent="-514350">
              <a:buFont typeface="Wingdings 2" pitchFamily="18" charset="2"/>
              <a:buNone/>
              <a:defRPr/>
            </a:pPr>
            <a:r>
              <a:rPr lang="cs-CZ" sz="2800" dirty="0" smtClean="0"/>
              <a:t>2.	Určete člen binomického  rozvoje	</a:t>
            </a:r>
            <a:r>
              <a:rPr lang="cs-CZ" sz="2800" dirty="0"/>
              <a:t> </a:t>
            </a:r>
            <a:r>
              <a:rPr lang="cs-CZ" sz="2800" dirty="0" smtClean="0"/>
              <a:t>      , který obsahuje :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skupina A……    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/>
              <a:t> </a:t>
            </a:r>
            <a:r>
              <a:rPr lang="cs-CZ" sz="2800" dirty="0" smtClean="0"/>
              <a:t>    skupina B……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sz="2800" dirty="0" smtClean="0"/>
              <a:t> 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dirty="0" smtClean="0"/>
              <a:t>	</a:t>
            </a:r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7154863" y="1416050"/>
          <a:ext cx="1433512" cy="595313"/>
        </p:xfrm>
        <a:graphic>
          <a:graphicData uri="http://schemas.openxmlformats.org/presentationml/2006/ole">
            <p:oleObj spid="_x0000_s1026" name="Rovnice" r:id="rId3" imgW="672840" imgH="279360" progId="Equation.3">
              <p:embed/>
            </p:oleObj>
          </a:graphicData>
        </a:graphic>
      </p:graphicFrame>
      <p:graphicFrame>
        <p:nvGraphicFramePr>
          <p:cNvPr id="1027" name="Object 2"/>
          <p:cNvGraphicFramePr>
            <a:graphicFrameLocks noChangeAspect="1"/>
          </p:cNvGraphicFramePr>
          <p:nvPr/>
        </p:nvGraphicFramePr>
        <p:xfrm>
          <a:off x="7451725" y="3630613"/>
          <a:ext cx="1323975" cy="998537"/>
        </p:xfrm>
        <a:graphic>
          <a:graphicData uri="http://schemas.openxmlformats.org/presentationml/2006/ole">
            <p:oleObj spid="_x0000_s1027" name="Rovnice" r:id="rId4" imgW="622030" imgH="469696" progId="Equation.3">
              <p:embed/>
            </p:oleObj>
          </a:graphicData>
        </a:graphic>
      </p:graphicFrame>
      <p:graphicFrame>
        <p:nvGraphicFramePr>
          <p:cNvPr id="1028" name="Objekt 2"/>
          <p:cNvGraphicFramePr>
            <a:graphicFrameLocks noChangeAspect="1"/>
          </p:cNvGraphicFramePr>
          <p:nvPr/>
        </p:nvGraphicFramePr>
        <p:xfrm>
          <a:off x="4427538" y="4848225"/>
          <a:ext cx="576262" cy="542925"/>
        </p:xfrm>
        <a:graphic>
          <a:graphicData uri="http://schemas.openxmlformats.org/presentationml/2006/ole">
            <p:oleObj spid="_x0000_s1028" name="Rovnice" r:id="rId5" imgW="215713" imgH="203024" progId="Equation.3">
              <p:embed/>
            </p:oleObj>
          </a:graphicData>
        </a:graphic>
      </p:graphicFrame>
      <p:graphicFrame>
        <p:nvGraphicFramePr>
          <p:cNvPr id="1029" name="Objekt 5"/>
          <p:cNvGraphicFramePr>
            <a:graphicFrameLocks noChangeAspect="1"/>
          </p:cNvGraphicFramePr>
          <p:nvPr/>
        </p:nvGraphicFramePr>
        <p:xfrm>
          <a:off x="4427538" y="5445125"/>
          <a:ext cx="576262" cy="542925"/>
        </p:xfrm>
        <a:graphic>
          <a:graphicData uri="http://schemas.openxmlformats.org/presentationml/2006/ole">
            <p:oleObj spid="_x0000_s1029" name="Rovnice" r:id="rId6" imgW="215713" imgH="203024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1-řešení:</a:t>
            </a:r>
            <a:endParaRPr lang="cs-CZ" dirty="0"/>
          </a:p>
        </p:txBody>
      </p:sp>
      <p:sp>
        <p:nvSpPr>
          <p:cNvPr id="2055" name="Zástupný symbol pro obsah 2"/>
          <p:cNvSpPr>
            <a:spLocks noGrp="1"/>
          </p:cNvSpPr>
          <p:nvPr>
            <p:ph idx="1"/>
          </p:nvPr>
        </p:nvSpPr>
        <p:spPr>
          <a:xfrm>
            <a:off x="1428750" y="1571625"/>
            <a:ext cx="7499350" cy="501015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000" dirty="0" smtClean="0"/>
          </a:p>
          <a:p>
            <a:pPr>
              <a:buFont typeface="Wingdings 2" pitchFamily="18" charset="2"/>
              <a:buNone/>
            </a:pPr>
            <a:r>
              <a:rPr lang="cs-CZ" sz="2000" b="1" u="sng" dirty="0" smtClean="0"/>
              <a:t>A.</a:t>
            </a:r>
            <a:r>
              <a:rPr lang="cs-CZ" sz="2000" b="1" dirty="0" smtClean="0"/>
              <a:t>       </a:t>
            </a:r>
            <a:r>
              <a:rPr lang="cs-CZ" sz="2000" dirty="0" smtClean="0"/>
              <a:t>7</a:t>
            </a:r>
            <a:r>
              <a:rPr lang="cs-CZ" sz="2000" dirty="0" smtClean="0"/>
              <a:t>. člen </a:t>
            </a:r>
            <a:r>
              <a:rPr lang="cs-CZ" sz="2000" dirty="0" smtClean="0"/>
              <a:t>rozvoje  	                   je </a:t>
            </a:r>
          </a:p>
          <a:p>
            <a:pPr>
              <a:buFont typeface="Wingdings 2" pitchFamily="18" charset="2"/>
              <a:buNone/>
            </a:pPr>
            <a:endParaRPr lang="cs-CZ" sz="2000" dirty="0" smtClean="0"/>
          </a:p>
          <a:p>
            <a:pPr>
              <a:buFont typeface="Wingdings 2" pitchFamily="18" charset="2"/>
              <a:buNone/>
            </a:pPr>
            <a:endParaRPr lang="cs-CZ" sz="2000" dirty="0" smtClean="0"/>
          </a:p>
          <a:p>
            <a:pPr>
              <a:buFont typeface="Wingdings 2" pitchFamily="18" charset="2"/>
              <a:buNone/>
            </a:pPr>
            <a:endParaRPr lang="cs-CZ" sz="2000" dirty="0" smtClean="0"/>
          </a:p>
          <a:p>
            <a:pPr>
              <a:buFont typeface="Wingdings 2" pitchFamily="18" charset="2"/>
              <a:buNone/>
            </a:pPr>
            <a:endParaRPr lang="cs-CZ" sz="2000" dirty="0" smtClean="0"/>
          </a:p>
          <a:p>
            <a:pPr>
              <a:buFont typeface="Wingdings 2" pitchFamily="18" charset="2"/>
              <a:buNone/>
            </a:pPr>
            <a:endParaRPr lang="cs-CZ" sz="2000" dirty="0" smtClean="0"/>
          </a:p>
          <a:p>
            <a:pPr>
              <a:buFont typeface="Wingdings 2" pitchFamily="18" charset="2"/>
              <a:buNone/>
            </a:pPr>
            <a:r>
              <a:rPr lang="cs-CZ" sz="2000" b="1" u="sng" dirty="0" smtClean="0"/>
              <a:t>B.</a:t>
            </a:r>
            <a:r>
              <a:rPr lang="cs-CZ" sz="2000" b="1" dirty="0" smtClean="0"/>
              <a:t>        </a:t>
            </a:r>
            <a:r>
              <a:rPr lang="cs-CZ" sz="2000" dirty="0" smtClean="0"/>
              <a:t>9</a:t>
            </a:r>
            <a:r>
              <a:rPr lang="cs-CZ" sz="2000" dirty="0" smtClean="0"/>
              <a:t>. člen </a:t>
            </a:r>
            <a:r>
              <a:rPr lang="cs-CZ" sz="2000" dirty="0" smtClean="0"/>
              <a:t>rozvoje  	                   je </a:t>
            </a:r>
          </a:p>
          <a:p>
            <a:pPr>
              <a:buFont typeface="Wingdings 2" pitchFamily="18" charset="2"/>
              <a:buNone/>
            </a:pPr>
            <a:endParaRPr lang="cs-CZ" sz="2000" dirty="0" smtClean="0"/>
          </a:p>
          <a:p>
            <a:pPr>
              <a:buFont typeface="Wingdings 2" pitchFamily="18" charset="2"/>
              <a:buNone/>
            </a:pPr>
            <a:endParaRPr lang="cs-CZ" sz="2000" dirty="0" smtClean="0"/>
          </a:p>
        </p:txBody>
      </p:sp>
      <p:graphicFrame>
        <p:nvGraphicFramePr>
          <p:cNvPr id="2050" name="Objekt 3"/>
          <p:cNvGraphicFramePr>
            <a:graphicFrameLocks noChangeAspect="1"/>
          </p:cNvGraphicFramePr>
          <p:nvPr/>
        </p:nvGraphicFramePr>
        <p:xfrm>
          <a:off x="1500188" y="2714625"/>
          <a:ext cx="7108825" cy="804863"/>
        </p:xfrm>
        <a:graphic>
          <a:graphicData uri="http://schemas.openxmlformats.org/presentationml/2006/ole">
            <p:oleObj spid="_x0000_s2050" name="Rovnice" r:id="rId3" imgW="4038480" imgH="457200" progId="Equation.3">
              <p:embed/>
            </p:oleObj>
          </a:graphicData>
        </a:graphic>
      </p:graphicFrame>
      <p:graphicFrame>
        <p:nvGraphicFramePr>
          <p:cNvPr id="2051" name="Object 2"/>
          <p:cNvGraphicFramePr>
            <a:graphicFrameLocks noChangeAspect="1"/>
          </p:cNvGraphicFramePr>
          <p:nvPr/>
        </p:nvGraphicFramePr>
        <p:xfrm>
          <a:off x="4205288" y="1817688"/>
          <a:ext cx="1260475" cy="523875"/>
        </p:xfrm>
        <a:graphic>
          <a:graphicData uri="http://schemas.openxmlformats.org/presentationml/2006/ole">
            <p:oleObj spid="_x0000_s2051" name="Rovnice" r:id="rId4" imgW="672840" imgH="279360" progId="Equation.3">
              <p:embed/>
            </p:oleObj>
          </a:graphicData>
        </a:graphic>
      </p:graphicFrame>
      <p:graphicFrame>
        <p:nvGraphicFramePr>
          <p:cNvPr id="2052" name="Object 2"/>
          <p:cNvGraphicFramePr>
            <a:graphicFrameLocks noChangeAspect="1"/>
          </p:cNvGraphicFramePr>
          <p:nvPr/>
        </p:nvGraphicFramePr>
        <p:xfrm>
          <a:off x="4240213" y="4071938"/>
          <a:ext cx="1260475" cy="523875"/>
        </p:xfrm>
        <a:graphic>
          <a:graphicData uri="http://schemas.openxmlformats.org/presentationml/2006/ole">
            <p:oleObj spid="_x0000_s2052" name="Rovnice" r:id="rId5" imgW="672840" imgH="279360" progId="Equation.3">
              <p:embed/>
            </p:oleObj>
          </a:graphicData>
        </a:graphic>
      </p:graphicFrame>
      <p:graphicFrame>
        <p:nvGraphicFramePr>
          <p:cNvPr id="2053" name="Objekt 3"/>
          <p:cNvGraphicFramePr>
            <a:graphicFrameLocks noChangeAspect="1"/>
          </p:cNvGraphicFramePr>
          <p:nvPr/>
        </p:nvGraphicFramePr>
        <p:xfrm>
          <a:off x="1571625" y="5072063"/>
          <a:ext cx="7010400" cy="844550"/>
        </p:xfrm>
        <a:graphic>
          <a:graphicData uri="http://schemas.openxmlformats.org/presentationml/2006/ole">
            <p:oleObj spid="_x0000_s2053" name="Rovnice" r:id="rId6" imgW="3797280" imgH="457200" progId="Equation.3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Příklad </a:t>
            </a:r>
            <a:r>
              <a:rPr lang="cs-CZ" dirty="0"/>
              <a:t>2</a:t>
            </a:r>
            <a:r>
              <a:rPr lang="cs-CZ" dirty="0" smtClean="0"/>
              <a:t>-řešení:</a:t>
            </a:r>
            <a:endParaRPr lang="cs-CZ" dirty="0"/>
          </a:p>
        </p:txBody>
      </p:sp>
      <p:sp>
        <p:nvSpPr>
          <p:cNvPr id="3082" name="Zástupný symbol pro obsah 2"/>
          <p:cNvSpPr>
            <a:spLocks noGrp="1"/>
          </p:cNvSpPr>
          <p:nvPr>
            <p:ph idx="1"/>
          </p:nvPr>
        </p:nvSpPr>
        <p:spPr>
          <a:xfrm>
            <a:off x="1644650" y="1571625"/>
            <a:ext cx="7499350" cy="5010150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b="1" smtClean="0"/>
              <a:t>A. </a:t>
            </a:r>
            <a:r>
              <a:rPr lang="cs-CZ" sz="2000" smtClean="0"/>
              <a:t>(k+1)člen rozvoje  	              je 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smtClean="0"/>
              <a:t>a má se rovnat výrazu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smtClean="0"/>
              <a:t>Takový člen v rozvoji neexistuje.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b="1" smtClean="0"/>
              <a:t>B.   </a:t>
            </a:r>
            <a:r>
              <a:rPr lang="cs-CZ" sz="2000" smtClean="0"/>
              <a:t>Pro</a:t>
            </a:r>
          </a:p>
          <a:p>
            <a:pPr>
              <a:buFont typeface="Wingdings 2" pitchFamily="18" charset="2"/>
              <a:buNone/>
            </a:pPr>
            <a:endParaRPr lang="cs-CZ" sz="2000" smtClean="0"/>
          </a:p>
          <a:p>
            <a:pPr>
              <a:buFont typeface="Wingdings 2" pitchFamily="18" charset="2"/>
              <a:buNone/>
            </a:pPr>
            <a:r>
              <a:rPr lang="cs-CZ" sz="2000" smtClean="0"/>
              <a:t>	   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        …. obsahuje 4.člen</a:t>
            </a:r>
          </a:p>
          <a:p>
            <a:pPr>
              <a:buFont typeface="Wingdings 2" pitchFamily="18" charset="2"/>
              <a:buNone/>
            </a:pPr>
            <a:r>
              <a:rPr lang="cs-CZ" sz="2000" smtClean="0"/>
              <a:t>   </a:t>
            </a:r>
          </a:p>
        </p:txBody>
      </p:sp>
      <p:graphicFrame>
        <p:nvGraphicFramePr>
          <p:cNvPr id="3074" name="Object 2"/>
          <p:cNvGraphicFramePr>
            <a:graphicFrameLocks noChangeAspect="1"/>
          </p:cNvGraphicFramePr>
          <p:nvPr/>
        </p:nvGraphicFramePr>
        <p:xfrm>
          <a:off x="4214813" y="1643063"/>
          <a:ext cx="1208087" cy="909637"/>
        </p:xfrm>
        <a:graphic>
          <a:graphicData uri="http://schemas.openxmlformats.org/presentationml/2006/ole">
            <p:oleObj spid="_x0000_s3074" name="Rovnice" r:id="rId3" imgW="622030" imgH="469696" progId="Equation.3">
              <p:embed/>
            </p:oleObj>
          </a:graphicData>
        </a:graphic>
      </p:graphicFrame>
      <p:graphicFrame>
        <p:nvGraphicFramePr>
          <p:cNvPr id="3075" name="Objekt 3"/>
          <p:cNvGraphicFramePr>
            <a:graphicFrameLocks noChangeAspect="1"/>
          </p:cNvGraphicFramePr>
          <p:nvPr/>
        </p:nvGraphicFramePr>
        <p:xfrm>
          <a:off x="6000750" y="1714500"/>
          <a:ext cx="2085975" cy="911225"/>
        </p:xfrm>
        <a:graphic>
          <a:graphicData uri="http://schemas.openxmlformats.org/presentationml/2006/ole">
            <p:oleObj spid="_x0000_s3075" name="Rovnice" r:id="rId4" imgW="1104900" imgH="482600" progId="Equation.3">
              <p:embed/>
            </p:oleObj>
          </a:graphicData>
        </a:graphic>
      </p:graphicFrame>
      <p:graphicFrame>
        <p:nvGraphicFramePr>
          <p:cNvPr id="3076" name="Objekt 4"/>
          <p:cNvGraphicFramePr>
            <a:graphicFrameLocks noChangeAspect="1"/>
          </p:cNvGraphicFramePr>
          <p:nvPr/>
        </p:nvGraphicFramePr>
        <p:xfrm>
          <a:off x="4572000" y="2608263"/>
          <a:ext cx="668338" cy="428625"/>
        </p:xfrm>
        <a:graphic>
          <a:graphicData uri="http://schemas.openxmlformats.org/presentationml/2006/ole">
            <p:oleObj spid="_x0000_s3076" name="Rovnice" r:id="rId5" imgW="317225" imgH="203024" progId="Equation.3">
              <p:embed/>
            </p:oleObj>
          </a:graphicData>
        </a:graphic>
      </p:graphicFrame>
      <p:graphicFrame>
        <p:nvGraphicFramePr>
          <p:cNvPr id="3077" name="Objekt 7"/>
          <p:cNvGraphicFramePr>
            <a:graphicFrameLocks noChangeAspect="1"/>
          </p:cNvGraphicFramePr>
          <p:nvPr/>
        </p:nvGraphicFramePr>
        <p:xfrm>
          <a:off x="1847850" y="3062288"/>
          <a:ext cx="5381625" cy="820737"/>
        </p:xfrm>
        <a:graphic>
          <a:graphicData uri="http://schemas.openxmlformats.org/presentationml/2006/ole">
            <p:oleObj spid="_x0000_s3077" name="Rovnice" r:id="rId6" imgW="2578100" imgH="393700" progId="Equation.3">
              <p:embed/>
            </p:oleObj>
          </a:graphicData>
        </a:graphic>
      </p:graphicFrame>
      <p:graphicFrame>
        <p:nvGraphicFramePr>
          <p:cNvPr id="3078" name="Objekt 9"/>
          <p:cNvGraphicFramePr>
            <a:graphicFrameLocks noChangeAspect="1"/>
          </p:cNvGraphicFramePr>
          <p:nvPr/>
        </p:nvGraphicFramePr>
        <p:xfrm>
          <a:off x="2786063" y="4572000"/>
          <a:ext cx="720725" cy="444500"/>
        </p:xfrm>
        <a:graphic>
          <a:graphicData uri="http://schemas.openxmlformats.org/presentationml/2006/ole">
            <p:oleObj spid="_x0000_s3078" name="Rovnice" r:id="rId7" imgW="330057" imgH="203112" progId="Equation.3">
              <p:embed/>
            </p:oleObj>
          </a:graphicData>
        </a:graphic>
      </p:graphicFrame>
      <p:sp>
        <p:nvSpPr>
          <p:cNvPr id="11" name="Šipka doprava 10"/>
          <p:cNvSpPr/>
          <p:nvPr/>
        </p:nvSpPr>
        <p:spPr>
          <a:xfrm>
            <a:off x="3786188" y="4714875"/>
            <a:ext cx="457200" cy="1778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3079" name="Objekt 11"/>
          <p:cNvGraphicFramePr>
            <a:graphicFrameLocks noChangeAspect="1"/>
          </p:cNvGraphicFramePr>
          <p:nvPr/>
        </p:nvGraphicFramePr>
        <p:xfrm>
          <a:off x="1781175" y="5038725"/>
          <a:ext cx="5195888" cy="481013"/>
        </p:xfrm>
        <a:graphic>
          <a:graphicData uri="http://schemas.openxmlformats.org/presentationml/2006/ole">
            <p:oleObj spid="_x0000_s3079" name="Rovnice" r:id="rId8" imgW="2489200" imgH="203200" progId="Equation.3">
              <p:embed/>
            </p:oleObj>
          </a:graphicData>
        </a:graphic>
      </p:graphicFrame>
      <p:graphicFrame>
        <p:nvGraphicFramePr>
          <p:cNvPr id="3080" name="Objekt 12"/>
          <p:cNvGraphicFramePr>
            <a:graphicFrameLocks noChangeAspect="1"/>
          </p:cNvGraphicFramePr>
          <p:nvPr/>
        </p:nvGraphicFramePr>
        <p:xfrm>
          <a:off x="1979613" y="5618163"/>
          <a:ext cx="517525" cy="488950"/>
        </p:xfrm>
        <a:graphic>
          <a:graphicData uri="http://schemas.openxmlformats.org/presentationml/2006/ole">
            <p:oleObj spid="_x0000_s3080" name="Rovnice" r:id="rId9" imgW="215713" imgH="203024" progId="Equation.3">
              <p:embed/>
            </p:oleObj>
          </a:graphicData>
        </a:graphic>
      </p:graphicFrame>
      <p:sp>
        <p:nvSpPr>
          <p:cNvPr id="14" name="Šipka doprava 13"/>
          <p:cNvSpPr/>
          <p:nvPr/>
        </p:nvSpPr>
        <p:spPr>
          <a:xfrm>
            <a:off x="5464175" y="2787650"/>
            <a:ext cx="457200" cy="176213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200" smtClean="0"/>
              <a:t>Vlastní archiv autora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CALDA, Emil. </a:t>
            </a:r>
            <a:r>
              <a:rPr lang="cs-CZ" sz="2200" i="1" smtClean="0"/>
              <a:t>Matematika pro netechnické obory SOŠ a SOU</a:t>
            </a:r>
            <a:r>
              <a:rPr lang="cs-CZ" sz="2200" smtClean="0"/>
              <a:t>. 1. vyd. Praha: Prometheus, 1998, 251 s. ISBN 80-719-6109-4. </a:t>
            </a:r>
          </a:p>
          <a:p>
            <a:pPr eaLnBrk="1" hangingPunct="1">
              <a:buFont typeface="Wingdings 2" pitchFamily="18" charset="2"/>
              <a:buNone/>
            </a:pPr>
            <a:endParaRPr lang="cs-CZ" sz="2200" smtClean="0"/>
          </a:p>
          <a:p>
            <a:pPr eaLnBrk="1" hangingPunct="1"/>
            <a:r>
              <a:rPr lang="cs-CZ" sz="2200" smtClean="0"/>
              <a:t>JIRÁSEK, František. </a:t>
            </a:r>
            <a:r>
              <a:rPr lang="cs-CZ" sz="2200" i="1" smtClean="0"/>
              <a:t>Sbírka úloh z matematiky: pro SOŠ a studijní obory SOU</a:t>
            </a:r>
            <a:r>
              <a:rPr lang="cs-CZ" sz="2200" smtClean="0"/>
              <a:t>. 1. vyd. Praha: Státní pedagogické nakladatelství, 1989, 479 s. Učebnice pro střední školy (Státní pedagogické nakladatelství). ISBN 80-042-1341-3.</a:t>
            </a:r>
            <a:r>
              <a:rPr lang="cs-CZ" sz="2400" smtClean="0"/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86125" y="4572000"/>
            <a:ext cx="5143500" cy="1143000"/>
          </a:xfrm>
        </p:spPr>
        <p:txBody>
          <a:bodyPr/>
          <a:lstStyle/>
          <a:p>
            <a:pPr>
              <a:defRPr/>
            </a:pPr>
            <a:r>
              <a:rPr lang="cs-CZ" dirty="0" smtClean="0"/>
              <a:t>Děkuji za pozornost.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3377</TotalTime>
  <Words>194</Words>
  <Application>Microsoft Office PowerPoint</Application>
  <PresentationFormat>Předvádění na obrazovce (4:3)</PresentationFormat>
  <Paragraphs>67</Paragraphs>
  <Slides>8</Slides>
  <Notes>1</Notes>
  <HiddenSlides>0</HiddenSlides>
  <MMClips>0</MMClips>
  <ScaleCrop>false</ScaleCrop>
  <HeadingPairs>
    <vt:vector size="8" baseType="variant">
      <vt:variant>
        <vt:lpstr>Použitá písma</vt:lpstr>
      </vt:variant>
      <vt:variant>
        <vt:i4>7</vt:i4>
      </vt:variant>
      <vt:variant>
        <vt:lpstr>Motiv</vt:lpstr>
      </vt:variant>
      <vt:variant>
        <vt:i4>1</vt:i4>
      </vt:variant>
      <vt:variant>
        <vt:lpstr>Vložené servery OLE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Arial</vt:lpstr>
      <vt:lpstr>Wingdings 2</vt:lpstr>
      <vt:lpstr>Verdana</vt:lpstr>
      <vt:lpstr>Calibri</vt:lpstr>
      <vt:lpstr>Times New Roman</vt:lpstr>
      <vt:lpstr>Gill Sans MT</vt:lpstr>
      <vt:lpstr>Wingdings</vt:lpstr>
      <vt:lpstr>Slunovrat</vt:lpstr>
      <vt:lpstr>Editor rovnic 3.0</vt:lpstr>
      <vt:lpstr>Rovnice</vt:lpstr>
      <vt:lpstr>Snímek 1</vt:lpstr>
      <vt:lpstr>Snímek 2</vt:lpstr>
      <vt:lpstr>Kombinatorika</vt:lpstr>
      <vt:lpstr>Prověrka-zadání:</vt:lpstr>
      <vt:lpstr>Příklad 1-řešení:</vt:lpstr>
      <vt:lpstr>Příklad 2-řešení:</vt:lpstr>
      <vt:lpstr>Použitá literatura:</vt:lpstr>
      <vt:lpstr>Děkuji za pozornost.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Parametrická rovnice přímky</dc:title>
  <dc:creator>Mamca</dc:creator>
  <cp:lastModifiedBy>Dum</cp:lastModifiedBy>
  <cp:revision>369</cp:revision>
  <dcterms:created xsi:type="dcterms:W3CDTF">2012-11-26T18:55:09Z</dcterms:created>
  <dcterms:modified xsi:type="dcterms:W3CDTF">2014-02-18T07:59:44Z</dcterms:modified>
</cp:coreProperties>
</file>