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9"/>
  </p:notesMasterIdLst>
  <p:sldIdLst>
    <p:sldId id="272" r:id="rId2"/>
    <p:sldId id="273" r:id="rId3"/>
    <p:sldId id="297" r:id="rId4"/>
    <p:sldId id="317" r:id="rId5"/>
    <p:sldId id="305" r:id="rId6"/>
    <p:sldId id="306" r:id="rId7"/>
    <p:sldId id="307" r:id="rId8"/>
    <p:sldId id="310" r:id="rId9"/>
    <p:sldId id="311" r:id="rId10"/>
    <p:sldId id="312" r:id="rId11"/>
    <p:sldId id="308" r:id="rId12"/>
    <p:sldId id="313" r:id="rId13"/>
    <p:sldId id="314" r:id="rId14"/>
    <p:sldId id="315" r:id="rId15"/>
    <p:sldId id="316" r:id="rId16"/>
    <p:sldId id="274" r:id="rId17"/>
    <p:sldId id="275" r:id="rId18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079" autoAdjust="0"/>
    <p:restoredTop sz="94660"/>
  </p:normalViewPr>
  <p:slideViewPr>
    <p:cSldViewPr>
      <p:cViewPr>
        <p:scale>
          <a:sx n="70" d="100"/>
          <a:sy n="70" d="100"/>
        </p:scale>
        <p:origin x="-894" y="-8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5113FFD3-9BC2-4903-AAFA-D4DB5551C9B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28F66BF-BDAA-4A45-BCEB-82582B8A23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E9C4699-77FA-4669-AB7D-DE0CBDCC45EE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765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23788257-DE74-41F4-A45B-63643D387D34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867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D88CA37-82C0-4471-9081-224A6494769A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297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1E7DFADE-B246-4DBA-B79B-B67B7982666C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072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2F1A1D4-679D-4571-A30C-B53975666F15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17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DD96E763-EA93-4A7D-9D29-E706EBFE7C8F}" type="slidenum">
              <a:rPr lang="cs-CZ" smtClean="0"/>
              <a:pPr/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27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9E890765-629A-4961-A2C5-E2CA3E82AD73}" type="slidenum">
              <a:rPr lang="cs-CZ" smtClean="0"/>
              <a:pPr/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37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37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1F28F89-2B40-4BEC-86CB-E4A224A3843F}" type="slidenum">
              <a:rPr lang="cs-CZ" smtClean="0"/>
              <a:pPr/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77B4F539-5615-4EDE-9B3F-118680616908}" type="slidenum">
              <a:rPr lang="cs-CZ" smtClean="0"/>
              <a:pPr/>
              <a:t>11</a:t>
            </a:fld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58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58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6421F06B-8A16-41F3-9692-5FD1C691D957}" type="slidenum">
              <a:rPr lang="cs-CZ" smtClean="0"/>
              <a:pPr/>
              <a:t>12</a:t>
            </a:fld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686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D463DCD-2565-4B37-BF6A-FCCC43AC9333}" type="slidenum">
              <a:rPr lang="cs-CZ" smtClean="0"/>
              <a:pPr/>
              <a:t>13</a:t>
            </a:fld>
            <a:endParaRPr lang="cs-CZ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78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78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4963121A-D76A-4A1B-B4E8-81CB54CD85E1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389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F20AB3B8-3AF2-47CE-A563-0351E8DF1CA8}" type="slidenum">
              <a:rPr lang="cs-CZ" smtClean="0"/>
              <a:pPr/>
              <a:t>15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F0146D-CC88-4AC3-B4E6-82ECD6E77535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C0C7E1-822C-4438-8A86-D3E61411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65FE7-4C90-499A-993F-5D41B15D7388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197A32-B0B3-4A64-AA61-C4199D5372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1D9A4A7-089C-495B-8131-E9DF2DAA27A6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400E6-064F-4F94-BC69-EA34D20AD2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CCE98-B09B-49BC-AB90-6FC314D8196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501C1-4D9B-4445-B731-90F4E0D624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0EA2D27-E4CE-4705-BE97-629D028E509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D961B6-4C37-4E54-81C4-B93EE5FAF2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0EE869-9CD6-4C3D-BC9A-E8C8294EC2B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49BE1F-7148-4BCD-BB21-319CDD9F98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058A8E6-7269-4A36-BE8C-C416D3B1DB5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181DA9-1EE4-4CCE-8AE3-290041BBC3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F6FDBD1-3944-4499-BE9C-7E48AC4A1AB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66B6D-248E-459A-8869-68EB8B3AB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77D0F64-3D29-4C87-85BC-BD62C166090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88A6C-BC92-4ADF-873B-0D715B140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1CD0AB-E7EC-4773-8BC7-C54D2A557F2E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D7694-1255-4282-ACDE-8D4E547D70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E2DA88-5D60-4F6B-80F4-6267213D281E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7F662-89AF-4606-9DE8-0AA5768855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081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3E52B7F-B289-4B8E-878F-1EEB5246C55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02039941-7B8C-4FE6-89DA-7BE32F5D57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99" r:id="rId1"/>
    <p:sldLayoutId id="2147484094" r:id="rId2"/>
    <p:sldLayoutId id="2147484100" r:id="rId3"/>
    <p:sldLayoutId id="2147484095" r:id="rId4"/>
    <p:sldLayoutId id="2147484101" r:id="rId5"/>
    <p:sldLayoutId id="2147484096" r:id="rId6"/>
    <p:sldLayoutId id="2147484102" r:id="rId7"/>
    <p:sldLayoutId id="2147484103" r:id="rId8"/>
    <p:sldLayoutId id="2147484104" r:id="rId9"/>
    <p:sldLayoutId id="2147484097" r:id="rId10"/>
    <p:sldLayoutId id="214748409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oleObject" Target="../embeddings/oleObject3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66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 15- Pravděpodobnost-náhodný pokus, jev.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00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Pravděpodobnost.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ill Sans MT" pitchFamily="34" charset="-18"/>
                      </a:endParaRP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Prosinec 2013</a:t>
                      </a:r>
                    </a:p>
                  </a:txBody>
                  <a:tcPr marT="45715" marB="45715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229600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seznámí žáky s pojmy náhodný pokus, náhodný jev, elementární jev, </a:t>
            </a:r>
            <a:r>
              <a:rPr lang="cs-CZ" sz="2800" dirty="0" err="1" smtClean="0">
                <a:solidFill>
                  <a:srgbClr val="000000"/>
                </a:solidFill>
                <a:cs typeface="Arial" charset="0"/>
              </a:rPr>
              <a:t>jev</a:t>
            </a: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 jistý a jev nemožný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seznámí žáky s pojmem množina všech možných výsledků náhodného pokusu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vysvětlí vztahy mezi náhodnými jevy a ukáže na souvislost jevů a množin</a:t>
            </a:r>
          </a:p>
          <a:p>
            <a:pPr marL="0" indent="0" eaLnBrk="1" hangingPunct="1">
              <a:defRPr/>
            </a:pPr>
            <a:r>
              <a:rPr lang="cs-CZ" sz="2800" dirty="0" smtClean="0"/>
              <a:t>obsahuje ukázkově řešené příklady k procvičení  daného učiva</a:t>
            </a: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/>
              <a:t>Metodické pokyny: výukový materiál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Pravděpodobnost.</a:t>
            </a:r>
            <a:endParaRPr lang="cs-CZ" dirty="0"/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1500188" y="1500188"/>
            <a:ext cx="7499350" cy="4800600"/>
          </a:xfrm>
        </p:spPr>
        <p:txBody>
          <a:bodyPr/>
          <a:lstStyle/>
          <a:p>
            <a:r>
              <a:rPr lang="cs-CZ" sz="2800" dirty="0" smtClean="0"/>
              <a:t>Pravděpodobnost je část matematiky,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	která studuje náhodné jevy a formuluje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	jejich zákonitosti.</a:t>
            </a:r>
          </a:p>
          <a:p>
            <a:pPr>
              <a:buFont typeface="Wingdings 2" pitchFamily="18" charset="2"/>
              <a:buNone/>
            </a:pPr>
            <a:endParaRPr lang="cs-CZ" sz="2800" dirty="0" smtClean="0"/>
          </a:p>
          <a:p>
            <a:r>
              <a:rPr lang="cs-CZ" sz="2800" dirty="0" smtClean="0"/>
              <a:t>Vznikla v polovině17</a:t>
            </a:r>
            <a:r>
              <a:rPr lang="cs-CZ" sz="2800" dirty="0" smtClean="0"/>
              <a:t>. století </a:t>
            </a:r>
            <a:r>
              <a:rPr lang="cs-CZ" sz="2800" dirty="0" smtClean="0"/>
              <a:t>na základě studia různých hazardních her.</a:t>
            </a:r>
          </a:p>
          <a:p>
            <a:endParaRPr lang="cs-CZ" sz="2800" dirty="0" smtClean="0"/>
          </a:p>
          <a:p>
            <a:r>
              <a:rPr lang="cs-CZ" sz="2800" dirty="0" smtClean="0"/>
              <a:t>Její základy položili matematici B. Pascal, </a:t>
            </a:r>
          </a:p>
          <a:p>
            <a:pPr>
              <a:buFont typeface="Wingdings 2" pitchFamily="18" charset="2"/>
              <a:buNone/>
            </a:pPr>
            <a:r>
              <a:rPr lang="cs-CZ" sz="2800" dirty="0" smtClean="0"/>
              <a:t>	 P. Fermat,  a J. Bernoulli.</a:t>
            </a:r>
          </a:p>
          <a:p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>
              <a:latin typeface="Gill Sans MT" pitchFamily="34" charset="-18"/>
            </a:endParaRPr>
          </a:p>
          <a:p>
            <a:pPr>
              <a:buFont typeface="Wingdings 2" pitchFamily="18" charset="2"/>
              <a:buNone/>
            </a:pP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357313" y="357188"/>
            <a:ext cx="7499350" cy="1154112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latin typeface="Gill Sans MT" pitchFamily="34" charset="-18"/>
              </a:rPr>
              <a:t/>
            </a:r>
            <a:br>
              <a:rPr lang="cs-CZ" dirty="0" smtClean="0">
                <a:latin typeface="Gill Sans MT" pitchFamily="34" charset="-18"/>
              </a:rPr>
            </a:br>
            <a:r>
              <a:rPr lang="cs-CZ" dirty="0" smtClean="0">
                <a:latin typeface="Gill Sans MT" pitchFamily="34" charset="-18"/>
              </a:rPr>
              <a:t>Náhodný pokus, náhodný jev.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285875" y="1785938"/>
            <a:ext cx="7499350" cy="4533900"/>
          </a:xfrm>
        </p:spPr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400" dirty="0" smtClean="0"/>
              <a:t>Rozlišujeme </a:t>
            </a:r>
            <a:r>
              <a:rPr lang="cs-CZ" sz="2400" u="sng" dirty="0" smtClean="0"/>
              <a:t>2 druhy pokusů</a:t>
            </a:r>
            <a:r>
              <a:rPr lang="cs-CZ" sz="2400" dirty="0" smtClean="0"/>
              <a:t>: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a)  ty, které při dodržení předepsaných podmínek, ve-</a:t>
            </a:r>
            <a:r>
              <a:rPr lang="cs-CZ" sz="2400" dirty="0" err="1" smtClean="0"/>
              <a:t>dou</a:t>
            </a:r>
            <a:r>
              <a:rPr lang="cs-CZ" sz="2400" dirty="0" smtClean="0"/>
              <a:t> vždy k témuž předem očekávanému výsledku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	</a:t>
            </a:r>
            <a:r>
              <a:rPr lang="cs-CZ" sz="2000" dirty="0" smtClean="0"/>
              <a:t>(př.</a:t>
            </a:r>
            <a:r>
              <a:rPr lang="cs-CZ" sz="2000" u="sng" dirty="0" smtClean="0"/>
              <a:t> Fyzika</a:t>
            </a:r>
            <a:r>
              <a:rPr lang="cs-CZ" sz="2000" dirty="0" smtClean="0"/>
              <a:t>: při teplotě 100°C a tlaku 100kPa se mění skupenství z vody na páru, vychýlení magnetické střelky v elektrickém poli,  </a:t>
            </a:r>
            <a:r>
              <a:rPr lang="cs-CZ" sz="2000" u="sng" dirty="0" smtClean="0"/>
              <a:t>chemie</a:t>
            </a:r>
            <a:r>
              <a:rPr lang="cs-CZ" sz="2000" dirty="0" smtClean="0"/>
              <a:t>: reaktivnost látek a pod.)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000" dirty="0" smtClean="0"/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b)	ty, které i při dodržení předepsaných podmínek mohou vést k různým výsledkům…tzv. </a:t>
            </a:r>
            <a:r>
              <a:rPr lang="cs-CZ" sz="2400" b="1" u="sng" dirty="0" smtClean="0"/>
              <a:t>náhodné pokusy</a:t>
            </a:r>
            <a:r>
              <a:rPr lang="cs-CZ" sz="2400" dirty="0" smtClean="0"/>
              <a:t> 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000" dirty="0" smtClean="0"/>
              <a:t>	(př.: hod kostkou, mincí, tah sportky, tažení karet, výběr výrobků, ověřování léků...)</a:t>
            </a:r>
          </a:p>
          <a:p>
            <a:pPr marL="539750" indent="-457200">
              <a:buFont typeface="Wingdings 2" pitchFamily="18" charset="2"/>
              <a:buNone/>
              <a:defRPr/>
            </a:pPr>
            <a:r>
              <a:rPr lang="cs-CZ" sz="2400" dirty="0" smtClean="0"/>
              <a:t>	</a:t>
            </a:r>
          </a:p>
          <a:p>
            <a:pPr marL="539750" indent="-457200">
              <a:buFont typeface="Wingdings 2" pitchFamily="18" charset="2"/>
              <a:buNone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428625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Předpoklady: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  <a:p>
            <a:pPr eaLnBrk="1" hangingPunct="1"/>
            <a:r>
              <a:rPr lang="cs-CZ" sz="2800" smtClean="0"/>
              <a:t>U každého náhodného pokusu umíme vyjmenovat všechny jeho možné výsledky, tj. </a:t>
            </a:r>
            <a:r>
              <a:rPr lang="cs-CZ" sz="2800" u="sng" smtClean="0"/>
              <a:t>určit množinu </a:t>
            </a:r>
            <a:r>
              <a:rPr lang="cs-CZ" sz="2800" u="sng" smtClean="0">
                <a:sym typeface="Symbol" pitchFamily="18" charset="2"/>
              </a:rPr>
              <a:t>.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/>
            <a:r>
              <a:rPr lang="cs-CZ" sz="2800" smtClean="0">
                <a:sym typeface="Symbol" pitchFamily="18" charset="2"/>
              </a:rPr>
              <a:t>Žádné dva výsledky nenastanou současně, tzn. že </a:t>
            </a:r>
            <a:r>
              <a:rPr lang="cs-CZ" sz="2800" u="sng" smtClean="0">
                <a:sym typeface="Symbol" pitchFamily="18" charset="2"/>
              </a:rPr>
              <a:t>se vzájemně vylučují.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eaLnBrk="1" hangingPunct="1"/>
            <a:r>
              <a:rPr lang="cs-CZ" sz="2800" u="sng" smtClean="0">
                <a:sym typeface="Symbol" pitchFamily="18" charset="2"/>
              </a:rPr>
              <a:t>Jeden z nich nastane vždycky.</a:t>
            </a:r>
          </a:p>
          <a:p>
            <a:pPr eaLnBrk="1" hangingPunct="1">
              <a:buFont typeface="Wingdings 2" pitchFamily="18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dirty="0" smtClean="0">
                <a:effectLst>
                  <a:outerShdw blurRad="38100" dist="38100" dir="2700000" algn="tl">
                    <a:srgbClr val="C0C0C0"/>
                  </a:outerShdw>
                </a:effectLst>
              </a:rPr>
              <a:t>Základní pojmy:</a:t>
            </a:r>
          </a:p>
        </p:txBody>
      </p:sp>
      <p:sp>
        <p:nvSpPr>
          <p:cNvPr id="15363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/>
              <a:t> </a:t>
            </a:r>
            <a:r>
              <a:rPr lang="cs-CZ" sz="2600" b="1" u="sng" smtClean="0"/>
              <a:t>množina </a:t>
            </a:r>
            <a:r>
              <a:rPr lang="cs-CZ" sz="2600" b="1" u="sng" smtClean="0">
                <a:sym typeface="Symbol" pitchFamily="18" charset="2"/>
              </a:rPr>
              <a:t></a:t>
            </a:r>
            <a:r>
              <a:rPr lang="cs-CZ" sz="2600" b="1" smtClean="0">
                <a:sym typeface="Symbol" pitchFamily="18" charset="2"/>
              </a:rPr>
              <a:t> …</a:t>
            </a:r>
            <a:r>
              <a:rPr lang="cs-CZ" sz="2600" smtClean="0">
                <a:sym typeface="Symbol" pitchFamily="18" charset="2"/>
              </a:rPr>
              <a:t>je konečná </a:t>
            </a:r>
            <a:r>
              <a:rPr lang="cs-CZ" sz="2600" smtClean="0"/>
              <a:t>množina všech možných výsledků náhodného pokusu </a:t>
            </a:r>
          </a:p>
          <a:p>
            <a:pPr>
              <a:buFont typeface="Wingdings 2" pitchFamily="18" charset="2"/>
              <a:buNone/>
            </a:pPr>
            <a:endParaRPr lang="cs-CZ" sz="2600" b="1" u="sng" smtClean="0"/>
          </a:p>
          <a:p>
            <a:pPr>
              <a:buFont typeface="Wingdings 2" pitchFamily="18" charset="2"/>
              <a:buNone/>
            </a:pPr>
            <a:r>
              <a:rPr lang="cs-CZ" sz="2600" b="1" u="sng" smtClean="0"/>
              <a:t>elementární jev </a:t>
            </a:r>
            <a:r>
              <a:rPr lang="cs-CZ" sz="2600" b="1" u="sng" smtClean="0">
                <a:sym typeface="Symbol" pitchFamily="18" charset="2"/>
              </a:rPr>
              <a:t></a:t>
            </a:r>
            <a:r>
              <a:rPr lang="cs-CZ" sz="2600" smtClean="0"/>
              <a:t>…každý prvek množiny </a:t>
            </a:r>
            <a:r>
              <a:rPr lang="cs-CZ" sz="2600" b="1" smtClean="0">
                <a:sym typeface="Symbol" pitchFamily="18" charset="2"/>
              </a:rPr>
              <a:t></a:t>
            </a:r>
          </a:p>
          <a:p>
            <a:pPr>
              <a:buFont typeface="Wingdings 2" pitchFamily="18" charset="2"/>
              <a:buNone/>
            </a:pPr>
            <a:endParaRPr lang="cs-CZ" sz="2600" b="1" u="sng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600" b="1" u="sng" smtClean="0">
                <a:sym typeface="Symbol" pitchFamily="18" charset="2"/>
              </a:rPr>
              <a:t>náhodný jev</a:t>
            </a:r>
            <a:r>
              <a:rPr lang="cs-CZ" sz="2600" smtClean="0">
                <a:sym typeface="Symbol" pitchFamily="18" charset="2"/>
              </a:rPr>
              <a:t>…každá podmnožina množiny</a:t>
            </a:r>
            <a:r>
              <a:rPr lang="cs-CZ" sz="2600" b="1" smtClean="0">
                <a:sym typeface="Symbol" pitchFamily="18" charset="2"/>
              </a:rPr>
              <a:t> ,</a:t>
            </a:r>
          </a:p>
          <a:p>
            <a:pPr>
              <a:buFont typeface="Wingdings 2" pitchFamily="18" charset="2"/>
              <a:buNone/>
            </a:pPr>
            <a:r>
              <a:rPr lang="cs-CZ" sz="2600" smtClean="0">
                <a:sym typeface="Symbol" pitchFamily="18" charset="2"/>
              </a:rPr>
              <a:t>označujeme A, B, C atd.</a:t>
            </a:r>
          </a:p>
          <a:p>
            <a:pPr>
              <a:buFont typeface="Wingdings 2" pitchFamily="18" charset="2"/>
              <a:buNone/>
            </a:pPr>
            <a:endParaRPr lang="cs-CZ" sz="2600" b="1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600" b="1" smtClean="0">
                <a:sym typeface="Symbol" pitchFamily="18" charset="2"/>
              </a:rPr>
              <a:t>jev nemožný</a:t>
            </a:r>
            <a:r>
              <a:rPr lang="cs-CZ" sz="2600" smtClean="0">
                <a:sym typeface="Symbol" pitchFamily="18" charset="2"/>
              </a:rPr>
              <a:t>…prázdná podmnožina množiny </a:t>
            </a:r>
            <a:r>
              <a:rPr lang="cs-CZ" sz="2600" b="1" smtClean="0">
                <a:sym typeface="Symbol" pitchFamily="18" charset="2"/>
              </a:rPr>
              <a:t></a:t>
            </a:r>
          </a:p>
          <a:p>
            <a:pPr>
              <a:buFont typeface="Wingdings 2" pitchFamily="18" charset="2"/>
              <a:buNone/>
            </a:pPr>
            <a:r>
              <a:rPr lang="cs-CZ" sz="2600" b="1" smtClean="0">
                <a:sym typeface="Symbol" pitchFamily="18" charset="2"/>
              </a:rPr>
              <a:t>jev jistý</a:t>
            </a:r>
            <a:r>
              <a:rPr lang="cs-CZ" sz="2600" smtClean="0">
                <a:sym typeface="Symbol" pitchFamily="18" charset="2"/>
              </a:rPr>
              <a:t>…celá množina </a:t>
            </a:r>
            <a:r>
              <a:rPr lang="cs-CZ" sz="2400" b="1" smtClean="0">
                <a:sym typeface="Symbol" pitchFamily="18" charset="2"/>
              </a:rPr>
              <a:t></a:t>
            </a:r>
          </a:p>
          <a:p>
            <a:pPr>
              <a:buFont typeface="Wingdings 2" pitchFamily="18" charset="2"/>
              <a:buNone/>
            </a:pPr>
            <a:endParaRPr lang="cs-CZ" sz="26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  <a:p>
            <a:pPr>
              <a:buFont typeface="Wingdings 2" pitchFamily="18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1536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500063"/>
            <a:ext cx="7499350" cy="85725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1-zadání+řešení: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9699" name="Zástupný symbol pro obsah 2"/>
          <p:cNvSpPr>
            <a:spLocks noGrp="1"/>
          </p:cNvSpPr>
          <p:nvPr>
            <p:ph idx="1"/>
          </p:nvPr>
        </p:nvSpPr>
        <p:spPr>
          <a:xfrm>
            <a:off x="1428750" y="1428750"/>
            <a:ext cx="7499350" cy="4800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b="1" dirty="0" smtClean="0"/>
              <a:t>Určete množinu </a:t>
            </a:r>
            <a:r>
              <a:rPr lang="cs-CZ" sz="2800" b="1" dirty="0" smtClean="0">
                <a:sym typeface="Symbol"/>
              </a:rPr>
              <a:t></a:t>
            </a:r>
            <a:r>
              <a:rPr lang="cs-CZ" sz="2800" b="1" dirty="0" smtClean="0"/>
              <a:t> a počet jejích prvků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sz="2800" b="1" dirty="0" smtClean="0"/>
              <a:t>u následujících náhodných pokusů:</a:t>
            </a:r>
          </a:p>
          <a:p>
            <a:pPr eaLnBrk="1" hangingPunct="1">
              <a:buFont typeface="Wingdings 2" pitchFamily="18" charset="2"/>
              <a:buNone/>
              <a:defRPr/>
            </a:pPr>
            <a:endParaRPr lang="cs-CZ" sz="2800" b="1" dirty="0" smtClean="0"/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a)	</a:t>
            </a:r>
            <a:r>
              <a:rPr lang="cs-CZ" sz="2800" u="sng" dirty="0" smtClean="0"/>
              <a:t>Hod hrací kostkou</a:t>
            </a:r>
            <a:r>
              <a:rPr lang="cs-CZ" sz="2800" dirty="0" smtClean="0"/>
              <a:t>: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/>
              <a:t>	</a:t>
            </a:r>
            <a:r>
              <a:rPr lang="cs-CZ" sz="2800" dirty="0" smtClean="0">
                <a:sym typeface="Symbol"/>
              </a:rPr>
              <a:t> =1, 2, 3, 4, 5, 6    		n=6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b) 	</a:t>
            </a:r>
            <a:r>
              <a:rPr lang="cs-CZ" sz="2800" u="sng" dirty="0" smtClean="0">
                <a:sym typeface="Symbol"/>
              </a:rPr>
              <a:t>Hod dvěma hracími kostkami: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	 =11,12,13,14,15,16,21,22,...64,65,66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	 n = V´</a:t>
            </a:r>
            <a:r>
              <a:rPr lang="cs-CZ" sz="2800" baseline="-25000" dirty="0" smtClean="0">
                <a:sym typeface="Symbol"/>
              </a:rPr>
              <a:t>(2,6)</a:t>
            </a:r>
            <a:r>
              <a:rPr lang="cs-CZ" sz="2800" dirty="0" smtClean="0">
                <a:sym typeface="Symbol"/>
              </a:rPr>
              <a:t> = 6</a:t>
            </a:r>
            <a:r>
              <a:rPr lang="cs-CZ" sz="2800" baseline="30000" dirty="0" smtClean="0">
                <a:sym typeface="Symbol"/>
              </a:rPr>
              <a:t>2</a:t>
            </a:r>
            <a:r>
              <a:rPr lang="cs-CZ" sz="2800" dirty="0" smtClean="0">
                <a:sym typeface="Symbol"/>
              </a:rPr>
              <a:t> =36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r>
              <a:rPr lang="cs-CZ" sz="2800" dirty="0" smtClean="0">
                <a:sym typeface="Symbol"/>
              </a:rPr>
              <a:t>	 </a:t>
            </a:r>
          </a:p>
          <a:p>
            <a:pPr marL="596900" indent="-514350" eaLnBrk="1" hangingPunct="1">
              <a:buFont typeface="Wingdings 2" pitchFamily="18" charset="2"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96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296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1-pokračování: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1428750" y="1285875"/>
            <a:ext cx="7499350" cy="4943475"/>
          </a:xfrm>
        </p:spPr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c)	</a:t>
            </a:r>
            <a:r>
              <a:rPr lang="cs-CZ" sz="2800" u="sng" smtClean="0">
                <a:sym typeface="Symbol" pitchFamily="18" charset="2"/>
              </a:rPr>
              <a:t>Hod mincí: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 =rub, líc			n=2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d)	</a:t>
            </a:r>
            <a:r>
              <a:rPr lang="cs-CZ" sz="2800" u="sng" smtClean="0">
                <a:sym typeface="Symbol" pitchFamily="18" charset="2"/>
              </a:rPr>
              <a:t>Hod dvěma mincemi: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 =RR,RL,LR,LL		n= V´</a:t>
            </a:r>
            <a:r>
              <a:rPr lang="cs-CZ" sz="2800" baseline="-25000" smtClean="0">
                <a:sym typeface="Symbol" pitchFamily="18" charset="2"/>
              </a:rPr>
              <a:t>(2,2)</a:t>
            </a:r>
            <a:r>
              <a:rPr lang="cs-CZ" sz="2800" smtClean="0">
                <a:sym typeface="Symbol" pitchFamily="18" charset="2"/>
              </a:rPr>
              <a:t>= 2</a:t>
            </a:r>
            <a:r>
              <a:rPr lang="cs-CZ" sz="2800" baseline="30000" smtClean="0">
                <a:sym typeface="Symbol" pitchFamily="18" charset="2"/>
              </a:rPr>
              <a:t>2</a:t>
            </a:r>
            <a:r>
              <a:rPr lang="cs-CZ" sz="2800" smtClean="0">
                <a:sym typeface="Symbol" pitchFamily="18" charset="2"/>
              </a:rPr>
              <a:t>=4</a:t>
            </a:r>
            <a:endParaRPr lang="cs-CZ" sz="2800" smtClean="0"/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/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/>
              <a:t>e)	</a:t>
            </a:r>
            <a:r>
              <a:rPr lang="cs-CZ" sz="2800" u="sng" smtClean="0">
                <a:sym typeface="Symbol" pitchFamily="18" charset="2"/>
              </a:rPr>
              <a:t>Hod třemi mincemi: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 =RRR,RRL,RLR,LRR,…,LLL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n= V´</a:t>
            </a:r>
            <a:r>
              <a:rPr lang="cs-CZ" sz="2800" baseline="-25000" smtClean="0">
                <a:sym typeface="Symbol" pitchFamily="18" charset="2"/>
              </a:rPr>
              <a:t>(3,2)</a:t>
            </a:r>
            <a:r>
              <a:rPr lang="cs-CZ" sz="2800" smtClean="0">
                <a:sym typeface="Symbol" pitchFamily="18" charset="2"/>
              </a:rPr>
              <a:t>= 2</a:t>
            </a:r>
            <a:r>
              <a:rPr lang="cs-CZ" sz="2800" baseline="30000" smtClean="0">
                <a:sym typeface="Symbol" pitchFamily="18" charset="2"/>
              </a:rPr>
              <a:t>3 </a:t>
            </a:r>
            <a:r>
              <a:rPr lang="cs-CZ" sz="2800" smtClean="0">
                <a:sym typeface="Symbol" pitchFamily="18" charset="2"/>
              </a:rPr>
              <a:t>= 8</a:t>
            </a:r>
            <a:endParaRPr lang="cs-CZ" sz="2800" smtClean="0"/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74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2.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29" name="Zástupný symbol pro obsah 2"/>
          <p:cNvSpPr>
            <a:spLocks noGrp="1"/>
          </p:cNvSpPr>
          <p:nvPr>
            <p:ph idx="1"/>
          </p:nvPr>
        </p:nvSpPr>
        <p:spPr>
          <a:xfrm>
            <a:off x="1428750" y="1285875"/>
            <a:ext cx="7499350" cy="4943475"/>
          </a:xfrm>
        </p:spPr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Ve třídě je 28 žáků, 4 žáci se mají podrobit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testu. Určete </a:t>
            </a:r>
            <a:r>
              <a:rPr lang="cs-CZ" sz="2800" smtClean="0"/>
              <a:t>počet  prvků množiny </a:t>
            </a:r>
            <a:r>
              <a:rPr lang="cs-CZ" sz="2800" smtClean="0">
                <a:sym typeface="Symbol" pitchFamily="18" charset="2"/>
              </a:rPr>
              <a:t>.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a)	libovolná čtveřice: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b)	záleží-li na pořadí při zkoušení: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 		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715000" y="3143250"/>
          <a:ext cx="2000250" cy="857250"/>
        </p:xfrm>
        <a:graphic>
          <a:graphicData uri="http://schemas.openxmlformats.org/presentationml/2006/ole">
            <p:oleObj spid="_x0000_s1026" name="Rovnice" r:id="rId4" imgW="1066680" imgH="457200" progId="Equation.3">
              <p:embed/>
            </p:oleObj>
          </a:graphicData>
        </a:graphic>
      </p:graphicFrame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2428875" y="5072063"/>
          <a:ext cx="3857625" cy="631825"/>
        </p:xfrm>
        <a:graphic>
          <a:graphicData uri="http://schemas.openxmlformats.org/presentationml/2006/ole">
            <p:oleObj spid="_x0000_s1027" name="Rovnice" r:id="rId5" imgW="1473120" imgH="241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0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2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3: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52" name="Zástupný symbol pro obsah 2"/>
          <p:cNvSpPr>
            <a:spLocks noGrp="1"/>
          </p:cNvSpPr>
          <p:nvPr>
            <p:ph idx="1"/>
          </p:nvPr>
        </p:nvSpPr>
        <p:spPr>
          <a:xfrm>
            <a:off x="1428750" y="1285875"/>
            <a:ext cx="7499350" cy="4943475"/>
          </a:xfrm>
        </p:spPr>
        <p:txBody>
          <a:bodyPr/>
          <a:lstStyle/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Rodina má 3 děti, zjišťujeme pohlaví.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Jaké jsou možné výsledky, záleží-li na pořadí dětí podle věku?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k…kluk,    d…děvče</a:t>
            </a: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=kkk, kkd,kdk,dkk,ddk,dkd,kdd,ddd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 			</a:t>
            </a:r>
          </a:p>
          <a:p>
            <a:pPr marL="596900" indent="-514350" eaLnBrk="1" hangingPunct="1"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 marL="596900" indent="-514350" eaLnBrk="1" hangingPunct="1">
              <a:buFont typeface="Wingdings 2" pitchFamily="18" charset="2"/>
              <a:buNone/>
            </a:pPr>
            <a:r>
              <a:rPr lang="cs-CZ" sz="2800" smtClean="0"/>
              <a:t>,</a:t>
            </a:r>
          </a:p>
        </p:txBody>
      </p:sp>
      <p:graphicFrame>
        <p:nvGraphicFramePr>
          <p:cNvPr id="2050" name="Object 3"/>
          <p:cNvGraphicFramePr>
            <a:graphicFrameLocks noChangeAspect="1"/>
          </p:cNvGraphicFramePr>
          <p:nvPr/>
        </p:nvGraphicFramePr>
        <p:xfrm>
          <a:off x="2071688" y="4643438"/>
          <a:ext cx="2860675" cy="665162"/>
        </p:xfrm>
        <a:graphic>
          <a:graphicData uri="http://schemas.openxmlformats.org/presentationml/2006/ole">
            <p:oleObj spid="_x0000_s2050" name="Rovnice" r:id="rId4" imgW="1091880" imgH="2538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0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20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0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4.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5" name="Zástupný symbol pro obsah 3"/>
          <p:cNvSpPr>
            <a:spLocks noGrp="1"/>
          </p:cNvSpPr>
          <p:nvPr>
            <p:ph idx="1"/>
          </p:nvPr>
        </p:nvSpPr>
        <p:spPr>
          <a:xfrm>
            <a:off x="1285875" y="1357313"/>
            <a:ext cx="7499350" cy="480060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/>
              <a:t>Náhodný pokus: </a:t>
            </a:r>
            <a:r>
              <a:rPr lang="cs-CZ" sz="2800" u="sng" smtClean="0"/>
              <a:t>hod kostkou.</a:t>
            </a:r>
            <a:r>
              <a:rPr lang="cs-CZ" sz="2800" smtClean="0"/>
              <a:t> 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= 1,2,3,4,5,6</a:t>
            </a:r>
            <a:endParaRPr lang="cs-CZ" sz="2800" b="1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u="sng" smtClean="0"/>
              <a:t>Zapište jevy:</a:t>
            </a:r>
          </a:p>
          <a:p>
            <a:pPr>
              <a:buFont typeface="Wingdings 2" pitchFamily="18" charset="2"/>
              <a:buNone/>
            </a:pPr>
            <a:endParaRPr lang="cs-CZ" sz="2800" u="sng" smtClean="0"/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428750" y="3000375"/>
            <a:ext cx="5929313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/>
              <a:t>Jev A…padne šestka:</a:t>
            </a:r>
          </a:p>
          <a:p>
            <a:r>
              <a:rPr lang="cs-CZ" sz="2800">
                <a:sym typeface="Symbol" pitchFamily="18" charset="2"/>
              </a:rPr>
              <a:t>Jev B…padne sudé číslo:</a:t>
            </a:r>
          </a:p>
          <a:p>
            <a:r>
              <a:rPr lang="cs-CZ" sz="2800">
                <a:sym typeface="Symbol" pitchFamily="18" charset="2"/>
              </a:rPr>
              <a:t>Jev C…padne liché číslo:</a:t>
            </a:r>
          </a:p>
          <a:p>
            <a:r>
              <a:rPr lang="cs-CZ" sz="2800">
                <a:sym typeface="Symbol" pitchFamily="18" charset="2"/>
              </a:rPr>
              <a:t>Jev D…padne číslo &lt; 5:</a:t>
            </a:r>
          </a:p>
          <a:p>
            <a:r>
              <a:rPr lang="cs-CZ" sz="2800">
                <a:sym typeface="Symbol" pitchFamily="18" charset="2"/>
              </a:rPr>
              <a:t>Jev E…padne číslo 7: </a:t>
            </a:r>
          </a:p>
          <a:p>
            <a:r>
              <a:rPr lang="cs-CZ" sz="2800">
                <a:sym typeface="Symbol" pitchFamily="18" charset="2"/>
              </a:rPr>
              <a:t>Jev F…padne číslo &lt; 9:</a:t>
            </a:r>
          </a:p>
          <a:p>
            <a:endParaRPr lang="cs-CZ">
              <a:sym typeface="Symbol" pitchFamily="18" charset="2"/>
            </a:endParaRPr>
          </a:p>
          <a:p>
            <a:endParaRPr lang="cs-CZ"/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929313" y="3000375"/>
            <a:ext cx="2857500" cy="2678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sym typeface="Symbol" pitchFamily="18" charset="2"/>
              </a:rPr>
              <a:t>A=6</a:t>
            </a:r>
          </a:p>
          <a:p>
            <a:r>
              <a:rPr lang="cs-CZ" sz="2800">
                <a:sym typeface="Symbol" pitchFamily="18" charset="2"/>
              </a:rPr>
              <a:t>B=2,4,6</a:t>
            </a:r>
          </a:p>
          <a:p>
            <a:r>
              <a:rPr lang="cs-CZ" sz="2800">
                <a:sym typeface="Symbol" pitchFamily="18" charset="2"/>
              </a:rPr>
              <a:t>C=1,3,5</a:t>
            </a:r>
          </a:p>
          <a:p>
            <a:r>
              <a:rPr lang="cs-CZ" sz="2800">
                <a:sym typeface="Symbol" pitchFamily="18" charset="2"/>
              </a:rPr>
              <a:t>D= 1,2,3,4</a:t>
            </a:r>
          </a:p>
          <a:p>
            <a:r>
              <a:rPr lang="cs-CZ" sz="2800">
                <a:sym typeface="Symbol" pitchFamily="18" charset="2"/>
              </a:rPr>
              <a:t>E=...</a:t>
            </a:r>
            <a:r>
              <a:rPr lang="cs-CZ" sz="2000">
                <a:sym typeface="Symbol" pitchFamily="18" charset="2"/>
              </a:rPr>
              <a:t>jev nemožný</a:t>
            </a:r>
          </a:p>
          <a:p>
            <a:r>
              <a:rPr lang="cs-CZ" sz="2800">
                <a:sym typeface="Symbol" pitchFamily="18" charset="2"/>
              </a:rPr>
              <a:t>F=  …</a:t>
            </a:r>
            <a:r>
              <a:rPr lang="cs-CZ" sz="2000">
                <a:sym typeface="Symbol" pitchFamily="18" charset="2"/>
              </a:rPr>
              <a:t>jev jistý</a:t>
            </a:r>
            <a:r>
              <a:rPr lang="cs-CZ" sz="200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2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2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20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5.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9459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smtClean="0"/>
              <a:t>Náhodný pokus: </a:t>
            </a:r>
            <a:r>
              <a:rPr lang="cs-CZ" sz="2800" u="sng" smtClean="0"/>
              <a:t>hod 2 kostkami.</a:t>
            </a:r>
            <a:r>
              <a:rPr lang="cs-CZ" sz="2800" smtClean="0"/>
              <a:t>  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= 11,12,13,…46,56,66</a:t>
            </a:r>
          </a:p>
          <a:p>
            <a:pPr>
              <a:buFont typeface="Wingdings 2" pitchFamily="18" charset="2"/>
              <a:buNone/>
            </a:pPr>
            <a:endParaRPr lang="cs-CZ" sz="2800" u="sng" smtClean="0"/>
          </a:p>
          <a:p>
            <a:pPr>
              <a:buFont typeface="Wingdings 2" pitchFamily="18" charset="2"/>
              <a:buNone/>
            </a:pPr>
            <a:r>
              <a:rPr lang="cs-CZ" sz="2800" u="sng" smtClean="0"/>
              <a:t>Zapište jevy:</a:t>
            </a:r>
          </a:p>
          <a:p>
            <a:pPr>
              <a:buFont typeface="Wingdings 2" pitchFamily="18" charset="2"/>
              <a:buNone/>
            </a:pPr>
            <a:r>
              <a:rPr lang="cs-CZ" sz="2800" u="sng" smtClean="0"/>
              <a:t>Jev A…padne právě 1 šestka</a:t>
            </a:r>
            <a:r>
              <a:rPr lang="cs-CZ" sz="2800" smtClean="0"/>
              <a:t>:   </a:t>
            </a:r>
          </a:p>
          <a:p>
            <a:pPr>
              <a:buFont typeface="Wingdings 2" pitchFamily="18" charset="2"/>
              <a:buNone/>
            </a:pPr>
            <a:r>
              <a:rPr lang="cs-CZ" sz="2800" smtClean="0"/>
              <a:t>     </a:t>
            </a:r>
            <a:r>
              <a:rPr lang="cs-CZ" sz="2800" smtClean="0">
                <a:sym typeface="Symbol" pitchFamily="18" charset="2"/>
              </a:rPr>
              <a:t>A=16,26,36,46,56,61,62,63,64,65</a:t>
            </a: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800" u="sng" smtClean="0">
                <a:sym typeface="Symbol" pitchFamily="18" charset="2"/>
              </a:rPr>
              <a:t>Jev B…padne aspoň</a:t>
            </a:r>
            <a:r>
              <a:rPr lang="cs-CZ" sz="2800" u="sng" smtClean="0"/>
              <a:t> 1 šestka</a:t>
            </a:r>
          </a:p>
          <a:p>
            <a:pPr>
              <a:buFont typeface="Wingdings 2" pitchFamily="18" charset="2"/>
              <a:buNone/>
            </a:pPr>
            <a:r>
              <a:rPr lang="cs-CZ" sz="2800" smtClean="0">
                <a:sym typeface="Symbol" pitchFamily="18" charset="2"/>
              </a:rPr>
              <a:t>	B=16,26,36,46,56,61,62,63,64,65,66</a:t>
            </a: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5-pokračování.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0483" name="Zástupný symbol pro obsah 3"/>
          <p:cNvSpPr>
            <a:spLocks noGrp="1"/>
          </p:cNvSpPr>
          <p:nvPr>
            <p:ph idx="1"/>
          </p:nvPr>
        </p:nvSpPr>
        <p:spPr>
          <a:xfrm>
            <a:off x="1214438" y="1447800"/>
            <a:ext cx="7720012" cy="49815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500" u="sng" smtClean="0"/>
              <a:t>Jev C…padnou stejné číslice:</a:t>
            </a:r>
            <a:endParaRPr lang="cs-CZ" sz="2500" smtClean="0"/>
          </a:p>
          <a:p>
            <a:pPr>
              <a:buFont typeface="Wingdings 2" pitchFamily="18" charset="2"/>
              <a:buNone/>
            </a:pPr>
            <a:r>
              <a:rPr lang="cs-CZ" sz="2500" smtClean="0"/>
              <a:t>                                </a:t>
            </a:r>
            <a:r>
              <a:rPr lang="cs-CZ" sz="2500" smtClean="0">
                <a:sym typeface="Symbol" pitchFamily="18" charset="2"/>
              </a:rPr>
              <a:t>C=11,22,33,44,55,66</a:t>
            </a:r>
          </a:p>
          <a:p>
            <a:pPr>
              <a:buFont typeface="Wingdings 2" pitchFamily="18" charset="2"/>
              <a:buNone/>
            </a:pPr>
            <a:endParaRPr lang="cs-CZ" sz="2500" u="sng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500" u="sng" smtClean="0">
                <a:sym typeface="Symbol" pitchFamily="18" charset="2"/>
              </a:rPr>
              <a:t>Jev D…padnou různé číslice:</a:t>
            </a:r>
          </a:p>
          <a:p>
            <a:pPr>
              <a:buFont typeface="Wingdings 2" pitchFamily="18" charset="2"/>
              <a:buNone/>
            </a:pPr>
            <a:r>
              <a:rPr lang="cs-CZ" sz="2500" smtClean="0">
                <a:sym typeface="Symbol" pitchFamily="18" charset="2"/>
              </a:rPr>
              <a:t>		                   jev D  je </a:t>
            </a:r>
            <a:r>
              <a:rPr lang="cs-CZ" sz="2500" u="sng" smtClean="0">
                <a:sym typeface="Symbol" pitchFamily="18" charset="2"/>
              </a:rPr>
              <a:t>jev opačný k C</a:t>
            </a:r>
          </a:p>
          <a:p>
            <a:pPr>
              <a:buFont typeface="Wingdings 2" pitchFamily="18" charset="2"/>
              <a:buNone/>
            </a:pPr>
            <a:endParaRPr lang="cs-CZ" sz="25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500" u="sng" smtClean="0">
                <a:sym typeface="Symbol" pitchFamily="18" charset="2"/>
              </a:rPr>
              <a:t>Jev E…padne součet 7:</a:t>
            </a:r>
            <a:endParaRPr lang="cs-CZ" sz="2500" u="sng" smtClean="0"/>
          </a:p>
          <a:p>
            <a:pPr>
              <a:buFont typeface="Wingdings 2" pitchFamily="18" charset="2"/>
              <a:buNone/>
            </a:pPr>
            <a:r>
              <a:rPr lang="cs-CZ" sz="2500" smtClean="0">
                <a:sym typeface="Symbol" pitchFamily="18" charset="2"/>
              </a:rPr>
              <a:t>                             E=16,61,25,52,34,43</a:t>
            </a:r>
          </a:p>
          <a:p>
            <a:pPr>
              <a:buFont typeface="Wingdings 2" pitchFamily="18" charset="2"/>
              <a:buNone/>
            </a:pPr>
            <a:endParaRPr lang="cs-CZ" sz="25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r>
              <a:rPr lang="cs-CZ" sz="2500" u="sng" smtClean="0">
                <a:sym typeface="Symbol" pitchFamily="18" charset="2"/>
              </a:rPr>
              <a:t>Jev F…padne součet &gt;7 (tj. 8,9,10,11 nebo 12):</a:t>
            </a:r>
            <a:endParaRPr lang="cs-CZ" sz="2500" u="sng" smtClean="0"/>
          </a:p>
          <a:p>
            <a:pPr>
              <a:buFont typeface="Wingdings 2" pitchFamily="18" charset="2"/>
              <a:buNone/>
            </a:pPr>
            <a:r>
              <a:rPr lang="cs-CZ" sz="2500" smtClean="0">
                <a:sym typeface="Symbol" pitchFamily="18" charset="2"/>
              </a:rPr>
              <a:t>F=26,62,35,53,44,36,63,45,54,46,64,55,56,65,66</a:t>
            </a:r>
            <a:r>
              <a:rPr lang="cs-CZ" sz="2600" smtClean="0">
                <a:sym typeface="Symbol" pitchFamily="18" charset="2"/>
              </a:rPr>
              <a:t></a:t>
            </a: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048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048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48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048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6: Hod kostkou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1507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400" smtClean="0"/>
              <a:t>Jsou dány jevy:</a:t>
            </a:r>
          </a:p>
          <a:p>
            <a:pPr>
              <a:buFont typeface="Wingdings 2" pitchFamily="18" charset="2"/>
              <a:buNone/>
            </a:pPr>
            <a:r>
              <a:rPr lang="cs-CZ" sz="2400" smtClean="0"/>
              <a:t>Jev A…padne šestka:       	           </a:t>
            </a:r>
            <a:r>
              <a:rPr lang="cs-CZ" sz="2400" smtClean="0">
                <a:sym typeface="Symbol" pitchFamily="18" charset="2"/>
              </a:rPr>
              <a:t>A=6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B…padne sudé číslo:  	B=2,4,6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C…padne liché číslo:  	C=1,3,5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D…padne číslo &lt; 5:     	D= 1,2,3,4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E…padne číslo 7:      		E=...jev nemožný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F…padne číslo &lt; 9:   		F=  …jev jistý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G…padne trojka		 G=3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H…padne číslo &gt;3		 H=4,5.6 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Jev J…nepadne šestka		 J=1,2,3,4,5</a:t>
            </a:r>
          </a:p>
          <a:p>
            <a:pPr>
              <a:buFont typeface="Wingdings 2" pitchFamily="18" charset="2"/>
              <a:buNone/>
            </a:pPr>
            <a:endParaRPr lang="cs-CZ" sz="2400" smtClean="0"/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57313" y="214313"/>
            <a:ext cx="7499350" cy="1143000"/>
          </a:xfrm>
        </p:spPr>
        <p:txBody>
          <a:bodyPr vert="horz"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eaLnBrk="1" hangingPunct="1">
              <a:defRPr/>
            </a:pPr>
            <a:r>
              <a:rPr lang="cs-CZ" sz="4400" dirty="0" smtClean="0"/>
              <a:t>Příklad 6-pokračování.</a:t>
            </a:r>
            <a:endParaRPr lang="cs-CZ" dirty="0" smtClean="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22531" name="Zástupný symbol pro obsah 3"/>
          <p:cNvSpPr>
            <a:spLocks noGrp="1"/>
          </p:cNvSpPr>
          <p:nvPr>
            <p:ph idx="1"/>
          </p:nvPr>
        </p:nvSpPr>
        <p:spPr>
          <a:xfrm>
            <a:off x="1435100" y="1447800"/>
            <a:ext cx="7499350" cy="4981575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2800" u="sng" smtClean="0"/>
              <a:t>Zapište jevy:</a:t>
            </a:r>
          </a:p>
          <a:p>
            <a:r>
              <a:rPr lang="cs-CZ" sz="2400" smtClean="0"/>
              <a:t>padne šestka </a:t>
            </a:r>
            <a:r>
              <a:rPr lang="cs-CZ" sz="2400" b="1" smtClean="0"/>
              <a:t>nebo </a:t>
            </a:r>
            <a:r>
              <a:rPr lang="cs-CZ" sz="2400" smtClean="0">
                <a:sym typeface="Symbol" pitchFamily="18" charset="2"/>
              </a:rPr>
              <a:t>padne číslo &lt; 5:</a:t>
            </a:r>
            <a:endParaRPr lang="cs-CZ" sz="2400" u="sng" smtClean="0"/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A</a:t>
            </a:r>
            <a:r>
              <a:rPr lang="cs-CZ" sz="2400" b="1" smtClean="0">
                <a:sym typeface="Symbol" pitchFamily="18" charset="2"/>
              </a:rPr>
              <a:t></a:t>
            </a:r>
            <a:r>
              <a:rPr lang="cs-CZ" sz="2400" smtClean="0">
                <a:sym typeface="Symbol" pitchFamily="18" charset="2"/>
              </a:rPr>
              <a:t>D= 1,2,3,4,6</a:t>
            </a:r>
          </a:p>
          <a:p>
            <a:r>
              <a:rPr lang="cs-CZ" sz="2400" smtClean="0">
                <a:sym typeface="Symbol" pitchFamily="18" charset="2"/>
              </a:rPr>
              <a:t>padne sudé </a:t>
            </a:r>
            <a:r>
              <a:rPr lang="cs-CZ" sz="2400" b="1" smtClean="0">
                <a:sym typeface="Symbol" pitchFamily="18" charset="2"/>
              </a:rPr>
              <a:t>nebo</a:t>
            </a:r>
            <a:r>
              <a:rPr lang="cs-CZ" sz="2400" smtClean="0">
                <a:sym typeface="Symbol" pitchFamily="18" charset="2"/>
              </a:rPr>
              <a:t> liché číslo: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B</a:t>
            </a:r>
            <a:r>
              <a:rPr lang="cs-CZ" sz="2400" b="1" smtClean="0">
                <a:sym typeface="Symbol" pitchFamily="18" charset="2"/>
              </a:rPr>
              <a:t></a:t>
            </a:r>
            <a:r>
              <a:rPr lang="cs-CZ" sz="2400" smtClean="0">
                <a:sym typeface="Symbol" pitchFamily="18" charset="2"/>
              </a:rPr>
              <a:t>C= =1,2,3,4,5,6</a:t>
            </a:r>
          </a:p>
          <a:p>
            <a:r>
              <a:rPr lang="cs-CZ" sz="2400" smtClean="0">
                <a:sym typeface="Symbol" pitchFamily="18" charset="2"/>
              </a:rPr>
              <a:t>padne číslo &gt;3 </a:t>
            </a:r>
            <a:r>
              <a:rPr lang="cs-CZ" sz="2400" b="1" smtClean="0">
                <a:sym typeface="Symbol" pitchFamily="18" charset="2"/>
              </a:rPr>
              <a:t>a zároveň </a:t>
            </a:r>
            <a:r>
              <a:rPr lang="cs-CZ" sz="2400" smtClean="0">
                <a:sym typeface="Symbol" pitchFamily="18" charset="2"/>
              </a:rPr>
              <a:t>padne číslo &lt; 5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H</a:t>
            </a:r>
            <a:r>
              <a:rPr lang="cs-CZ" sz="2400" b="1" smtClean="0">
                <a:sym typeface="Symbol" pitchFamily="18" charset="2"/>
              </a:rPr>
              <a:t></a:t>
            </a:r>
            <a:r>
              <a:rPr lang="cs-CZ" sz="2400" smtClean="0">
                <a:sym typeface="Symbol" pitchFamily="18" charset="2"/>
              </a:rPr>
              <a:t>D= 4</a:t>
            </a:r>
          </a:p>
          <a:p>
            <a:r>
              <a:rPr lang="cs-CZ" sz="2400" smtClean="0">
                <a:sym typeface="Symbol" pitchFamily="18" charset="2"/>
              </a:rPr>
              <a:t>Nepadne trojka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G´= 1,2,4,5,6…jev opačný k jevu G, platí GG´= </a:t>
            </a:r>
          </a:p>
          <a:p>
            <a:r>
              <a:rPr lang="cs-CZ" sz="2400" smtClean="0">
                <a:sym typeface="Symbol" pitchFamily="18" charset="2"/>
              </a:rPr>
              <a:t>Padne šestka </a:t>
            </a:r>
            <a:r>
              <a:rPr lang="cs-CZ" sz="2400" b="1" smtClean="0">
                <a:sym typeface="Symbol" pitchFamily="18" charset="2"/>
              </a:rPr>
              <a:t>a zároveň </a:t>
            </a:r>
            <a:r>
              <a:rPr lang="cs-CZ" sz="2400" smtClean="0">
                <a:sym typeface="Symbol" pitchFamily="18" charset="2"/>
              </a:rPr>
              <a:t>padne číslo liché</a:t>
            </a:r>
          </a:p>
          <a:p>
            <a:pPr>
              <a:buFont typeface="Wingdings 2" pitchFamily="18" charset="2"/>
              <a:buNone/>
            </a:pPr>
            <a:r>
              <a:rPr lang="cs-CZ" sz="2400" smtClean="0">
                <a:sym typeface="Symbol" pitchFamily="18" charset="2"/>
              </a:rPr>
              <a:t>A</a:t>
            </a:r>
            <a:r>
              <a:rPr lang="cs-CZ" sz="2400" b="1" smtClean="0">
                <a:sym typeface="Symbol" pitchFamily="18" charset="2"/>
              </a:rPr>
              <a:t></a:t>
            </a:r>
            <a:r>
              <a:rPr lang="cs-CZ" sz="2400" smtClean="0">
                <a:sym typeface="Symbol" pitchFamily="18" charset="2"/>
              </a:rPr>
              <a:t>C=… jev nemožný, jevy se vylučují</a:t>
            </a:r>
          </a:p>
          <a:p>
            <a:endParaRPr lang="cs-CZ" sz="2400" smtClean="0">
              <a:sym typeface="Symbol" pitchFamily="18" charset="2"/>
            </a:endParaRPr>
          </a:p>
          <a:p>
            <a:endParaRPr lang="cs-CZ" sz="2400" smtClean="0">
              <a:sym typeface="Symbol" pitchFamily="18" charset="2"/>
            </a:endParaRPr>
          </a:p>
          <a:p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400" smtClean="0">
              <a:sym typeface="Symbol" pitchFamily="18" charset="2"/>
            </a:endParaRPr>
          </a:p>
          <a:p>
            <a:endParaRPr lang="cs-CZ" sz="2400" smtClean="0">
              <a:sym typeface="Symbol" pitchFamily="18" charset="2"/>
            </a:endParaRPr>
          </a:p>
          <a:p>
            <a:pPr>
              <a:buFont typeface="Wingdings 2" pitchFamily="18" charset="2"/>
              <a:buNone/>
            </a:pPr>
            <a:endParaRPr lang="cs-CZ" sz="2800" smtClean="0">
              <a:sym typeface="Symbol" pitchFamily="18" charset="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225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225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225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25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225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225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2355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3421</TotalTime>
  <Words>621</Words>
  <Application>Microsoft Office PowerPoint</Application>
  <PresentationFormat>Předvádění na obrazovce (4:3)</PresentationFormat>
  <Paragraphs>196</Paragraphs>
  <Slides>17</Slides>
  <Notes>13</Notes>
  <HiddenSlides>0</HiddenSlides>
  <MMClips>0</MMClips>
  <ScaleCrop>false</ScaleCrop>
  <HeadingPairs>
    <vt:vector size="8" baseType="variant">
      <vt:variant>
        <vt:lpstr>Použitá písma</vt:lpstr>
      </vt:variant>
      <vt:variant>
        <vt:i4>8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27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Symbol</vt:lpstr>
      <vt:lpstr>Slunovrat</vt:lpstr>
      <vt:lpstr>Editor rovnic 3.0</vt:lpstr>
      <vt:lpstr>Snímek 1</vt:lpstr>
      <vt:lpstr>Snímek 2</vt:lpstr>
      <vt:lpstr>Pravděpodobnost.</vt:lpstr>
      <vt:lpstr> Náhodný pokus, náhodný jev.  </vt:lpstr>
      <vt:lpstr>Předpoklady:</vt:lpstr>
      <vt:lpstr>Základní pojmy:</vt:lpstr>
      <vt:lpstr>Příklad 1-zadání+řešení:</vt:lpstr>
      <vt:lpstr>Příklad 1-pokračování:</vt:lpstr>
      <vt:lpstr>Příklad 2.</vt:lpstr>
      <vt:lpstr>Příklad 3:</vt:lpstr>
      <vt:lpstr>Příklad 4.</vt:lpstr>
      <vt:lpstr>Příklad 5.</vt:lpstr>
      <vt:lpstr>Příklad 5-pokračování.</vt:lpstr>
      <vt:lpstr>Příklad 6: Hod kostkou</vt:lpstr>
      <vt:lpstr>Příklad 6-pokračování.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366</cp:revision>
  <dcterms:created xsi:type="dcterms:W3CDTF">2012-11-26T18:55:09Z</dcterms:created>
  <dcterms:modified xsi:type="dcterms:W3CDTF">2014-02-18T08:06:47Z</dcterms:modified>
</cp:coreProperties>
</file>