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5"/>
  </p:notesMasterIdLst>
  <p:sldIdLst>
    <p:sldId id="272" r:id="rId2"/>
    <p:sldId id="301" r:id="rId3"/>
    <p:sldId id="305" r:id="rId4"/>
    <p:sldId id="306" r:id="rId5"/>
    <p:sldId id="307" r:id="rId6"/>
    <p:sldId id="308" r:id="rId7"/>
    <p:sldId id="309" r:id="rId8"/>
    <p:sldId id="323" r:id="rId9"/>
    <p:sldId id="310" r:id="rId10"/>
    <p:sldId id="316" r:id="rId11"/>
    <p:sldId id="314" r:id="rId12"/>
    <p:sldId id="317" r:id="rId13"/>
    <p:sldId id="328" r:id="rId14"/>
    <p:sldId id="318" r:id="rId15"/>
    <p:sldId id="319" r:id="rId16"/>
    <p:sldId id="321" r:id="rId17"/>
    <p:sldId id="322" r:id="rId18"/>
    <p:sldId id="324" r:id="rId19"/>
    <p:sldId id="325" r:id="rId20"/>
    <p:sldId id="326" r:id="rId21"/>
    <p:sldId id="327" r:id="rId22"/>
    <p:sldId id="274" r:id="rId23"/>
    <p:sldId id="275" r:id="rId24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97" autoAdjust="0"/>
    <p:restoredTop sz="94660"/>
  </p:normalViewPr>
  <p:slideViewPr>
    <p:cSldViewPr>
      <p:cViewPr varScale="1">
        <p:scale>
          <a:sx n="106" d="100"/>
          <a:sy n="106" d="100"/>
        </p:scale>
        <p:origin x="-8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4" Type="http://schemas.openxmlformats.org/officeDocument/2006/relationships/image" Target="../media/image19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4" Type="http://schemas.openxmlformats.org/officeDocument/2006/relationships/image" Target="../media/image2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DF0A47C8-34F4-4CA7-A120-F03FFA74FCF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165E693-B266-493C-9EF8-019A5BCD4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AAD0739-C142-42C8-AF0D-B90C2783A8FE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C4509F-FF79-4EC8-A3E2-CCCDC948072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EC76A-6AB8-4793-B14B-0F84BB649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D80E5-E36A-4416-A5FC-5F71C8359A9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47279-5D24-4308-ABED-998DC3877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EF6E23E-FFCF-4A78-BA4C-4228AC87C44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6BF0E-7DA5-4112-8307-F70EF5DDA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2D66E-1ACB-4F8A-8E38-E8B9CFA446B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536D5-CAB5-40A8-A673-49A4E39AF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7B24CC-71DF-4315-A40D-CFF90D0A38B3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9CCF0-082E-4E4E-A198-87D4DF932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C29BC-0503-4816-9735-5BDA8EBD910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5142B-A787-439A-9053-4234F9EC3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88BFC25-0645-4843-BBC0-698F44FA9DD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0460C-91E6-4F23-B223-9A74DE33B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9D5234C-5148-4093-A258-2055A76923B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69943-2394-42EA-B7E6-DF9BF4B30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77086D-B18D-473C-8746-5A206E09752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2C1EE-B01C-4093-B362-987F57BF93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7631B-45A4-4247-84C5-894FB0E5F21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886F2-661B-4B28-91FE-DB7523103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8DB6F-A557-407F-B4A8-62AAF7AA18C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A83D7-F5F5-4E82-997B-48798F18E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27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DC27E26-AAF4-4B08-B390-28BCFD2AE33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78DCB709-1FEC-4451-950D-F0D42542F2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6" r:id="rId1"/>
    <p:sldLayoutId id="2147484281" r:id="rId2"/>
    <p:sldLayoutId id="2147484287" r:id="rId3"/>
    <p:sldLayoutId id="2147484282" r:id="rId4"/>
    <p:sldLayoutId id="2147484288" r:id="rId5"/>
    <p:sldLayoutId id="2147484283" r:id="rId6"/>
    <p:sldLayoutId id="2147484289" r:id="rId7"/>
    <p:sldLayoutId id="2147484290" r:id="rId8"/>
    <p:sldLayoutId id="2147484291" r:id="rId9"/>
    <p:sldLayoutId id="2147484284" r:id="rId10"/>
    <p:sldLayoutId id="214748428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7.bin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23.bin"/><Relationship Id="rId5" Type="http://schemas.openxmlformats.org/officeDocument/2006/relationships/oleObject" Target="../embeddings/oleObject22.bin"/><Relationship Id="rId4" Type="http://schemas.openxmlformats.org/officeDocument/2006/relationships/oleObject" Target="../embeddings/oleObject21.bin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40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DUM18-Pravděpodobnost-příklady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Pravděpodobnost.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</a:endParaRP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Únor 2014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320087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  <a:endParaRPr lang="cs-CZ" sz="2800" dirty="0" smtClean="0">
              <a:solidFill>
                <a:srgbClr val="000000"/>
              </a:solidFill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400" dirty="0" smtClean="0">
              <a:solidFill>
                <a:srgbClr val="000000"/>
              </a:solidFill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dirty="0" smtClean="0"/>
              <a:t>sahuje zadání a řešení vzorových příkladů k danému učivu.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Metodické pokyny: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materiál je určený k procvičování a opakování učiva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1-zadání: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dirty="0" smtClean="0"/>
          </a:p>
          <a:p>
            <a:pPr>
              <a:buFont typeface="Wingdings 2" pitchFamily="18" charset="2"/>
              <a:buNone/>
            </a:pPr>
            <a:r>
              <a:rPr lang="cs-CZ" dirty="0" smtClean="0"/>
              <a:t>Jaká je pravděpodobnost výhry 1</a:t>
            </a:r>
            <a:r>
              <a:rPr lang="cs-CZ" dirty="0" smtClean="0"/>
              <a:t>. ceny </a:t>
            </a:r>
            <a:r>
              <a:rPr lang="cs-CZ" dirty="0" smtClean="0"/>
              <a:t>ve sportce?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1-řešení: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smtClean="0"/>
              <a:t>Ve sportce se v 1 sloupci sází 6 čísel ze 49, 1.cenu  vyhrajeme, uhodneme-li všech 6 čísel (prémiové číslo apod. neuvažujeme):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počet všech možných výsledků je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1.cenu vyhrává právě 1 šestice čísel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</p:txBody>
      </p:sp>
      <p:graphicFrame>
        <p:nvGraphicFramePr>
          <p:cNvPr id="9" name="Object 7"/>
          <p:cNvGraphicFramePr>
            <a:graphicFrameLocks noChangeAspect="1"/>
          </p:cNvGraphicFramePr>
          <p:nvPr/>
        </p:nvGraphicFramePr>
        <p:xfrm>
          <a:off x="3214688" y="3429000"/>
          <a:ext cx="2928937" cy="1023938"/>
        </p:xfrm>
        <a:graphic>
          <a:graphicData uri="http://schemas.openxmlformats.org/presentationml/2006/ole">
            <p:oleObj spid="_x0000_s1026" name="Rovnice" r:id="rId3" imgW="1307880" imgH="457200" progId="Equation.3">
              <p:embed/>
            </p:oleObj>
          </a:graphicData>
        </a:graphic>
      </p:graphicFrame>
      <p:sp>
        <p:nvSpPr>
          <p:cNvPr id="10" name="Šipka doprava 9"/>
          <p:cNvSpPr/>
          <p:nvPr/>
        </p:nvSpPr>
        <p:spPr>
          <a:xfrm>
            <a:off x="7643813" y="4429125"/>
            <a:ext cx="571500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11" name="Object 8"/>
          <p:cNvGraphicFramePr>
            <a:graphicFrameLocks noChangeAspect="1"/>
          </p:cNvGraphicFramePr>
          <p:nvPr/>
        </p:nvGraphicFramePr>
        <p:xfrm>
          <a:off x="1857375" y="4929188"/>
          <a:ext cx="6161088" cy="1250950"/>
        </p:xfrm>
        <a:graphic>
          <a:graphicData uri="http://schemas.openxmlformats.org/presentationml/2006/ole">
            <p:oleObj spid="_x0000_s1027" name="Rovnice" r:id="rId4" imgW="3251160" imgH="660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2-zadání: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V osudí je 10 červených, 8 modrých a 12 bílých kuliček. Jaká je prst, že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a) náhodně vytažená kulička  je bílá?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b) při vytažení 5 kuliček jsou 2 bílé, 1 modrá a 2 červené?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2-řešení:</a:t>
            </a:r>
            <a:endParaRPr lang="cs-CZ" dirty="0"/>
          </a:p>
        </p:txBody>
      </p:sp>
      <p:sp>
        <p:nvSpPr>
          <p:cNvPr id="205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400" smtClean="0"/>
              <a:t>a)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b) 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357438" y="2928938"/>
          <a:ext cx="4700587" cy="2571750"/>
        </p:xfrm>
        <a:graphic>
          <a:graphicData uri="http://schemas.openxmlformats.org/presentationml/2006/ole">
            <p:oleObj spid="_x0000_s2050" name="Rovnice" r:id="rId3" imgW="2412720" imgH="1320480" progId="Equation.3">
              <p:embed/>
            </p:oleObj>
          </a:graphicData>
        </a:graphic>
      </p:graphicFrame>
      <p:graphicFrame>
        <p:nvGraphicFramePr>
          <p:cNvPr id="31749" name="Object 5"/>
          <p:cNvGraphicFramePr>
            <a:graphicFrameLocks noChangeAspect="1"/>
          </p:cNvGraphicFramePr>
          <p:nvPr/>
        </p:nvGraphicFramePr>
        <p:xfrm>
          <a:off x="2500313" y="1643063"/>
          <a:ext cx="3214687" cy="844550"/>
        </p:xfrm>
        <a:graphic>
          <a:graphicData uri="http://schemas.openxmlformats.org/presentationml/2006/ole">
            <p:oleObj spid="_x0000_s2051" name="Rovnice" r:id="rId4" imgW="14983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3-zadání:</a:t>
            </a:r>
            <a:endParaRPr lang="cs-CZ" dirty="0"/>
          </a:p>
        </p:txBody>
      </p:sp>
      <p:sp>
        <p:nvSpPr>
          <p:cNvPr id="2253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Máme 100 součástek, mezi nimi je 15 vadných. Vybíráme postupně výrobky ke kontrole. Prvních 8 bylo kvalitních. Jaká je prst, že i 9. součástka je kvalitní?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3-řešení</a:t>
            </a:r>
            <a:endParaRPr lang="cs-CZ" dirty="0"/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Máme 100 součástek, mezi nimi je 15 vadných.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Po výběru 8 kvalitních zbývá 92 součástek, z nich je 15 zmetků a 77 kvalitních: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1785938" y="4714875"/>
          <a:ext cx="4786312" cy="1206500"/>
        </p:xfrm>
        <a:graphic>
          <a:graphicData uri="http://schemas.openxmlformats.org/presentationml/2006/ole">
            <p:oleObj spid="_x0000_s3074" name="Rovnice" r:id="rId3" imgW="15620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4:</a:t>
            </a:r>
            <a:endParaRPr lang="cs-CZ" dirty="0"/>
          </a:p>
        </p:txBody>
      </p:sp>
      <p:sp>
        <p:nvSpPr>
          <p:cNvPr id="4100" name="Zástupný symbol pro obsah 4"/>
          <p:cNvSpPr>
            <a:spLocks noGrp="1"/>
          </p:cNvSpPr>
          <p:nvPr>
            <p:ph idx="1"/>
          </p:nvPr>
        </p:nvSpPr>
        <p:spPr>
          <a:xfrm>
            <a:off x="1428750" y="1571625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Ve skladu je 50 televizorů, z toho jich 10 má skrytou vadu. Jaká je prst, že náhodně vybraný televizor bude bez vady?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u="sng" smtClean="0"/>
              <a:t>Řešení: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1643063" y="4929188"/>
          <a:ext cx="2714625" cy="868362"/>
        </p:xfrm>
        <a:graphic>
          <a:graphicData uri="http://schemas.openxmlformats.org/presentationml/2006/ole">
            <p:oleObj spid="_x0000_s4098" name="Rovnice" r:id="rId3" imgW="1231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5-zadání+řešení: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28750" y="1571625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Jaká je prst, že při hodu 2 kostkami padne součet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a)	   právě 11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	5+6 nebo 6+5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b)	aspoň 11: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	5+6,6+5,6+6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c)	nejvýše 10: 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	„ nejvýše 10“ je jev opačný k jevu „aspoň 11“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400" dirty="0" smtClean="0"/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	</a:t>
            </a:r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</p:txBody>
      </p:sp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5143500" y="2071688"/>
          <a:ext cx="3321050" cy="714375"/>
        </p:xfrm>
        <a:graphic>
          <a:graphicData uri="http://schemas.openxmlformats.org/presentationml/2006/ole">
            <p:oleObj spid="_x0000_s5122" name="Rovnice" r:id="rId3" imgW="1828800" imgH="393480" progId="Equation.3">
              <p:embed/>
            </p:oleObj>
          </a:graphicData>
        </a:graphic>
      </p:graphicFrame>
      <p:sp>
        <p:nvSpPr>
          <p:cNvPr id="7" name="Šipka doprava 6"/>
          <p:cNvSpPr/>
          <p:nvPr/>
        </p:nvSpPr>
        <p:spPr>
          <a:xfrm>
            <a:off x="4429125" y="2357438"/>
            <a:ext cx="357188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8215313" y="521493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143375" y="3500438"/>
            <a:ext cx="357188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" name="Object 6"/>
          <p:cNvGraphicFramePr>
            <a:graphicFrameLocks noChangeAspect="1"/>
          </p:cNvGraphicFramePr>
          <p:nvPr/>
        </p:nvGraphicFramePr>
        <p:xfrm>
          <a:off x="4714875" y="3500438"/>
          <a:ext cx="4011613" cy="714375"/>
        </p:xfrm>
        <a:graphic>
          <a:graphicData uri="http://schemas.openxmlformats.org/presentationml/2006/ole">
            <p:oleObj spid="_x0000_s5123" name="Rovnice" r:id="rId4" imgW="2209680" imgH="393480" progId="Equation.3">
              <p:embed/>
            </p:oleObj>
          </a:graphicData>
        </a:graphic>
      </p:graphicFrame>
      <p:graphicFrame>
        <p:nvGraphicFramePr>
          <p:cNvPr id="3" name="Object 7"/>
          <p:cNvGraphicFramePr>
            <a:graphicFrameLocks noChangeAspect="1"/>
          </p:cNvGraphicFramePr>
          <p:nvPr/>
        </p:nvGraphicFramePr>
        <p:xfrm>
          <a:off x="2143125" y="5715000"/>
          <a:ext cx="6051550" cy="428625"/>
        </p:xfrm>
        <a:graphic>
          <a:graphicData uri="http://schemas.openxmlformats.org/presentationml/2006/ole">
            <p:oleObj spid="_x0000_s5124" name="Rovnice" r:id="rId5" imgW="304776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6-zadání:</a:t>
            </a:r>
            <a:endParaRPr lang="cs-CZ" dirty="0"/>
          </a:p>
        </p:txBody>
      </p:sp>
      <p:sp>
        <p:nvSpPr>
          <p:cNvPr id="25603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Žák při zkoušce losuje 2 otázky z 15, umí jich právě 10. Jaká je prst, že</a:t>
            </a:r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a)	bude umět obě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b)	nebude umět žádnou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c)	bude umět právě jednu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d)	bude umět aspoň jednu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6-řešení: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39750" indent="-457200">
              <a:buFont typeface="Wingdings 2" pitchFamily="18" charset="2"/>
              <a:buAutoNum type="alphaLcParenR"/>
              <a:defRPr/>
            </a:pPr>
            <a:endParaRPr lang="cs-CZ" sz="24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a) bude umět obě</a:t>
            </a: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b) nebude umět žádnou</a:t>
            </a:r>
          </a:p>
          <a:p>
            <a:pPr marL="539750" indent="-457200">
              <a:buFont typeface="Wingdings 2" pitchFamily="18" charset="2"/>
              <a:buAutoNum type="alphaLcParenR"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c) bude umět právě jednu</a:t>
            </a:r>
          </a:p>
          <a:p>
            <a:pPr marL="539750" indent="-457200">
              <a:buFont typeface="Wingdings 2" pitchFamily="18" charset="2"/>
              <a:buAutoNum type="alphaLcParenR"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AutoNum type="alphaLcParenR"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AutoNum type="alphaLcParenR"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d) Bude umět aspoň jednu</a:t>
            </a:r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buFont typeface="Wingdings 2" pitchFamily="18" charset="2"/>
              <a:buNone/>
              <a:defRPr/>
            </a:pPr>
            <a:endParaRPr lang="cs-CZ" sz="2400" dirty="0" smtClean="0"/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4572000" y="1500188"/>
          <a:ext cx="3541713" cy="1089025"/>
        </p:xfrm>
        <a:graphic>
          <a:graphicData uri="http://schemas.openxmlformats.org/presentationml/2006/ole">
            <p:oleObj spid="_x0000_s6146" name="Rovnice" r:id="rId3" imgW="2971800" imgH="914400" progId="Equation.3">
              <p:embed/>
            </p:oleObj>
          </a:graphicData>
        </a:graphic>
      </p:graphicFrame>
      <p:graphicFrame>
        <p:nvGraphicFramePr>
          <p:cNvPr id="2" name="Object 7"/>
          <p:cNvGraphicFramePr>
            <a:graphicFrameLocks noChangeAspect="1"/>
          </p:cNvGraphicFramePr>
          <p:nvPr/>
        </p:nvGraphicFramePr>
        <p:xfrm>
          <a:off x="5143500" y="2643188"/>
          <a:ext cx="2724150" cy="1089025"/>
        </p:xfrm>
        <a:graphic>
          <a:graphicData uri="http://schemas.openxmlformats.org/presentationml/2006/ole">
            <p:oleObj spid="_x0000_s6147" name="Rovnice" r:id="rId4" imgW="2286000" imgH="914400" progId="Equation.3">
              <p:embed/>
            </p:oleObj>
          </a:graphicData>
        </a:graphic>
      </p:graphicFrame>
      <p:graphicFrame>
        <p:nvGraphicFramePr>
          <p:cNvPr id="3" name="Object 8"/>
          <p:cNvGraphicFramePr>
            <a:graphicFrameLocks noChangeAspect="1"/>
          </p:cNvGraphicFramePr>
          <p:nvPr/>
        </p:nvGraphicFramePr>
        <p:xfrm>
          <a:off x="5135563" y="3929063"/>
          <a:ext cx="3208337" cy="1089025"/>
        </p:xfrm>
        <a:graphic>
          <a:graphicData uri="http://schemas.openxmlformats.org/presentationml/2006/ole">
            <p:oleObj spid="_x0000_s6148" name="Rovnice" r:id="rId5" imgW="2692080" imgH="914400" progId="Equation.3">
              <p:embed/>
            </p:oleObj>
          </a:graphicData>
        </a:graphic>
      </p:graphicFrame>
      <p:graphicFrame>
        <p:nvGraphicFramePr>
          <p:cNvPr id="9" name="Object 9"/>
          <p:cNvGraphicFramePr>
            <a:graphicFrameLocks noChangeAspect="1"/>
          </p:cNvGraphicFramePr>
          <p:nvPr/>
        </p:nvGraphicFramePr>
        <p:xfrm>
          <a:off x="2071688" y="5715000"/>
          <a:ext cx="5599112" cy="428625"/>
        </p:xfrm>
        <a:graphic>
          <a:graphicData uri="http://schemas.openxmlformats.org/presentationml/2006/ole">
            <p:oleObj spid="_x0000_s6149" name="Rovnice" r:id="rId6" imgW="281916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39750" indent="-45720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800" dirty="0" smtClean="0"/>
              <a:t>Jevy a), b), c) se vzájemně vylučují, a jiná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800" dirty="0" smtClean="0"/>
              <a:t>možnost nastat nemůže (tzn. že žák buď umí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800" dirty="0" smtClean="0"/>
              <a:t>1 nebo 2 otázky nebo neumí žádnou)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800" dirty="0" smtClean="0"/>
              <a:t> 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800" dirty="0" smtClean="0"/>
              <a:t>pravděpodobnost jejich sjednocení je rovna 1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P(A)+P(B)+P(C)=42,86+9,52+47,62=</a:t>
            </a:r>
            <a:r>
              <a:rPr lang="cs-CZ" sz="2800" b="1" u="sng" dirty="0" smtClean="0"/>
              <a:t>100%</a:t>
            </a:r>
            <a:endParaRPr lang="cs-CZ" sz="2800" b="1" u="sng" dirty="0"/>
          </a:p>
        </p:txBody>
      </p:sp>
      <p:sp>
        <p:nvSpPr>
          <p:cNvPr id="4" name="Šipka doprava 3"/>
          <p:cNvSpPr/>
          <p:nvPr/>
        </p:nvSpPr>
        <p:spPr>
          <a:xfrm>
            <a:off x="7786688" y="3071813"/>
            <a:ext cx="642937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7-zadání:</a:t>
            </a:r>
            <a:endParaRPr lang="cs-CZ" dirty="0"/>
          </a:p>
        </p:txBody>
      </p:sp>
      <p:sp>
        <p:nvSpPr>
          <p:cNvPr id="26627" name="Zástupný symbol pro obsah 4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Určete pravděpodobnost, že náhodně zvolené dvojciferné číslo je dělitelné</a:t>
            </a:r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dirty="0" smtClean="0"/>
              <a:t>5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dirty="0" smtClean="0"/>
              <a:t>11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dirty="0" smtClean="0"/>
              <a:t>25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dirty="0" smtClean="0"/>
              <a:t>ciferný součet je dělitelný 9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011237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Příklad 7-řešení: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28750" y="1357313"/>
            <a:ext cx="7499350" cy="5143500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200" dirty="0" smtClean="0"/>
              <a:t>Celkem je 90 dvojciferných čísel (n=90)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a) (10,15,20,25,…,90,95)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    m=18</a:t>
            </a: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b) (11,22,…,88,99)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	m=9</a:t>
            </a: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c) (25,50,75)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	m=3</a:t>
            </a: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2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d) (18,81,27,72,36,63,45,54,90)</a:t>
            </a:r>
          </a:p>
          <a:p>
            <a:pPr marL="814388" lvl="1" indent="-457200">
              <a:buFont typeface="Verdana" pitchFamily="34" charset="0"/>
              <a:buNone/>
              <a:defRPr/>
            </a:pPr>
            <a:r>
              <a:rPr lang="cs-CZ" sz="2200" dirty="0" smtClean="0"/>
              <a:t>m=9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200" dirty="0" smtClean="0"/>
              <a:t>   </a:t>
            </a:r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5143500" y="2000250"/>
          <a:ext cx="3346450" cy="785813"/>
        </p:xfrm>
        <a:graphic>
          <a:graphicData uri="http://schemas.openxmlformats.org/presentationml/2006/ole">
            <p:oleObj spid="_x0000_s7170" name="Rovnice" r:id="rId3" imgW="1676160" imgH="393480" progId="Equation.3">
              <p:embed/>
            </p:oleObj>
          </a:graphicData>
        </a:graphic>
      </p:graphicFrame>
      <p:graphicFrame>
        <p:nvGraphicFramePr>
          <p:cNvPr id="2" name="Object 6"/>
          <p:cNvGraphicFramePr>
            <a:graphicFrameLocks noChangeAspect="1"/>
          </p:cNvGraphicFramePr>
          <p:nvPr/>
        </p:nvGraphicFramePr>
        <p:xfrm>
          <a:off x="5072063" y="3071813"/>
          <a:ext cx="2787650" cy="785812"/>
        </p:xfrm>
        <a:graphic>
          <a:graphicData uri="http://schemas.openxmlformats.org/presentationml/2006/ole">
            <p:oleObj spid="_x0000_s7171" name="Rovnice" r:id="rId4" imgW="1396800" imgH="393480" progId="Equation.3">
              <p:embed/>
            </p:oleObj>
          </a:graphicData>
        </a:graphic>
      </p:graphicFrame>
      <p:graphicFrame>
        <p:nvGraphicFramePr>
          <p:cNvPr id="3" name="Object 7"/>
          <p:cNvGraphicFramePr>
            <a:graphicFrameLocks noChangeAspect="1"/>
          </p:cNvGraphicFramePr>
          <p:nvPr/>
        </p:nvGraphicFramePr>
        <p:xfrm>
          <a:off x="5143500" y="4286250"/>
          <a:ext cx="3041650" cy="785813"/>
        </p:xfrm>
        <a:graphic>
          <a:graphicData uri="http://schemas.openxmlformats.org/presentationml/2006/ole">
            <p:oleObj spid="_x0000_s7172" name="Rovnice" r:id="rId5" imgW="1523880" imgH="393480" progId="Equation.3">
              <p:embed/>
            </p:oleObj>
          </a:graphicData>
        </a:graphic>
      </p:graphicFrame>
      <p:graphicFrame>
        <p:nvGraphicFramePr>
          <p:cNvPr id="8" name="Object 8"/>
          <p:cNvGraphicFramePr>
            <a:graphicFrameLocks noChangeAspect="1"/>
          </p:cNvGraphicFramePr>
          <p:nvPr/>
        </p:nvGraphicFramePr>
        <p:xfrm>
          <a:off x="5643563" y="5500688"/>
          <a:ext cx="2813050" cy="785812"/>
        </p:xfrm>
        <a:graphic>
          <a:graphicData uri="http://schemas.openxmlformats.org/presentationml/2006/ole">
            <p:oleObj spid="_x0000_s7173" name="Rovnice" r:id="rId6" imgW="14094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8-zadání:</a:t>
            </a:r>
            <a:endParaRPr lang="cs-CZ" dirty="0"/>
          </a:p>
        </p:txBody>
      </p:sp>
      <p:sp>
        <p:nvSpPr>
          <p:cNvPr id="26627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V bedně je 5 železných a 8 mosazných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nýtů. Jaká je prst, že když náhodně dva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vybereme, budou oba ze stejného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materiálu?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8-řešení:</a:t>
            </a:r>
            <a:endParaRPr lang="cs-CZ" dirty="0"/>
          </a:p>
        </p:txBody>
      </p:sp>
      <p:sp>
        <p:nvSpPr>
          <p:cNvPr id="819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Buď budou oba železné </a:t>
            </a:r>
            <a:r>
              <a:rPr lang="cs-CZ" sz="2800" u="sng" smtClean="0"/>
              <a:t>nebo</a:t>
            </a:r>
            <a:r>
              <a:rPr lang="cs-CZ" sz="2800" smtClean="0"/>
              <a:t> oba mosazné, jevy se vylučují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	</a:t>
            </a:r>
            <a:endParaRPr lang="cs-CZ" sz="2800" smtClean="0"/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1714500" y="3357563"/>
          <a:ext cx="4000500" cy="1965325"/>
        </p:xfrm>
        <a:graphic>
          <a:graphicData uri="http://schemas.openxmlformats.org/presentationml/2006/ole">
            <p:oleObj spid="_x0000_s8194" name="Rovnice" r:id="rId3" imgW="2323800" imgH="1143000" progId="Equation.3">
              <p:embed/>
            </p:oleObj>
          </a:graphicData>
        </a:graphic>
      </p:graphicFrame>
      <p:sp>
        <p:nvSpPr>
          <p:cNvPr id="8" name="Šipka doprava 7"/>
          <p:cNvSpPr/>
          <p:nvPr/>
        </p:nvSpPr>
        <p:spPr>
          <a:xfrm>
            <a:off x="5143500" y="257175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9-zadání:</a:t>
            </a:r>
            <a:endParaRPr lang="cs-CZ" dirty="0"/>
          </a:p>
        </p:txBody>
      </p:sp>
      <p:sp>
        <p:nvSpPr>
          <p:cNvPr id="2765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V tombole je 200 lístků, z toho je 20 výherních. Pan Novák si koupí 10 lístků. Jaká je prst, že vyhraje právě jednu cenu?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9-řešení:</a:t>
            </a:r>
            <a:endParaRPr lang="cs-CZ" dirty="0"/>
          </a:p>
        </p:txBody>
      </p:sp>
      <p:sp>
        <p:nvSpPr>
          <p:cNvPr id="922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p. Novák si vybral 1 výherní a 9 nevýherních lístků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	</a:t>
            </a:r>
            <a:endParaRPr lang="cs-CZ" sz="2800" smtClean="0"/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1857375" y="3071813"/>
          <a:ext cx="4438650" cy="1965325"/>
        </p:xfrm>
        <a:graphic>
          <a:graphicData uri="http://schemas.openxmlformats.org/presentationml/2006/ole">
            <p:oleObj spid="_x0000_s9218" name="Rovnice" r:id="rId3" imgW="2577960" imgH="11430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10-zadání: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V osudí jsou 2 modré a 1 bílý míček. Postupně vytáhneme 2 míčky. Určete prst, že v obou tazích vybereme modré míčky, jestliže míček z 1.tahu do osudí 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dirty="0" smtClean="0"/>
              <a:t>a) vrátíme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dirty="0" smtClean="0"/>
              <a:t>b) nevrátíme</a:t>
            </a:r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10-řešení:</a:t>
            </a:r>
            <a:endParaRPr lang="cs-CZ" dirty="0"/>
          </a:p>
        </p:txBody>
      </p:sp>
      <p:sp>
        <p:nvSpPr>
          <p:cNvPr id="10247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>
              <a:buFont typeface="Wingdings 2" pitchFamily="18" charset="2"/>
              <a:buNone/>
            </a:pPr>
            <a:r>
              <a:rPr lang="cs-CZ" sz="2200" b="1" u="sng" smtClean="0"/>
              <a:t>a) Jevy nezávislé</a:t>
            </a:r>
          </a:p>
          <a:p>
            <a:pPr marL="596900" indent="-514350">
              <a:buFont typeface="Wingdings 2" pitchFamily="18" charset="2"/>
              <a:buNone/>
            </a:pPr>
            <a:r>
              <a:rPr lang="cs-CZ" sz="2200" smtClean="0">
                <a:sym typeface="Symbol" pitchFamily="18" charset="2"/>
              </a:rPr>
              <a:t>= (</a:t>
            </a:r>
            <a:r>
              <a:rPr lang="cs-CZ" sz="2200" b="1" smtClean="0">
                <a:sym typeface="Symbol" pitchFamily="18" charset="2"/>
              </a:rPr>
              <a:t>m</a:t>
            </a:r>
            <a:r>
              <a:rPr lang="cs-CZ" sz="2200" b="1" baseline="-25000" smtClean="0">
                <a:sym typeface="Symbol" pitchFamily="18" charset="2"/>
              </a:rPr>
              <a:t>1</a:t>
            </a:r>
            <a:r>
              <a:rPr lang="cs-CZ" sz="2200" b="1" smtClean="0">
                <a:sym typeface="Symbol" pitchFamily="18" charset="2"/>
              </a:rPr>
              <a:t>,m</a:t>
            </a:r>
            <a:r>
              <a:rPr lang="cs-CZ" sz="2200" b="1" baseline="-25000" smtClean="0">
                <a:sym typeface="Symbol" pitchFamily="18" charset="2"/>
              </a:rPr>
              <a:t>1</a:t>
            </a:r>
            <a:r>
              <a:rPr lang="cs-CZ" sz="2200" smtClean="0">
                <a:sym typeface="Symbol" pitchFamily="18" charset="2"/>
              </a:rPr>
              <a:t>); (</a:t>
            </a:r>
            <a:r>
              <a:rPr lang="cs-CZ" sz="2200" b="1" smtClean="0">
                <a:sym typeface="Symbol" pitchFamily="18" charset="2"/>
              </a:rPr>
              <a:t>m</a:t>
            </a:r>
            <a:r>
              <a:rPr lang="cs-CZ" sz="2200" b="1" baseline="-25000" smtClean="0">
                <a:sym typeface="Symbol" pitchFamily="18" charset="2"/>
              </a:rPr>
              <a:t>1</a:t>
            </a:r>
            <a:r>
              <a:rPr lang="cs-CZ" sz="2200" b="1" smtClean="0">
                <a:sym typeface="Symbol" pitchFamily="18" charset="2"/>
              </a:rPr>
              <a:t>,m</a:t>
            </a:r>
            <a:r>
              <a:rPr lang="cs-CZ" sz="2200" b="1" baseline="-25000" smtClean="0">
                <a:sym typeface="Symbol" pitchFamily="18" charset="2"/>
              </a:rPr>
              <a:t>2</a:t>
            </a:r>
            <a:r>
              <a:rPr lang="cs-CZ" sz="2200" smtClean="0">
                <a:sym typeface="Symbol" pitchFamily="18" charset="2"/>
              </a:rPr>
              <a:t>); (m</a:t>
            </a:r>
            <a:r>
              <a:rPr lang="cs-CZ" sz="2200" baseline="-25000" smtClean="0">
                <a:sym typeface="Symbol" pitchFamily="18" charset="2"/>
              </a:rPr>
              <a:t>1</a:t>
            </a:r>
            <a:r>
              <a:rPr lang="cs-CZ" sz="2200" smtClean="0">
                <a:sym typeface="Symbol" pitchFamily="18" charset="2"/>
              </a:rPr>
              <a:t>,b); (</a:t>
            </a:r>
            <a:r>
              <a:rPr lang="cs-CZ" sz="2200" b="1" smtClean="0">
                <a:sym typeface="Symbol" pitchFamily="18" charset="2"/>
              </a:rPr>
              <a:t>m</a:t>
            </a:r>
            <a:r>
              <a:rPr lang="cs-CZ" sz="2200" b="1" baseline="-25000" smtClean="0">
                <a:sym typeface="Symbol" pitchFamily="18" charset="2"/>
              </a:rPr>
              <a:t>2</a:t>
            </a:r>
            <a:r>
              <a:rPr lang="cs-CZ" sz="2200" b="1" smtClean="0">
                <a:sym typeface="Symbol" pitchFamily="18" charset="2"/>
              </a:rPr>
              <a:t>, m</a:t>
            </a:r>
            <a:r>
              <a:rPr lang="cs-CZ" sz="2200" b="1" baseline="-25000" smtClean="0">
                <a:sym typeface="Symbol" pitchFamily="18" charset="2"/>
              </a:rPr>
              <a:t>1</a:t>
            </a:r>
            <a:r>
              <a:rPr lang="cs-CZ" sz="2200" smtClean="0">
                <a:sym typeface="Symbol" pitchFamily="18" charset="2"/>
              </a:rPr>
              <a:t>); (</a:t>
            </a:r>
            <a:r>
              <a:rPr lang="cs-CZ" sz="2200" b="1" smtClean="0">
                <a:sym typeface="Symbol" pitchFamily="18" charset="2"/>
              </a:rPr>
              <a:t>m</a:t>
            </a:r>
            <a:r>
              <a:rPr lang="cs-CZ" sz="2200" b="1" baseline="-25000" smtClean="0">
                <a:sym typeface="Symbol" pitchFamily="18" charset="2"/>
              </a:rPr>
              <a:t>2</a:t>
            </a:r>
            <a:r>
              <a:rPr lang="cs-CZ" sz="2200" b="1" smtClean="0">
                <a:sym typeface="Symbol" pitchFamily="18" charset="2"/>
              </a:rPr>
              <a:t>, m</a:t>
            </a:r>
            <a:r>
              <a:rPr lang="cs-CZ" sz="2200" b="1" baseline="-25000" smtClean="0">
                <a:sym typeface="Symbol" pitchFamily="18" charset="2"/>
              </a:rPr>
              <a:t>2</a:t>
            </a:r>
            <a:r>
              <a:rPr lang="cs-CZ" sz="2200" smtClean="0">
                <a:sym typeface="Symbol" pitchFamily="18" charset="2"/>
              </a:rPr>
              <a:t>); (m</a:t>
            </a:r>
            <a:r>
              <a:rPr lang="cs-CZ" sz="2200" baseline="-25000" smtClean="0">
                <a:sym typeface="Symbol" pitchFamily="18" charset="2"/>
              </a:rPr>
              <a:t>2</a:t>
            </a:r>
            <a:r>
              <a:rPr lang="cs-CZ" sz="2200" smtClean="0">
                <a:sym typeface="Symbol" pitchFamily="18" charset="2"/>
              </a:rPr>
              <a:t>,b); (b,m</a:t>
            </a:r>
            <a:r>
              <a:rPr lang="cs-CZ" sz="2200" baseline="-25000" smtClean="0">
                <a:sym typeface="Symbol" pitchFamily="18" charset="2"/>
              </a:rPr>
              <a:t>1</a:t>
            </a:r>
            <a:r>
              <a:rPr lang="cs-CZ" sz="2200" smtClean="0">
                <a:sym typeface="Symbol" pitchFamily="18" charset="2"/>
              </a:rPr>
              <a:t>); (b,m</a:t>
            </a:r>
            <a:r>
              <a:rPr lang="cs-CZ" sz="2200" baseline="-25000" smtClean="0">
                <a:sym typeface="Symbol" pitchFamily="18" charset="2"/>
              </a:rPr>
              <a:t>2</a:t>
            </a:r>
            <a:r>
              <a:rPr lang="cs-CZ" sz="2200" smtClean="0">
                <a:sym typeface="Symbol" pitchFamily="18" charset="2"/>
              </a:rPr>
              <a:t>);(b,b)</a:t>
            </a:r>
            <a:endParaRPr lang="cs-CZ" sz="2200" smtClean="0"/>
          </a:p>
          <a:p>
            <a:pPr marL="596900" indent="-514350">
              <a:buFont typeface="Wingdings 2" pitchFamily="18" charset="2"/>
              <a:buAutoNum type="alphaLcParenR"/>
            </a:pPr>
            <a:endParaRPr lang="cs-CZ" sz="2200" smtClean="0"/>
          </a:p>
          <a:p>
            <a:pPr marL="596900" indent="-514350">
              <a:buFont typeface="Wingdings 2" pitchFamily="18" charset="2"/>
              <a:buAutoNum type="alphaLcParenR"/>
            </a:pPr>
            <a:endParaRPr lang="cs-CZ" sz="2200" smtClean="0"/>
          </a:p>
          <a:p>
            <a:pPr marL="596900" indent="-514350">
              <a:buFont typeface="Wingdings 2" pitchFamily="18" charset="2"/>
              <a:buNone/>
            </a:pPr>
            <a:endParaRPr lang="cs-CZ" sz="2200" smtClean="0"/>
          </a:p>
          <a:p>
            <a:pPr marL="596900" indent="-514350">
              <a:buFont typeface="Wingdings 2" pitchFamily="18" charset="2"/>
              <a:buNone/>
            </a:pPr>
            <a:r>
              <a:rPr lang="cs-CZ" sz="2200" b="1" u="sng" smtClean="0"/>
              <a:t>b) Jevy závislé</a:t>
            </a:r>
          </a:p>
          <a:p>
            <a:pPr marL="596900" indent="-514350">
              <a:buFont typeface="Wingdings 2" pitchFamily="18" charset="2"/>
              <a:buNone/>
            </a:pPr>
            <a:r>
              <a:rPr lang="cs-CZ" sz="2200" smtClean="0">
                <a:sym typeface="Symbol" pitchFamily="18" charset="2"/>
              </a:rPr>
              <a:t>=(</a:t>
            </a:r>
            <a:r>
              <a:rPr lang="cs-CZ" sz="2200" b="1" smtClean="0">
                <a:sym typeface="Symbol" pitchFamily="18" charset="2"/>
              </a:rPr>
              <a:t>m</a:t>
            </a:r>
            <a:r>
              <a:rPr lang="cs-CZ" sz="2200" b="1" baseline="-25000" smtClean="0">
                <a:sym typeface="Symbol" pitchFamily="18" charset="2"/>
              </a:rPr>
              <a:t>1</a:t>
            </a:r>
            <a:r>
              <a:rPr lang="cs-CZ" sz="2200" b="1" smtClean="0">
                <a:sym typeface="Symbol" pitchFamily="18" charset="2"/>
              </a:rPr>
              <a:t>,m</a:t>
            </a:r>
            <a:r>
              <a:rPr lang="cs-CZ" sz="2200" b="1" baseline="-25000" smtClean="0">
                <a:sym typeface="Symbol" pitchFamily="18" charset="2"/>
              </a:rPr>
              <a:t>2</a:t>
            </a:r>
            <a:r>
              <a:rPr lang="cs-CZ" sz="2200" smtClean="0">
                <a:sym typeface="Symbol" pitchFamily="18" charset="2"/>
              </a:rPr>
              <a:t>); (m</a:t>
            </a:r>
            <a:r>
              <a:rPr lang="cs-CZ" sz="2200" baseline="-25000" smtClean="0">
                <a:sym typeface="Symbol" pitchFamily="18" charset="2"/>
              </a:rPr>
              <a:t>1</a:t>
            </a:r>
            <a:r>
              <a:rPr lang="cs-CZ" sz="2200" smtClean="0">
                <a:sym typeface="Symbol" pitchFamily="18" charset="2"/>
              </a:rPr>
              <a:t>,b); (</a:t>
            </a:r>
            <a:r>
              <a:rPr lang="cs-CZ" sz="2200" b="1" smtClean="0">
                <a:sym typeface="Symbol" pitchFamily="18" charset="2"/>
              </a:rPr>
              <a:t>m</a:t>
            </a:r>
            <a:r>
              <a:rPr lang="cs-CZ" sz="2200" b="1" baseline="-25000" smtClean="0">
                <a:sym typeface="Symbol" pitchFamily="18" charset="2"/>
              </a:rPr>
              <a:t>2</a:t>
            </a:r>
            <a:r>
              <a:rPr lang="cs-CZ" sz="2200" b="1" smtClean="0">
                <a:sym typeface="Symbol" pitchFamily="18" charset="2"/>
              </a:rPr>
              <a:t>, m</a:t>
            </a:r>
            <a:r>
              <a:rPr lang="cs-CZ" sz="2200" b="1" baseline="-25000" smtClean="0">
                <a:sym typeface="Symbol" pitchFamily="18" charset="2"/>
              </a:rPr>
              <a:t>1</a:t>
            </a:r>
            <a:r>
              <a:rPr lang="cs-CZ" sz="2200" smtClean="0">
                <a:sym typeface="Symbol" pitchFamily="18" charset="2"/>
              </a:rPr>
              <a:t>); (m</a:t>
            </a:r>
            <a:r>
              <a:rPr lang="cs-CZ" sz="2200" baseline="-25000" smtClean="0">
                <a:sym typeface="Symbol" pitchFamily="18" charset="2"/>
              </a:rPr>
              <a:t>2</a:t>
            </a:r>
            <a:r>
              <a:rPr lang="cs-CZ" sz="2200" smtClean="0">
                <a:sym typeface="Symbol" pitchFamily="18" charset="2"/>
              </a:rPr>
              <a:t>,b); (b,m</a:t>
            </a:r>
            <a:r>
              <a:rPr lang="cs-CZ" sz="2200" baseline="-25000" smtClean="0">
                <a:sym typeface="Symbol" pitchFamily="18" charset="2"/>
              </a:rPr>
              <a:t>1</a:t>
            </a:r>
            <a:r>
              <a:rPr lang="cs-CZ" sz="2200" smtClean="0">
                <a:sym typeface="Symbol" pitchFamily="18" charset="2"/>
              </a:rPr>
              <a:t>); (b,m</a:t>
            </a:r>
            <a:r>
              <a:rPr lang="cs-CZ" sz="2200" baseline="-25000" smtClean="0">
                <a:sym typeface="Symbol" pitchFamily="18" charset="2"/>
              </a:rPr>
              <a:t>2</a:t>
            </a:r>
            <a:r>
              <a:rPr lang="cs-CZ" sz="2200" smtClean="0">
                <a:sym typeface="Symbol" pitchFamily="18" charset="2"/>
              </a:rPr>
              <a:t>)</a:t>
            </a:r>
          </a:p>
          <a:p>
            <a:pPr marL="596900" indent="-514350">
              <a:buFont typeface="Wingdings 2" pitchFamily="18" charset="2"/>
              <a:buNone/>
            </a:pPr>
            <a:endParaRPr lang="cs-CZ" sz="220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</a:pPr>
            <a:r>
              <a:rPr lang="cs-CZ" sz="2200" smtClean="0">
                <a:sym typeface="Symbol" pitchFamily="18" charset="2"/>
              </a:rPr>
              <a:t>			        </a:t>
            </a:r>
            <a:r>
              <a:rPr lang="cs-CZ" sz="2400" smtClean="0">
                <a:sym typeface="Symbol" pitchFamily="18" charset="2"/>
              </a:rPr>
              <a:t>nebo </a:t>
            </a:r>
            <a:endParaRPr lang="cs-CZ" sz="2400" smtClean="0"/>
          </a:p>
          <a:p>
            <a:pPr marL="596900" indent="-514350">
              <a:buFont typeface="Wingdings 2" pitchFamily="18" charset="2"/>
              <a:buNone/>
            </a:pPr>
            <a:r>
              <a:rPr lang="cs-CZ" sz="2400" smtClean="0"/>
              <a:t> </a:t>
            </a:r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2000250" y="2857500"/>
          <a:ext cx="2074863" cy="676275"/>
        </p:xfrm>
        <a:graphic>
          <a:graphicData uri="http://schemas.openxmlformats.org/presentationml/2006/ole">
            <p:oleObj spid="_x0000_s10242" name="Rovnice" r:id="rId3" imgW="1206360" imgH="393480" progId="Equation.3">
              <p:embed/>
            </p:oleObj>
          </a:graphicData>
        </a:graphic>
      </p:graphicFrame>
      <p:sp>
        <p:nvSpPr>
          <p:cNvPr id="6" name="Šipka doprava 5"/>
          <p:cNvSpPr/>
          <p:nvPr/>
        </p:nvSpPr>
        <p:spPr>
          <a:xfrm>
            <a:off x="4357688" y="307181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/>
        </p:nvGraphicFramePr>
        <p:xfrm>
          <a:off x="5214938" y="2857500"/>
          <a:ext cx="3081337" cy="676275"/>
        </p:xfrm>
        <a:graphic>
          <a:graphicData uri="http://schemas.openxmlformats.org/presentationml/2006/ole">
            <p:oleObj spid="_x0000_s10243" name="Rovnice" r:id="rId4" imgW="1790640" imgH="393480" progId="Equation.3">
              <p:embed/>
            </p:oleObj>
          </a:graphicData>
        </a:graphic>
      </p:graphicFrame>
      <p:graphicFrame>
        <p:nvGraphicFramePr>
          <p:cNvPr id="3" name="Object 4"/>
          <p:cNvGraphicFramePr>
            <a:graphicFrameLocks noChangeAspect="1"/>
          </p:cNvGraphicFramePr>
          <p:nvPr/>
        </p:nvGraphicFramePr>
        <p:xfrm>
          <a:off x="1785938" y="4929188"/>
          <a:ext cx="1685925" cy="714375"/>
        </p:xfrm>
        <a:graphic>
          <a:graphicData uri="http://schemas.openxmlformats.org/presentationml/2006/ole">
            <p:oleObj spid="_x0000_s10244" name="Rovnice" r:id="rId5" imgW="927000" imgH="393480" progId="Equation.3">
              <p:embed/>
            </p:oleObj>
          </a:graphicData>
        </a:graphic>
      </p:graphicFrame>
      <p:graphicFrame>
        <p:nvGraphicFramePr>
          <p:cNvPr id="8" name="Object 5"/>
          <p:cNvGraphicFramePr>
            <a:graphicFrameLocks noChangeAspect="1"/>
          </p:cNvGraphicFramePr>
          <p:nvPr/>
        </p:nvGraphicFramePr>
        <p:xfrm>
          <a:off x="5214938" y="4857750"/>
          <a:ext cx="2000250" cy="1382713"/>
        </p:xfrm>
        <a:graphic>
          <a:graphicData uri="http://schemas.openxmlformats.org/presentationml/2006/ole">
            <p:oleObj spid="_x0000_s10245" name="Rovnice" r:id="rId6" imgW="1320480" imgH="914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2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02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02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2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2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2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4112</TotalTime>
  <Words>730</Words>
  <Application>Microsoft Office PowerPoint</Application>
  <PresentationFormat>Předvádění na obrazovce (4:3)</PresentationFormat>
  <Paragraphs>168</Paragraphs>
  <Slides>23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33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Editor rovnic 3.0</vt:lpstr>
      <vt:lpstr>Snímek 1</vt:lpstr>
      <vt:lpstr>Snímek 2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</vt:lpstr>
      <vt:lpstr>Příklad 4:</vt:lpstr>
      <vt:lpstr>Příklad 5-zadání+řešení:</vt:lpstr>
      <vt:lpstr>Příklad 6-zadání:</vt:lpstr>
      <vt:lpstr>Příklad 6-řešení:</vt:lpstr>
      <vt:lpstr>Poznámka:</vt:lpstr>
      <vt:lpstr>Příklad 7-zadání:</vt:lpstr>
      <vt:lpstr>Příklad 7-řešení:</vt:lpstr>
      <vt:lpstr>Příklad 8-zadání:</vt:lpstr>
      <vt:lpstr>Příklad 8-řešení:</vt:lpstr>
      <vt:lpstr>Příklad 9-zadání:</vt:lpstr>
      <vt:lpstr>Příklad 9-řešení:</vt:lpstr>
      <vt:lpstr>Příklad 10-zadání:</vt:lpstr>
      <vt:lpstr>Příklad 10-řešení: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441</cp:revision>
  <dcterms:created xsi:type="dcterms:W3CDTF">2012-11-26T18:55:09Z</dcterms:created>
  <dcterms:modified xsi:type="dcterms:W3CDTF">2014-02-18T08:02:18Z</dcterms:modified>
</cp:coreProperties>
</file>