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sldIdLst>
    <p:sldId id="287" r:id="rId3"/>
    <p:sldId id="288" r:id="rId4"/>
    <p:sldId id="256" r:id="rId5"/>
    <p:sldId id="257" r:id="rId6"/>
    <p:sldId id="258" r:id="rId7"/>
    <p:sldId id="261" r:id="rId8"/>
    <p:sldId id="259" r:id="rId9"/>
    <p:sldId id="260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5" r:id="rId31"/>
    <p:sldId id="286" r:id="rId32"/>
    <p:sldId id="262" r:id="rId33"/>
    <p:sldId id="289" r:id="rId34"/>
    <p:sldId id="284" r:id="rId3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97A96FB8-AEA0-4A29-BB07-154A1969440E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EBA7DE05-8DCF-4F10-B97C-4E650234BD3D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Obdélník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Obdélník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96FB8-AEA0-4A29-BB07-154A1969440E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7DE05-8DCF-4F10-B97C-4E650234BD3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97A96FB8-AEA0-4A29-BB07-154A1969440E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EBA7DE05-8DCF-4F10-B97C-4E650234BD3D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96FB8-AEA0-4A29-BB07-154A1969440E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7DE05-8DCF-4F10-B97C-4E650234BD3D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96FB8-AEA0-4A29-BB07-154A1969440E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7DE05-8DCF-4F10-B97C-4E650234BD3D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96FB8-AEA0-4A29-BB07-154A1969440E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7DE05-8DCF-4F10-B97C-4E650234BD3D}" type="slidenum">
              <a:rPr lang="cs-CZ" smtClean="0"/>
              <a:t>‹#›</a:t>
            </a:fld>
            <a:endParaRPr lang="cs-CZ"/>
          </a:p>
        </p:txBody>
      </p:sp>
      <p:sp>
        <p:nvSpPr>
          <p:cNvPr id="6" name="Rovnoramenný trojúhelník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96FB8-AEA0-4A29-BB07-154A1969440E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7DE05-8DCF-4F10-B97C-4E650234BD3D}" type="slidenum">
              <a:rPr lang="cs-CZ" smtClean="0"/>
              <a:t>‹#›</a:t>
            </a:fld>
            <a:endParaRPr lang="cs-CZ"/>
          </a:p>
        </p:txBody>
      </p:sp>
      <p:sp>
        <p:nvSpPr>
          <p:cNvPr id="5" name="Přímá spojnice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Rovnoramenný trojúhelník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96FB8-AEA0-4A29-BB07-154A1969440E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7DE05-8DCF-4F10-B97C-4E650234BD3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Rovnoramenný trojúhelník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96FB8-AEA0-4A29-BB07-154A1969440E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7DE05-8DCF-4F10-B97C-4E650234BD3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Rovnoramenný trojúhelník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96FB8-AEA0-4A29-BB07-154A1969440E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7DE05-8DCF-4F10-B97C-4E650234BD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96FB8-AEA0-4A29-BB07-154A1969440E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7DE05-8DCF-4F10-B97C-4E650234BD3D}" type="slidenum">
              <a:rPr lang="cs-CZ" smtClean="0"/>
              <a:t>‹#›</a:t>
            </a:fld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Rovnoramenný trojúhelník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71678"/>
            <a:ext cx="7774632" cy="997282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2800" cap="small" baseline="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11.12.2013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323528" y="6309320"/>
            <a:ext cx="5713035" cy="365125"/>
          </a:xfrm>
        </p:spPr>
        <p:txBody>
          <a:bodyPr/>
          <a:lstStyle/>
          <a:p>
            <a:endParaRPr lang="cs-CZ" smtClean="0">
              <a:solidFill>
                <a:prstClr val="black">
                  <a:lumMod val="65000"/>
                  <a:lumOff val="35000"/>
                </a:prstClr>
              </a:solidFill>
            </a:endParaRPr>
          </a:p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8244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399897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11.12.2013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9165" y="6356350"/>
            <a:ext cx="2626951" cy="365125"/>
          </a:xfrm>
        </p:spPr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4403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Zdroje a použitá 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11.12.2013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95542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Zdroje a literat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Zdroje a použitá 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11.12.2013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9" name="TextovéPole 8"/>
          <p:cNvSpPr txBox="1"/>
          <p:nvPr userDrawn="1"/>
        </p:nvSpPr>
        <p:spPr>
          <a:xfrm>
            <a:off x="714348" y="5715016"/>
            <a:ext cx="76722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000" dirty="0" smtClean="0">
                <a:solidFill>
                  <a:prstClr val="black"/>
                </a:solidFill>
                <a:latin typeface="Bookman Old Style" pitchFamily="18" charset="0"/>
              </a:rPr>
              <a:t>Materiál je určen pro bezplatné používání pro potřeby výuky a vzdělávání na všech typech škol a školských zařízeních. </a:t>
            </a:r>
          </a:p>
          <a:p>
            <a:pPr algn="ctr"/>
            <a:r>
              <a:rPr lang="cs-CZ" sz="1000" dirty="0" smtClean="0">
                <a:solidFill>
                  <a:prstClr val="black"/>
                </a:solidFill>
                <a:latin typeface="Bookman Old Style" pitchFamily="18" charset="0"/>
              </a:rPr>
              <a:t>Jakékoliv další využití podléhá autorskému zákonu.</a:t>
            </a:r>
            <a:endParaRPr lang="cs-CZ" sz="1000" dirty="0">
              <a:solidFill>
                <a:prstClr val="black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82236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11.12.2013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4284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100264" cy="3998976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11.12.2013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62224" cy="3998976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2592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26876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11.12.2013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4135586" cy="353832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060848"/>
            <a:ext cx="4075880" cy="3538329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4857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6814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11.12.2013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3056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11.12.2013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4291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428604"/>
            <a:ext cx="3008313" cy="1933596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500041"/>
            <a:ext cx="5004991" cy="509913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3160776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11.12.2013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1005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476672"/>
            <a:ext cx="8143932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11.12.2013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7773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11.12.2013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95357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57888" y="5219001"/>
            <a:ext cx="900684" cy="238506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28604"/>
            <a:ext cx="2057400" cy="5697559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28604"/>
            <a:ext cx="6019800" cy="5697559"/>
          </a:xfrm>
        </p:spPr>
        <p:txBody>
          <a:bodyPr vert="eaVert"/>
          <a:lstStyle/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11.12.2013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51534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476672"/>
            <a:ext cx="5711824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11.12.2013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6959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97A96FB8-AEA0-4A29-BB07-154A1969440E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BA7DE05-8DCF-4F10-B97C-4E650234BD3D}" type="slidenum">
              <a:rPr lang="cs-CZ" smtClean="0"/>
              <a:t>‹#›</a:t>
            </a:fld>
            <a:endParaRPr lang="cs-CZ"/>
          </a:p>
        </p:txBody>
      </p:sp>
      <p:sp>
        <p:nvSpPr>
          <p:cNvPr id="28" name="Přímá spojnice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Přímá spojnice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ovnoramenný trojúhelník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bg1">
                <a:tint val="80000"/>
                <a:satMod val="250000"/>
              </a:schemeClr>
            </a:gs>
            <a:gs pos="62000">
              <a:schemeClr val="bg1">
                <a:tint val="90000"/>
                <a:shade val="90000"/>
                <a:satMod val="200000"/>
              </a:schemeClr>
            </a:gs>
            <a:gs pos="92000">
              <a:srgbClr val="7030A0">
                <a:alpha val="33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40768"/>
            <a:ext cx="8229600" cy="47853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11.12.2013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prstClr val="white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 s právem státní jazykové zkoušky Svitavy</a:t>
            </a:r>
            <a:endParaRPr lang="cs-CZ" sz="14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TextovéPole 10"/>
          <p:cNvSpPr txBox="1"/>
          <p:nvPr userDrawn="1"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prstClr val="white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 s právem státní jazykové zkoušky Svitavy</a:t>
            </a:r>
            <a:endParaRPr lang="cs-CZ" sz="14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9224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28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Bookman Old Style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Matei_Corvin_Johannes_de_Thurocz_f137.jpg" TargetMode="External"/><Relationship Id="rId3" Type="http://schemas.openxmlformats.org/officeDocument/2006/relationships/hyperlink" Target="http://cs.wikipedia.org/wiki/Soubor:Laszlo-Coronation-ChroniconPictum.jpg" TargetMode="External"/><Relationship Id="rId7" Type="http://schemas.openxmlformats.org/officeDocument/2006/relationships/hyperlink" Target="http://cs.wikipedia.org/wiki/Soubor:VLaszlo.gif" TargetMode="External"/><Relationship Id="rId2" Type="http://schemas.openxmlformats.org/officeDocument/2006/relationships/hyperlink" Target="http://cs.wikipedia.org/wiki/Soubor:Coa_Hungary_Country_History_(855-1301).sv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Louis_I_of_Poland_and_Hungary.jpg" TargetMode="External"/><Relationship Id="rId5" Type="http://schemas.openxmlformats.org/officeDocument/2006/relationships/hyperlink" Target="http://cs.wikipedia.org/wiki/Soubor:Chronicon_Pictum_I_Karoly_Robert.jpg" TargetMode="External"/><Relationship Id="rId4" Type="http://schemas.openxmlformats.org/officeDocument/2006/relationships/hyperlink" Target="http://cs.wikipedia.org/wiki/Soubor:GERTRUDA_oNDREJ2.jpg" TargetMode="Externa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3200" dirty="0" smtClean="0"/>
              <a:t>Uherský stát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Mgr. Jiří Žilka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7761255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571504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857232"/>
            <a:ext cx="8219256" cy="4714908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sz="1200" b="1" dirty="0" smtClean="0"/>
              <a:t>Kód </a:t>
            </a:r>
            <a:r>
              <a:rPr lang="cs-CZ" sz="1200" b="1" dirty="0" err="1" smtClean="0"/>
              <a:t>DUMu</a:t>
            </a:r>
            <a:r>
              <a:rPr lang="cs-CZ" sz="1200" b="1" dirty="0" smtClean="0"/>
              <a:t>: 	</a:t>
            </a:r>
            <a:r>
              <a:rPr lang="cs-CZ" sz="1200" dirty="0" smtClean="0"/>
              <a:t>VY_32_INOVACE_2.DE.04</a:t>
            </a:r>
          </a:p>
          <a:p>
            <a:endParaRPr lang="cs-CZ" sz="1200" dirty="0" smtClean="0"/>
          </a:p>
          <a:p>
            <a:r>
              <a:rPr lang="cs-CZ" sz="1200" b="1" dirty="0" smtClean="0"/>
              <a:t>Číslo projektu: 	</a:t>
            </a:r>
            <a:r>
              <a:rPr lang="cs-CZ" sz="1200" dirty="0" smtClean="0"/>
              <a:t>CZ.1.07/1.5.00/34.0114	</a:t>
            </a:r>
            <a:endParaRPr lang="cs-CZ" sz="1200" b="1" dirty="0" smtClean="0"/>
          </a:p>
          <a:p>
            <a:endParaRPr lang="cs-CZ" sz="1200" b="1" dirty="0" smtClean="0"/>
          </a:p>
          <a:p>
            <a:r>
              <a:rPr lang="cs-CZ" sz="1200" b="1" dirty="0" smtClean="0"/>
              <a:t>Vytvořeno: 	</a:t>
            </a:r>
            <a:r>
              <a:rPr lang="cs-CZ" sz="1200" dirty="0" smtClean="0"/>
              <a:t>květen 2013</a:t>
            </a:r>
          </a:p>
          <a:p>
            <a:endParaRPr lang="cs-CZ" sz="1200" dirty="0" smtClean="0"/>
          </a:p>
          <a:p>
            <a:r>
              <a:rPr lang="cs-CZ" sz="1200" b="1" dirty="0" smtClean="0"/>
              <a:t>Ročník: </a:t>
            </a:r>
            <a:r>
              <a:rPr lang="cs-CZ" sz="1200" b="1" smtClean="0"/>
              <a:t>	</a:t>
            </a:r>
            <a:r>
              <a:rPr lang="cs-CZ" sz="1200"/>
              <a:t>Vyšší stupeň osmiletého gymnázia a čtyřleté gymnázium (RVP-G)</a:t>
            </a:r>
          </a:p>
          <a:p>
            <a:endParaRPr lang="cs-CZ" sz="1200" dirty="0" smtClean="0"/>
          </a:p>
          <a:p>
            <a:endParaRPr lang="cs-CZ" sz="1600" b="1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pPr algn="just"/>
            <a:r>
              <a:rPr lang="cs-CZ" sz="1200" b="1" dirty="0" smtClean="0"/>
              <a:t>Anotace: </a:t>
            </a:r>
          </a:p>
          <a:p>
            <a:endParaRPr lang="cs-CZ" dirty="0" smtClean="0"/>
          </a:p>
          <a:p>
            <a:pPr algn="just">
              <a:buNone/>
            </a:pPr>
            <a:r>
              <a:rPr lang="cs-CZ" sz="1900" b="1" dirty="0" smtClean="0"/>
              <a:t>	</a:t>
            </a:r>
            <a:endParaRPr lang="cs-CZ" sz="1700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1089917"/>
              </p:ext>
            </p:extLst>
          </p:nvPr>
        </p:nvGraphicFramePr>
        <p:xfrm>
          <a:off x="1000100" y="2816546"/>
          <a:ext cx="7429552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1702"/>
                <a:gridCol w="535785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oblast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Člověk</a:t>
                      </a:r>
                      <a:r>
                        <a:rPr lang="cs-CZ" sz="1200" baseline="0" dirty="0" smtClean="0"/>
                        <a:t> a společnost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obor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Dějepis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Tematický okruh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Středověk</a:t>
                      </a:r>
                      <a:endParaRPr lang="cs-CZ" sz="1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Podnadpis 2"/>
          <p:cNvSpPr txBox="1">
            <a:spLocks/>
          </p:cNvSpPr>
          <p:nvPr/>
        </p:nvSpPr>
        <p:spPr>
          <a:xfrm>
            <a:off x="1000100" y="4214818"/>
            <a:ext cx="7429552" cy="142876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Autofit/>
          </a:bodyPr>
          <a:lstStyle/>
          <a:p>
            <a:r>
              <a:rPr lang="cs-CZ" sz="1100" dirty="0"/>
              <a:t>Materiál slouží k seznámení žáků s problematikou příchodu maďarských nomádských kmenů do Evropy a s problematikou vzniku státního útvaru na tomto území. Materiál zpracovává maďarské dějiny od počátků do roku 1490 – vytvoření česko-uherské unie, které v rámci dalších státních útvarů přetrvala až do roku 1918. Je určen především pro výkladovou část hodiny, ale i pro opakování a upevňování poznatků. Pomůcky: interaktivní tabule, dataprojektor, učebnice.</a:t>
            </a:r>
          </a:p>
        </p:txBody>
      </p:sp>
    </p:spTree>
    <p:extLst>
      <p:ext uri="{BB962C8B-B14F-4D97-AF65-F5344CB8AC3E}">
        <p14:creationId xmlns:p14="http://schemas.microsoft.com/office/powerpoint/2010/main" val="2098745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/>
              <a:t>Uherský stát</a:t>
            </a:r>
            <a:endParaRPr lang="cs-CZ" sz="54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cs-CZ" sz="3200" b="1" dirty="0" smtClean="0"/>
              <a:t>Od počátků do roku 1490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1010036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/>
            <a:r>
              <a:rPr lang="cs-CZ" dirty="0"/>
              <a:t>první zmínky v 9. století - maďarské nomádské kmeny (</a:t>
            </a:r>
            <a:r>
              <a:rPr lang="cs-CZ" b="1" dirty="0" err="1"/>
              <a:t>Uger</a:t>
            </a:r>
            <a:r>
              <a:rPr lang="cs-CZ" dirty="0"/>
              <a:t> nebo </a:t>
            </a:r>
            <a:r>
              <a:rPr lang="cs-CZ" b="1" dirty="0"/>
              <a:t>Unger</a:t>
            </a:r>
            <a:r>
              <a:rPr lang="cs-CZ" dirty="0"/>
              <a:t>, odtud pozdější Uhrové, Ugrofinové) se objevují ve východní Evropě (jejich pravlast byla zřejmě někde na okraji Sibiře) </a:t>
            </a:r>
            <a:endParaRPr lang="cs-CZ" dirty="0" smtClean="0"/>
          </a:p>
          <a:p>
            <a:pPr lvl="0"/>
            <a:endParaRPr lang="cs-CZ" dirty="0"/>
          </a:p>
          <a:p>
            <a:pPr lvl="0"/>
            <a:r>
              <a:rPr lang="cs-CZ" dirty="0"/>
              <a:t>892 - Maďaři se spojují s králem Arnulfem proti Velké Moravě; Maďaři však byli zatlačeni; Byzanc je využije proti Bulharům, jsou však </a:t>
            </a:r>
            <a:r>
              <a:rPr lang="cs-CZ" dirty="0" smtClean="0"/>
              <a:t>poraženi</a:t>
            </a:r>
          </a:p>
          <a:p>
            <a:pPr lvl="0"/>
            <a:endParaRPr lang="cs-CZ" dirty="0"/>
          </a:p>
          <a:p>
            <a:pPr lvl="0"/>
            <a:r>
              <a:rPr lang="cs-CZ" dirty="0"/>
              <a:t>896 - Maďaři se usazují okolo středního toku Dunaje (smlouvy i boje s Velkou Moravou)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50641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/>
              <a:t>901 - mír mezi Moravou a Bavorskem zaměřený proti </a:t>
            </a:r>
            <a:r>
              <a:rPr lang="cs-CZ" dirty="0" smtClean="0"/>
              <a:t>Maďarům</a:t>
            </a:r>
          </a:p>
          <a:p>
            <a:pPr lvl="0"/>
            <a:endParaRPr lang="cs-CZ" dirty="0"/>
          </a:p>
          <a:p>
            <a:pPr lvl="0"/>
            <a:r>
              <a:rPr lang="cs-CZ" dirty="0" smtClean="0"/>
              <a:t>Vnitřní rozklad Velké Moravy dovršen maďarskými nájezdy </a:t>
            </a:r>
            <a:r>
              <a:rPr lang="cs-CZ" dirty="0"/>
              <a:t>(906-910), </a:t>
            </a:r>
            <a:r>
              <a:rPr lang="cs-CZ" dirty="0" smtClean="0"/>
              <a:t>pak útok </a:t>
            </a:r>
            <a:r>
              <a:rPr lang="cs-CZ" dirty="0"/>
              <a:t>na Východofranckou </a:t>
            </a:r>
            <a:r>
              <a:rPr lang="cs-CZ" dirty="0" smtClean="0"/>
              <a:t>říši</a:t>
            </a:r>
          </a:p>
          <a:p>
            <a:pPr lvl="0"/>
            <a:endParaRPr lang="cs-CZ" dirty="0"/>
          </a:p>
          <a:p>
            <a:pPr lvl="0"/>
            <a:r>
              <a:rPr lang="cs-CZ" b="1" dirty="0" smtClean="0"/>
              <a:t>955</a:t>
            </a:r>
            <a:r>
              <a:rPr lang="cs-CZ" dirty="0" smtClean="0"/>
              <a:t> bitva </a:t>
            </a:r>
            <a:r>
              <a:rPr lang="cs-CZ" b="1" dirty="0" smtClean="0"/>
              <a:t>na </a:t>
            </a:r>
            <a:r>
              <a:rPr lang="cs-CZ" b="1" dirty="0"/>
              <a:t>řece </a:t>
            </a:r>
            <a:r>
              <a:rPr lang="cs-CZ" b="1" dirty="0" smtClean="0"/>
              <a:t>Lechu</a:t>
            </a:r>
            <a:r>
              <a:rPr lang="cs-CZ" dirty="0" smtClean="0"/>
              <a:t> </a:t>
            </a:r>
            <a:r>
              <a:rPr lang="cs-CZ" dirty="0"/>
              <a:t>- porážka od německých vojsk (Ota I.) s českým spojencem (Boleslav I.)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18182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/>
            <a:r>
              <a:rPr lang="cs-CZ" dirty="0"/>
              <a:t>Maďaři se obrací na </a:t>
            </a:r>
            <a:r>
              <a:rPr lang="cs-CZ" dirty="0" smtClean="0"/>
              <a:t>východ</a:t>
            </a:r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poraženi </a:t>
            </a:r>
            <a:r>
              <a:rPr lang="cs-CZ" dirty="0"/>
              <a:t>Byzancí r. </a:t>
            </a:r>
            <a:r>
              <a:rPr lang="cs-CZ" dirty="0" smtClean="0"/>
              <a:t>970</a:t>
            </a:r>
          </a:p>
          <a:p>
            <a:pPr lvl="0"/>
            <a:endParaRPr lang="cs-CZ" dirty="0"/>
          </a:p>
          <a:p>
            <a:pPr lvl="0"/>
            <a:r>
              <a:rPr lang="cs-CZ" dirty="0"/>
              <a:t>Maďaři se usazují v </a:t>
            </a:r>
            <a:r>
              <a:rPr lang="cs-CZ" dirty="0" smtClean="0"/>
              <a:t>Panonii</a:t>
            </a:r>
          </a:p>
          <a:p>
            <a:pPr lvl="0"/>
            <a:endParaRPr lang="cs-CZ" dirty="0"/>
          </a:p>
          <a:p>
            <a:pPr lvl="0"/>
            <a:r>
              <a:rPr lang="cs-CZ" dirty="0"/>
              <a:t>základem společnosti byly vojenské rody (vlastnily pastviny</a:t>
            </a:r>
            <a:r>
              <a:rPr lang="cs-CZ" dirty="0" smtClean="0"/>
              <a:t>)</a:t>
            </a:r>
          </a:p>
          <a:p>
            <a:pPr lvl="0"/>
            <a:endParaRPr lang="cs-CZ" dirty="0"/>
          </a:p>
          <a:p>
            <a:pPr lvl="0"/>
            <a:r>
              <a:rPr lang="cs-CZ" dirty="0"/>
              <a:t>nejvýznamnější rod </a:t>
            </a:r>
            <a:r>
              <a:rPr lang="cs-CZ" b="1" i="1" dirty="0"/>
              <a:t>Arpádovců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00336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Arpádovci</a:t>
            </a:r>
            <a:endParaRPr lang="cs-CZ" b="1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87260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Znak dynastie Arpádovců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5522168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1.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9" y="1268759"/>
            <a:ext cx="4320480" cy="49851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396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124744"/>
            <a:ext cx="8229600" cy="5184576"/>
          </a:xfrm>
        </p:spPr>
        <p:txBody>
          <a:bodyPr>
            <a:normAutofit/>
          </a:bodyPr>
          <a:lstStyle/>
          <a:p>
            <a:pPr lvl="0"/>
            <a:r>
              <a:rPr lang="cs-CZ" b="1" u="sng" dirty="0"/>
              <a:t>Arpád</a:t>
            </a:r>
            <a:r>
              <a:rPr lang="cs-CZ" b="1" dirty="0"/>
              <a:t> </a:t>
            </a:r>
            <a:endParaRPr lang="cs-CZ" b="1" dirty="0" smtClean="0"/>
          </a:p>
          <a:p>
            <a:pPr lvl="1"/>
            <a:r>
              <a:rPr lang="cs-CZ" b="1" dirty="0" smtClean="0"/>
              <a:t>zemřel 907</a:t>
            </a:r>
          </a:p>
          <a:p>
            <a:pPr lvl="1"/>
            <a:r>
              <a:rPr lang="cs-CZ" dirty="0" smtClean="0"/>
              <a:t>boje </a:t>
            </a:r>
            <a:r>
              <a:rPr lang="cs-CZ" dirty="0"/>
              <a:t>s </a:t>
            </a:r>
            <a:r>
              <a:rPr lang="cs-CZ" dirty="0" smtClean="0"/>
              <a:t>Bulhary</a:t>
            </a:r>
          </a:p>
          <a:p>
            <a:pPr lvl="0"/>
            <a:endParaRPr lang="cs-CZ" dirty="0"/>
          </a:p>
          <a:p>
            <a:pPr lvl="0"/>
            <a:r>
              <a:rPr lang="cs-CZ" sz="2800" dirty="0"/>
              <a:t>Velkokníže </a:t>
            </a:r>
            <a:r>
              <a:rPr lang="cs-CZ" sz="2800" b="1" u="sng" dirty="0"/>
              <a:t>Gejza</a:t>
            </a:r>
            <a:r>
              <a:rPr lang="cs-CZ" sz="2800" b="1" dirty="0"/>
              <a:t> (970-997) </a:t>
            </a:r>
            <a:endParaRPr lang="cs-CZ" sz="1800" dirty="0"/>
          </a:p>
          <a:p>
            <a:pPr lvl="1"/>
            <a:r>
              <a:rPr lang="cs-CZ" sz="2400" dirty="0"/>
              <a:t>orientoval se na západ - Francká říše - křest 972 nebo 973</a:t>
            </a:r>
            <a:endParaRPr lang="cs-CZ" sz="1600" dirty="0"/>
          </a:p>
          <a:p>
            <a:pPr lvl="1"/>
            <a:r>
              <a:rPr lang="cs-CZ" sz="2400" dirty="0"/>
              <a:t>postupná změna společenských struktur (vznik lenního systému) </a:t>
            </a:r>
            <a:endParaRPr lang="cs-CZ" sz="1600" dirty="0"/>
          </a:p>
          <a:p>
            <a:pPr lvl="1"/>
            <a:r>
              <a:rPr lang="cs-CZ" sz="2400" dirty="0"/>
              <a:t>Maďaři vymezují územně vůči Čechům a Polákům (spory o pohraniční území a zejména o Slovensko, které definitivně k Uhrám připojil Štěpán I.)</a:t>
            </a:r>
            <a:endParaRPr lang="cs-CZ" sz="1600" dirty="0"/>
          </a:p>
          <a:p>
            <a:pPr lvl="1"/>
            <a:r>
              <a:rPr lang="cs-CZ" sz="2400" dirty="0"/>
              <a:t>Gejza založil panovnickou moc v Uhrách</a:t>
            </a:r>
            <a:endParaRPr lang="cs-CZ" sz="1600" dirty="0"/>
          </a:p>
          <a:p>
            <a:pPr lvl="0"/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820828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Štěpán I. Svatý </a:t>
            </a:r>
            <a:r>
              <a:rPr lang="cs-CZ" dirty="0"/>
              <a:t>(997-1038)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5090120"/>
          </a:xfrm>
        </p:spPr>
        <p:txBody>
          <a:bodyPr/>
          <a:lstStyle/>
          <a:p>
            <a:r>
              <a:rPr lang="cs-CZ" dirty="0"/>
              <a:t>pokřtěn sv. Vojtěchem</a:t>
            </a:r>
          </a:p>
          <a:p>
            <a:r>
              <a:rPr lang="cs-CZ" dirty="0"/>
              <a:t>r. 1000 korunován na krále</a:t>
            </a:r>
          </a:p>
          <a:p>
            <a:r>
              <a:rPr lang="cs-CZ" dirty="0"/>
              <a:t>rozšířil uherské území (dnešní Maďarsko, Slovensko, část Rumunska)</a:t>
            </a:r>
          </a:p>
          <a:p>
            <a:r>
              <a:rPr lang="cs-CZ" dirty="0" smtClean="0"/>
              <a:t>1000 – založeno </a:t>
            </a:r>
            <a:r>
              <a:rPr lang="cs-CZ" dirty="0"/>
              <a:t>arcibiskupství v Ostřihomi (</a:t>
            </a:r>
            <a:r>
              <a:rPr lang="cs-CZ" dirty="0" err="1"/>
              <a:t>arcbiskupem</a:t>
            </a:r>
            <a:r>
              <a:rPr lang="cs-CZ" dirty="0"/>
              <a:t> Čech </a:t>
            </a:r>
            <a:r>
              <a:rPr lang="cs-CZ" dirty="0" err="1"/>
              <a:t>Astrik</a:t>
            </a:r>
            <a:r>
              <a:rPr lang="cs-CZ" dirty="0"/>
              <a:t>, druh Vojtěcha)</a:t>
            </a:r>
          </a:p>
          <a:p>
            <a:r>
              <a:rPr lang="cs-CZ" dirty="0"/>
              <a:t>boje s Boleslavem Chrabrým o Slovensko, později se potvrzuje nárok Uhrů na Slovensko</a:t>
            </a:r>
          </a:p>
          <a:p>
            <a:r>
              <a:rPr lang="cs-CZ" dirty="0"/>
              <a:t>po smrti Štěpána </a:t>
            </a:r>
            <a:r>
              <a:rPr lang="cs-CZ" dirty="0" smtClean="0"/>
              <a:t>vnitřní </a:t>
            </a:r>
            <a:r>
              <a:rPr lang="cs-CZ" dirty="0"/>
              <a:t>rozpory a zmatky - povstání a návrat k pohanství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254041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cs-CZ" b="1" dirty="0"/>
              <a:t>Ladislav I. Svatý </a:t>
            </a:r>
            <a:r>
              <a:rPr lang="cs-CZ" dirty="0"/>
              <a:t>(1077-1095)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618856" cy="5306144"/>
          </a:xfrm>
        </p:spPr>
        <p:txBody>
          <a:bodyPr/>
          <a:lstStyle/>
          <a:p>
            <a:r>
              <a:rPr lang="cs-CZ" dirty="0"/>
              <a:t>obnova silné královské moci a církevní organizace</a:t>
            </a:r>
          </a:p>
          <a:p>
            <a:r>
              <a:rPr lang="cs-CZ" dirty="0"/>
              <a:t>Pomáhal papeži Řehořovi VII. proti císaři Jindřichovi IV. v boji o investituru</a:t>
            </a:r>
          </a:p>
          <a:p>
            <a:r>
              <a:rPr lang="cs-CZ" dirty="0"/>
              <a:t>z Uher udělal velmoc nezávislou na Říši</a:t>
            </a:r>
          </a:p>
          <a:p>
            <a:r>
              <a:rPr lang="cs-CZ" dirty="0"/>
              <a:t>1091 - Uhři obsazují (severní) Chorvatsko + Slavonsko a východní </a:t>
            </a:r>
            <a:r>
              <a:rPr lang="cs-CZ" dirty="0" smtClean="0"/>
              <a:t>Sedmihrady</a:t>
            </a:r>
          </a:p>
          <a:p>
            <a:endParaRPr lang="cs-CZ" dirty="0" smtClean="0"/>
          </a:p>
          <a:p>
            <a:pPr marL="0" indent="0">
              <a:buNone/>
            </a:pPr>
            <a:r>
              <a:rPr lang="cs-CZ" sz="2000" i="1" dirty="0" smtClean="0"/>
              <a:t>                        (korunovace Ladislava I.)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5641848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2.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268760"/>
            <a:ext cx="3888432" cy="4976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205773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Koloman I. </a:t>
            </a:r>
            <a:r>
              <a:rPr lang="cs-CZ" dirty="0"/>
              <a:t>(1095-1116)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5306144"/>
          </a:xfrm>
        </p:spPr>
        <p:txBody>
          <a:bodyPr>
            <a:normAutofit/>
          </a:bodyPr>
          <a:lstStyle/>
          <a:p>
            <a:r>
              <a:rPr lang="cs-CZ" dirty="0"/>
              <a:t>problémy s křižáckými vojsky rabujícími zemi</a:t>
            </a:r>
          </a:p>
          <a:p>
            <a:r>
              <a:rPr lang="cs-CZ" dirty="0"/>
              <a:t>expanze na Balkán - Koloman se stal chorvatským králem (personální unie Uher a Chorvatska) </a:t>
            </a:r>
          </a:p>
          <a:p>
            <a:r>
              <a:rPr lang="cs-CZ" dirty="0"/>
              <a:t>1102 zajistil Chorvatsku </a:t>
            </a:r>
            <a:r>
              <a:rPr lang="cs-CZ" dirty="0" smtClean="0"/>
              <a:t>samosprávu</a:t>
            </a:r>
          </a:p>
          <a:p>
            <a:endParaRPr lang="cs-CZ" dirty="0"/>
          </a:p>
          <a:p>
            <a:r>
              <a:rPr lang="cs-CZ" b="1" dirty="0"/>
              <a:t>územní organizace</a:t>
            </a:r>
            <a:endParaRPr lang="cs-CZ" dirty="0"/>
          </a:p>
          <a:p>
            <a:pPr lvl="1"/>
            <a:r>
              <a:rPr lang="cs-CZ" dirty="0"/>
              <a:t>župy - župan (od Štěpána)</a:t>
            </a:r>
          </a:p>
          <a:p>
            <a:pPr lvl="1"/>
            <a:r>
              <a:rPr lang="cs-CZ" dirty="0"/>
              <a:t>výběr daní, obrana, cesty, zákoníky, mince</a:t>
            </a:r>
          </a:p>
          <a:p>
            <a:pPr lvl="1"/>
            <a:r>
              <a:rPr lang="cs-CZ" dirty="0"/>
              <a:t>panovník sídlí v Ostřihomi</a:t>
            </a:r>
          </a:p>
          <a:p>
            <a:endParaRPr lang="cs-CZ" dirty="0"/>
          </a:p>
          <a:p>
            <a:r>
              <a:rPr lang="cs-CZ" b="1" dirty="0"/>
              <a:t>během 12. století vládnou v Uhrách slabí panovníci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028780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Ondřej II.</a:t>
            </a:r>
            <a:r>
              <a:rPr lang="cs-CZ" dirty="0"/>
              <a:t> (1205-1235)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křížová výprava do Palestiny a Egypta </a:t>
            </a:r>
            <a:r>
              <a:rPr lang="cs-CZ" dirty="0" smtClean="0"/>
              <a:t>1217</a:t>
            </a:r>
          </a:p>
          <a:p>
            <a:endParaRPr lang="cs-CZ" dirty="0"/>
          </a:p>
          <a:p>
            <a:r>
              <a:rPr lang="cs-CZ" dirty="0" smtClean="0"/>
              <a:t>1222 – odboj </a:t>
            </a:r>
            <a:r>
              <a:rPr lang="cs-CZ" dirty="0"/>
              <a:t>šlechty a vydání </a:t>
            </a:r>
            <a:r>
              <a:rPr lang="cs-CZ" i="1" dirty="0"/>
              <a:t>Zlaté buly Ondřeje </a:t>
            </a:r>
            <a:r>
              <a:rPr lang="cs-CZ" i="1" dirty="0" smtClean="0"/>
              <a:t>II</a:t>
            </a:r>
            <a:r>
              <a:rPr lang="cs-CZ" dirty="0" smtClean="0"/>
              <a:t>.</a:t>
            </a:r>
          </a:p>
          <a:p>
            <a:pPr lvl="1"/>
            <a:r>
              <a:rPr lang="cs-CZ" dirty="0" smtClean="0"/>
              <a:t>upravovala </a:t>
            </a:r>
            <a:r>
              <a:rPr lang="cs-CZ" dirty="0"/>
              <a:t>vztahy panovníka se </a:t>
            </a:r>
            <a:r>
              <a:rPr lang="cs-CZ" dirty="0" smtClean="0"/>
              <a:t>šlechtou</a:t>
            </a:r>
          </a:p>
          <a:p>
            <a:pPr lvl="1"/>
            <a:r>
              <a:rPr lang="cs-CZ" dirty="0" smtClean="0"/>
              <a:t>posílení </a:t>
            </a:r>
            <a:r>
              <a:rPr lang="cs-CZ" dirty="0"/>
              <a:t>postavení drobných šlechticů vůči moci </a:t>
            </a:r>
            <a:r>
              <a:rPr lang="cs-CZ" dirty="0" smtClean="0"/>
              <a:t>županů</a:t>
            </a:r>
          </a:p>
          <a:p>
            <a:pPr lvl="1"/>
            <a:r>
              <a:rPr lang="cs-CZ" dirty="0" smtClean="0"/>
              <a:t>později </a:t>
            </a:r>
            <a:r>
              <a:rPr lang="cs-CZ" dirty="0"/>
              <a:t>pomocí různých privilegií a nařízení upravováno a prodlužováno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5381200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3.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215332"/>
            <a:ext cx="3495302" cy="50421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87585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Béla </a:t>
            </a:r>
            <a:r>
              <a:rPr lang="cs-CZ" b="1" dirty="0"/>
              <a:t>IV. </a:t>
            </a:r>
            <a:r>
              <a:rPr lang="cs-CZ" dirty="0"/>
              <a:t>(1235-1270)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v</a:t>
            </a:r>
            <a:r>
              <a:rPr lang="cs-CZ" dirty="0" smtClean="0"/>
              <a:t>pád Mongolů</a:t>
            </a:r>
            <a:endParaRPr lang="cs-CZ" dirty="0"/>
          </a:p>
          <a:p>
            <a:pPr lvl="1"/>
            <a:r>
              <a:rPr lang="cs-CZ" dirty="0" smtClean="0"/>
              <a:t>1241 </a:t>
            </a:r>
            <a:r>
              <a:rPr lang="cs-CZ" dirty="0"/>
              <a:t>vpadla mongolsko-tatarská vojska do Uher</a:t>
            </a:r>
          </a:p>
          <a:p>
            <a:pPr lvl="1"/>
            <a:r>
              <a:rPr lang="cs-CZ" dirty="0"/>
              <a:t>11. 4. 1241 - </a:t>
            </a:r>
            <a:r>
              <a:rPr lang="cs-CZ" dirty="0" smtClean="0"/>
              <a:t>porážka </a:t>
            </a:r>
            <a:r>
              <a:rPr lang="cs-CZ" dirty="0"/>
              <a:t>Maďarů u říčky </a:t>
            </a:r>
            <a:r>
              <a:rPr lang="cs-CZ" dirty="0" err="1"/>
              <a:t>Sajó</a:t>
            </a:r>
            <a:r>
              <a:rPr lang="cs-CZ" dirty="0"/>
              <a:t> (Slaná)</a:t>
            </a:r>
          </a:p>
          <a:p>
            <a:pPr lvl="1"/>
            <a:r>
              <a:rPr lang="cs-CZ" dirty="0"/>
              <a:t>1242 - Tataři drancují Slovensko i Uhry, padla Ostřihom</a:t>
            </a:r>
          </a:p>
          <a:p>
            <a:pPr lvl="1"/>
            <a:r>
              <a:rPr lang="cs-CZ" dirty="0"/>
              <a:t>Tataři odcházejí 1242, zemřel jim veliký chán </a:t>
            </a:r>
            <a:r>
              <a:rPr lang="cs-CZ" dirty="0" err="1"/>
              <a:t>Ugedej</a:t>
            </a:r>
            <a:endParaRPr lang="cs-CZ" dirty="0"/>
          </a:p>
          <a:p>
            <a:endParaRPr lang="cs-CZ" dirty="0" smtClean="0"/>
          </a:p>
          <a:p>
            <a:r>
              <a:rPr lang="cs-CZ" dirty="0"/>
              <a:t>s</a:t>
            </a:r>
            <a:r>
              <a:rPr lang="cs-CZ" dirty="0" smtClean="0"/>
              <a:t>naha o obnovu země</a:t>
            </a:r>
          </a:p>
          <a:p>
            <a:endParaRPr lang="cs-CZ" dirty="0"/>
          </a:p>
          <a:p>
            <a:r>
              <a:rPr lang="cs-CZ" dirty="0"/>
              <a:t>s</a:t>
            </a:r>
            <a:r>
              <a:rPr lang="cs-CZ" dirty="0" smtClean="0"/>
              <a:t>por </a:t>
            </a:r>
            <a:r>
              <a:rPr lang="cs-CZ" dirty="0"/>
              <a:t>Bély IV. s Přemyslem Otakarem II. o babenberské dědictví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821981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Ladislav IV. </a:t>
            </a:r>
            <a:r>
              <a:rPr lang="cs-CZ" b="1" dirty="0" err="1"/>
              <a:t>Kumánský</a:t>
            </a:r>
            <a:r>
              <a:rPr lang="cs-CZ" dirty="0"/>
              <a:t> (1272-1290)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1273 nové boje s </a:t>
            </a:r>
            <a:r>
              <a:rPr lang="cs-CZ" dirty="0" smtClean="0"/>
              <a:t>Čechy</a:t>
            </a:r>
          </a:p>
          <a:p>
            <a:pPr lvl="1"/>
            <a:r>
              <a:rPr lang="cs-CZ" dirty="0" smtClean="0"/>
              <a:t>protičeská </a:t>
            </a:r>
            <a:r>
              <a:rPr lang="cs-CZ" dirty="0"/>
              <a:t>smlouva s Rudolfem </a:t>
            </a:r>
            <a:r>
              <a:rPr lang="cs-CZ" dirty="0" smtClean="0"/>
              <a:t>Habsburským</a:t>
            </a:r>
          </a:p>
          <a:p>
            <a:endParaRPr lang="cs-CZ" dirty="0"/>
          </a:p>
          <a:p>
            <a:r>
              <a:rPr lang="cs-CZ" dirty="0"/>
              <a:t>Přemysl </a:t>
            </a:r>
            <a:r>
              <a:rPr lang="cs-CZ" dirty="0" smtClean="0"/>
              <a:t>Otakar II. zabit </a:t>
            </a:r>
            <a:r>
              <a:rPr lang="cs-CZ" dirty="0"/>
              <a:t>na Moravském poli </a:t>
            </a:r>
            <a:r>
              <a:rPr lang="cs-CZ" dirty="0" smtClean="0"/>
              <a:t>1278</a:t>
            </a:r>
          </a:p>
          <a:p>
            <a:endParaRPr lang="cs-CZ" dirty="0"/>
          </a:p>
          <a:p>
            <a:r>
              <a:rPr lang="cs-CZ" dirty="0"/>
              <a:t>Ladislav byl 1290 přes svůj přátelský vztah ke </a:t>
            </a:r>
            <a:r>
              <a:rPr lang="cs-CZ" dirty="0" err="1"/>
              <a:t>Kumánům</a:t>
            </a:r>
            <a:r>
              <a:rPr lang="cs-CZ" dirty="0"/>
              <a:t> (syn </a:t>
            </a:r>
            <a:r>
              <a:rPr lang="cs-CZ" dirty="0" err="1"/>
              <a:t>kumánské</a:t>
            </a:r>
            <a:r>
              <a:rPr lang="cs-CZ" dirty="0"/>
              <a:t> princezny) </a:t>
            </a:r>
            <a:r>
              <a:rPr lang="cs-CZ" dirty="0" err="1" smtClean="0"/>
              <a:t>Kumány</a:t>
            </a:r>
            <a:r>
              <a:rPr lang="cs-CZ" dirty="0" smtClean="0"/>
              <a:t> zavražděn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507448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Ondřej III. </a:t>
            </a:r>
            <a:r>
              <a:rPr lang="cs-CZ" dirty="0"/>
              <a:t>(1290-1301)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spory se šlechtou (česká strana </a:t>
            </a:r>
            <a:r>
              <a:rPr lang="cs-CZ" dirty="0" smtClean="0"/>
              <a:t>Matúše </a:t>
            </a:r>
            <a:r>
              <a:rPr lang="cs-CZ" dirty="0"/>
              <a:t>Čáka </a:t>
            </a:r>
            <a:r>
              <a:rPr lang="cs-CZ" dirty="0" smtClean="0"/>
              <a:t>Trenčianského)</a:t>
            </a:r>
          </a:p>
          <a:p>
            <a:endParaRPr lang="cs-CZ" dirty="0"/>
          </a:p>
          <a:p>
            <a:r>
              <a:rPr lang="cs-CZ" dirty="0"/>
              <a:t>Ondřej asi otráven, po meči vymřel rod </a:t>
            </a:r>
            <a:r>
              <a:rPr lang="cs-CZ" dirty="0" smtClean="0"/>
              <a:t>Arpádovců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Na trůn zvolen český Václav III. </a:t>
            </a:r>
            <a:r>
              <a:rPr lang="cs-CZ" dirty="0" smtClean="0"/>
              <a:t>jako </a:t>
            </a:r>
            <a:r>
              <a:rPr lang="cs-CZ" b="1" dirty="0"/>
              <a:t>Ladislav V.</a:t>
            </a:r>
            <a:r>
              <a:rPr lang="cs-CZ" dirty="0"/>
              <a:t> (</a:t>
            </a:r>
            <a:r>
              <a:rPr lang="cs-CZ" dirty="0" smtClean="0"/>
              <a:t>1301-1305)</a:t>
            </a:r>
          </a:p>
          <a:p>
            <a:pPr lvl="1"/>
            <a:r>
              <a:rPr lang="cs-CZ" dirty="0" smtClean="0"/>
              <a:t>papež </a:t>
            </a:r>
            <a:r>
              <a:rPr lang="cs-CZ" dirty="0"/>
              <a:t>udělil Uhry jako léno Robertovi z Anjou, synovci neapolského krále, který se zprvu udržel jen v Chorvatsku</a:t>
            </a:r>
          </a:p>
          <a:p>
            <a:endParaRPr lang="cs-CZ" b="1" dirty="0" smtClean="0"/>
          </a:p>
          <a:p>
            <a:r>
              <a:rPr lang="cs-CZ" b="1" dirty="0" smtClean="0"/>
              <a:t>1304-1308 </a:t>
            </a:r>
            <a:r>
              <a:rPr lang="cs-CZ" b="1" dirty="0"/>
              <a:t>bezvládí, Matúš Čák pánem Slovenska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539959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Rod Anjou</a:t>
            </a:r>
            <a:endParaRPr lang="cs-CZ" b="1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b="1" dirty="0" smtClean="0"/>
              <a:t>1308 – 1382 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3036911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Karel Robert </a:t>
            </a:r>
            <a:r>
              <a:rPr lang="cs-CZ" dirty="0"/>
              <a:t>(1308-1342)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rozvoj řemesel (Němci </a:t>
            </a:r>
            <a:r>
              <a:rPr lang="cs-CZ" dirty="0" smtClean="0"/>
              <a:t>a </a:t>
            </a:r>
            <a:r>
              <a:rPr lang="cs-CZ" dirty="0"/>
              <a:t>Maďaři</a:t>
            </a:r>
            <a:r>
              <a:rPr lang="cs-CZ" dirty="0" smtClean="0"/>
              <a:t>)</a:t>
            </a:r>
          </a:p>
          <a:p>
            <a:endParaRPr lang="cs-CZ" dirty="0"/>
          </a:p>
          <a:p>
            <a:r>
              <a:rPr lang="cs-CZ" dirty="0" smtClean="0"/>
              <a:t>těžba stříbra</a:t>
            </a:r>
          </a:p>
          <a:p>
            <a:pPr lvl="1"/>
            <a:r>
              <a:rPr lang="cs-CZ" dirty="0" smtClean="0"/>
              <a:t>kremnické dukáty (florény)</a:t>
            </a:r>
          </a:p>
          <a:p>
            <a:endParaRPr lang="cs-CZ" dirty="0"/>
          </a:p>
          <a:p>
            <a:r>
              <a:rPr lang="cs-CZ" dirty="0"/>
              <a:t>opíral se o města a drobnou šlechtu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5641848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4.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7387" y="1285344"/>
            <a:ext cx="3024336" cy="5011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7004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Ludvík I. Veliký </a:t>
            </a:r>
            <a:r>
              <a:rPr lang="cs-CZ" dirty="0"/>
              <a:t>(1342-1382)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5306144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5.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/>
              <a:t>velká říše (Polsko, Chorvatsko, Valašsko, Bosna, Dalmácie)</a:t>
            </a:r>
          </a:p>
          <a:p>
            <a:endParaRPr lang="cs-CZ" dirty="0"/>
          </a:p>
          <a:p>
            <a:r>
              <a:rPr lang="cs-CZ" dirty="0"/>
              <a:t>1370 zvolen polským králem, vrchol Uher</a:t>
            </a:r>
          </a:p>
          <a:p>
            <a:endParaRPr lang="cs-CZ" dirty="0"/>
          </a:p>
          <a:p>
            <a:r>
              <a:rPr lang="cs-CZ" dirty="0"/>
              <a:t>univerzita v Pětikostelí</a:t>
            </a:r>
          </a:p>
          <a:p>
            <a:endParaRPr lang="cs-CZ" dirty="0"/>
          </a:p>
          <a:p>
            <a:r>
              <a:rPr lang="cs-CZ" dirty="0"/>
              <a:t>půdu mohli vlastnit jen šlechtici</a:t>
            </a:r>
          </a:p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5" y="1340768"/>
            <a:ext cx="3884831" cy="4680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338538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Cizí rody a </a:t>
            </a:r>
            <a:r>
              <a:rPr lang="cs-CZ" b="1" dirty="0" err="1" smtClean="0"/>
              <a:t>Hunyadovci</a:t>
            </a:r>
            <a:endParaRPr lang="cs-CZ" b="1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b="1" dirty="0" smtClean="0"/>
              <a:t>1387 – 1490 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0060430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Zikmund Lucemburský </a:t>
            </a:r>
            <a:r>
              <a:rPr lang="cs-CZ" dirty="0"/>
              <a:t>(1387-1437)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2800" dirty="0" smtClean="0"/>
              <a:t>Měl za manželku Ludvíkovu dceru Marii</a:t>
            </a:r>
          </a:p>
          <a:p>
            <a:r>
              <a:rPr lang="cs-CZ" sz="2800" dirty="0" smtClean="0"/>
              <a:t>1396 </a:t>
            </a:r>
            <a:r>
              <a:rPr lang="cs-CZ" sz="2800" dirty="0"/>
              <a:t>poražen Turky u </a:t>
            </a:r>
            <a:r>
              <a:rPr lang="cs-CZ" sz="2800" dirty="0" err="1"/>
              <a:t>Nikopole</a:t>
            </a:r>
            <a:endParaRPr lang="cs-CZ" sz="2800" dirty="0"/>
          </a:p>
          <a:p>
            <a:r>
              <a:rPr lang="cs-CZ" sz="2800" dirty="0"/>
              <a:t>odstoupil Benátčanům Dalmácii (1433)</a:t>
            </a:r>
          </a:p>
          <a:p>
            <a:r>
              <a:rPr lang="cs-CZ" sz="2800" dirty="0"/>
              <a:t>1437 Turci vpadli do Uher, odraženi Janem </a:t>
            </a:r>
            <a:r>
              <a:rPr lang="cs-CZ" sz="2800" dirty="0" err="1"/>
              <a:t>Hunyadym</a:t>
            </a:r>
            <a:r>
              <a:rPr lang="cs-CZ" sz="2800" dirty="0"/>
              <a:t> s přispěním Jana Jiskry z </a:t>
            </a:r>
            <a:r>
              <a:rPr lang="cs-CZ" sz="2800" dirty="0" smtClean="0"/>
              <a:t>Brandýsa</a:t>
            </a:r>
          </a:p>
          <a:p>
            <a:endParaRPr lang="cs-CZ" sz="2800" dirty="0" smtClean="0"/>
          </a:p>
          <a:p>
            <a:pPr marL="0" indent="0">
              <a:buNone/>
            </a:pPr>
            <a:endParaRPr lang="cs-CZ" sz="2800" dirty="0"/>
          </a:p>
          <a:p>
            <a:r>
              <a:rPr lang="cs-CZ" sz="2800" b="1" dirty="0"/>
              <a:t>Albrecht II. </a:t>
            </a:r>
            <a:r>
              <a:rPr lang="cs-CZ" sz="2800" dirty="0"/>
              <a:t>Rakouský (1437-1439) </a:t>
            </a:r>
          </a:p>
          <a:p>
            <a:pPr marL="0" indent="0">
              <a:buNone/>
            </a:pPr>
            <a:endParaRPr lang="cs-CZ" sz="2800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21711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Vladislav III. </a:t>
            </a:r>
            <a:r>
              <a:rPr lang="cs-CZ" dirty="0"/>
              <a:t>(1440-1444)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2800" dirty="0"/>
              <a:t>polský král, prosadil ho Jan </a:t>
            </a:r>
            <a:r>
              <a:rPr lang="cs-CZ" sz="2800" dirty="0" err="1"/>
              <a:t>Hunyady</a:t>
            </a:r>
            <a:r>
              <a:rPr lang="cs-CZ" sz="2800" dirty="0"/>
              <a:t> kvůli tureckému nebezpečí, neuznal ho slovenský vládce Jan Jiskra (ten hájil Pohrobkova práva)</a:t>
            </a:r>
          </a:p>
          <a:p>
            <a:r>
              <a:rPr lang="cs-CZ" sz="2800" dirty="0"/>
              <a:t>1438 </a:t>
            </a:r>
            <a:r>
              <a:rPr lang="cs-CZ" sz="2800" dirty="0" err="1"/>
              <a:t>Hunyady</a:t>
            </a:r>
            <a:r>
              <a:rPr lang="cs-CZ" sz="2800" dirty="0"/>
              <a:t> zvítězil nad Turky, ovládl Valašsko a vpadl do Bulharska</a:t>
            </a:r>
          </a:p>
          <a:p>
            <a:r>
              <a:rPr lang="cs-CZ" sz="2800" dirty="0"/>
              <a:t>1444 bitva u Varny, Vladislav zahynul (i "domažlický" kardinál Julian </a:t>
            </a:r>
            <a:r>
              <a:rPr lang="cs-CZ" sz="2800" dirty="0" err="1"/>
              <a:t>Cesarini</a:t>
            </a:r>
            <a:r>
              <a:rPr lang="cs-CZ" sz="2800" dirty="0"/>
              <a:t>), </a:t>
            </a:r>
            <a:r>
              <a:rPr lang="cs-CZ" sz="2800" dirty="0" err="1"/>
              <a:t>Hunyady</a:t>
            </a:r>
            <a:r>
              <a:rPr lang="cs-CZ" sz="2800" dirty="0"/>
              <a:t> zajat</a:t>
            </a:r>
          </a:p>
          <a:p>
            <a:r>
              <a:rPr lang="cs-CZ" sz="2800" dirty="0"/>
              <a:t>1444-6 bezvládí do </a:t>
            </a:r>
            <a:r>
              <a:rPr lang="cs-CZ" sz="2800" dirty="0" err="1"/>
              <a:t>Hunyadyho</a:t>
            </a:r>
            <a:r>
              <a:rPr lang="cs-CZ" sz="2800" dirty="0"/>
              <a:t> návratu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22044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Ladislav Pohrobek </a:t>
            </a:r>
            <a:r>
              <a:rPr lang="cs-CZ" dirty="0"/>
              <a:t>(1453-1457)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402832" cy="4937760"/>
          </a:xfrm>
        </p:spPr>
        <p:txBody>
          <a:bodyPr>
            <a:normAutofit lnSpcReduction="10000"/>
          </a:bodyPr>
          <a:lstStyle/>
          <a:p>
            <a:r>
              <a:rPr lang="cs-CZ" dirty="0"/>
              <a:t>syn Albrechta II.</a:t>
            </a:r>
          </a:p>
          <a:p>
            <a:r>
              <a:rPr lang="cs-CZ" dirty="0"/>
              <a:t>správa země </a:t>
            </a:r>
            <a:r>
              <a:rPr lang="cs-CZ" dirty="0" smtClean="0"/>
              <a:t>János </a:t>
            </a:r>
            <a:r>
              <a:rPr lang="cs-CZ" dirty="0" err="1" smtClean="0"/>
              <a:t>Hunyady</a:t>
            </a:r>
            <a:endParaRPr lang="cs-CZ" dirty="0"/>
          </a:p>
          <a:p>
            <a:r>
              <a:rPr lang="cs-CZ" dirty="0"/>
              <a:t>zápasí </a:t>
            </a:r>
            <a:r>
              <a:rPr lang="cs-CZ" dirty="0" smtClean="0"/>
              <a:t>s Janem Jiskrou z Brandýsa, </a:t>
            </a:r>
            <a:r>
              <a:rPr lang="cs-CZ" dirty="0"/>
              <a:t>1451 ho Jiskra porazil u Lučence (vynucený mír)</a:t>
            </a:r>
          </a:p>
          <a:p>
            <a:r>
              <a:rPr lang="cs-CZ" dirty="0" smtClean="0"/>
              <a:t>1456 – </a:t>
            </a:r>
            <a:r>
              <a:rPr lang="cs-CZ" dirty="0" err="1" smtClean="0"/>
              <a:t>Hunyady</a:t>
            </a:r>
            <a:r>
              <a:rPr lang="cs-CZ" dirty="0" smtClean="0"/>
              <a:t> </a:t>
            </a:r>
            <a:r>
              <a:rPr lang="cs-CZ" dirty="0"/>
              <a:t>porazil Turky pod Bělehradem, ale brzy umírá na mor</a:t>
            </a:r>
          </a:p>
          <a:p>
            <a:r>
              <a:rPr lang="cs-CZ" dirty="0"/>
              <a:t>1457 spor krále s </a:t>
            </a:r>
            <a:r>
              <a:rPr lang="cs-CZ" dirty="0" err="1"/>
              <a:t>Hunyadyho</a:t>
            </a:r>
            <a:r>
              <a:rPr lang="cs-CZ" dirty="0"/>
              <a:t> syny – Ladislav popraven, Matyáš (Korvín) zajat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564184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6.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196752"/>
            <a:ext cx="3902178" cy="5075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260571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Bratříci na Slovensku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Prvními šiřiteli husitské ideologie na Slovensku byli Slováci, kteří studovali na Karlově univerzitě nebo ti, kteří dočasně působili v Čechách</a:t>
            </a:r>
          </a:p>
          <a:p>
            <a:r>
              <a:rPr lang="cs-CZ" b="1" dirty="0"/>
              <a:t>Spanilé jízdy</a:t>
            </a:r>
            <a:r>
              <a:rPr lang="cs-CZ" dirty="0"/>
              <a:t> na Slovensko probíhaly v letech 1428-1433</a:t>
            </a:r>
          </a:p>
          <a:p>
            <a:r>
              <a:rPr lang="cs-CZ" dirty="0"/>
              <a:t>Český vliv na Slovensku trval i po bitvě u Lipan, protože část husitských bojovníků vstoupila do žoldnéřských služeb Zikmunda v Uhrách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6766332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Český vojevůdce </a:t>
            </a:r>
            <a:r>
              <a:rPr lang="cs-CZ" b="1" dirty="0"/>
              <a:t>Jan Jiskra z Brandýsa</a:t>
            </a:r>
            <a:r>
              <a:rPr lang="cs-CZ" dirty="0"/>
              <a:t> přišel na Slovensko v době bojů o uherský trůn jako obhájce habsburských zájmů</a:t>
            </a:r>
          </a:p>
          <a:p>
            <a:r>
              <a:rPr lang="cs-CZ" dirty="0"/>
              <a:t>Slovensko ovládal téměř 20 let</a:t>
            </a:r>
          </a:p>
          <a:p>
            <a:r>
              <a:rPr lang="cs-CZ" dirty="0" smtClean="0"/>
              <a:t>Nejradikálnější </a:t>
            </a:r>
            <a:r>
              <a:rPr lang="cs-CZ" dirty="0"/>
              <a:t>nespokojenci z řad Jiskrových vojáků se seskupili do </a:t>
            </a:r>
            <a:r>
              <a:rPr lang="cs-CZ" dirty="0" err="1" smtClean="0"/>
              <a:t>bratřického</a:t>
            </a:r>
            <a:r>
              <a:rPr lang="cs-CZ" dirty="0" smtClean="0"/>
              <a:t> </a:t>
            </a:r>
            <a:r>
              <a:rPr lang="cs-CZ" dirty="0"/>
              <a:t>hnutí </a:t>
            </a:r>
            <a:r>
              <a:rPr lang="cs-CZ" dirty="0" smtClean="0"/>
              <a:t>kolem </a:t>
            </a:r>
            <a:r>
              <a:rPr lang="cs-CZ" dirty="0"/>
              <a:t>roku 1458</a:t>
            </a:r>
          </a:p>
          <a:p>
            <a:pPr lvl="1"/>
            <a:r>
              <a:rPr lang="cs-CZ" dirty="0"/>
              <a:t>Žili v počtu asi 20.000 v třiceti šesti polních táborech</a:t>
            </a:r>
          </a:p>
          <a:p>
            <a:pPr lvl="1"/>
            <a:r>
              <a:rPr lang="cs-CZ" dirty="0"/>
              <a:t>Předními hejtmany </a:t>
            </a:r>
            <a:r>
              <a:rPr lang="cs-CZ" dirty="0" err="1"/>
              <a:t>bratřického</a:t>
            </a:r>
            <a:r>
              <a:rPr lang="cs-CZ" dirty="0"/>
              <a:t> hnutí byli Petr Aksamit a Jan </a:t>
            </a:r>
            <a:r>
              <a:rPr lang="cs-CZ" dirty="0" err="1"/>
              <a:t>Talafús</a:t>
            </a:r>
            <a:endParaRPr lang="cs-CZ" dirty="0"/>
          </a:p>
          <a:p>
            <a:pPr lvl="1"/>
            <a:r>
              <a:rPr lang="cs-CZ" dirty="0"/>
              <a:t>Poslední tábor bratříků ve Velkých Kostolanech byl dobyt roku 1467 uherským králem Matyášem Korvínem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2500199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Matyáš Korvín </a:t>
            </a:r>
            <a:r>
              <a:rPr lang="cs-CZ" dirty="0"/>
              <a:t>(1458-1490</a:t>
            </a:r>
            <a:r>
              <a:rPr lang="cs-CZ" dirty="0" smtClean="0"/>
              <a:t>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Uherští </a:t>
            </a:r>
            <a:r>
              <a:rPr lang="cs-CZ" dirty="0" smtClean="0"/>
              <a:t>magnáti 1458 </a:t>
            </a:r>
            <a:r>
              <a:rPr lang="cs-CZ" dirty="0"/>
              <a:t>zvolili za krále Matyáše (zvaného </a:t>
            </a:r>
            <a:r>
              <a:rPr lang="cs-CZ" dirty="0" smtClean="0"/>
              <a:t>Korvín </a:t>
            </a:r>
            <a:r>
              <a:rPr lang="cs-CZ" dirty="0"/>
              <a:t>podle havrana v erbu = lat. </a:t>
            </a:r>
            <a:r>
              <a:rPr lang="cs-CZ" i="1" dirty="0" err="1"/>
              <a:t>corvinus</a:t>
            </a:r>
            <a:r>
              <a:rPr lang="cs-CZ" dirty="0" smtClean="0"/>
              <a:t>)</a:t>
            </a:r>
          </a:p>
          <a:p>
            <a:endParaRPr lang="cs-CZ" dirty="0"/>
          </a:p>
          <a:p>
            <a:r>
              <a:rPr lang="cs-CZ" dirty="0"/>
              <a:t>Jeho otec </a:t>
            </a:r>
            <a:r>
              <a:rPr lang="cs-CZ" dirty="0" smtClean="0"/>
              <a:t>János </a:t>
            </a:r>
            <a:r>
              <a:rPr lang="cs-CZ" dirty="0" err="1"/>
              <a:t>Hunyady</a:t>
            </a:r>
            <a:r>
              <a:rPr lang="cs-CZ" dirty="0"/>
              <a:t> byl nejbohatším uherským magnátem, vlastnil asi 50 hradních </a:t>
            </a:r>
            <a:r>
              <a:rPr lang="cs-CZ" dirty="0" smtClean="0"/>
              <a:t>pevností</a:t>
            </a:r>
          </a:p>
          <a:p>
            <a:endParaRPr lang="cs-CZ" dirty="0"/>
          </a:p>
          <a:p>
            <a:r>
              <a:rPr lang="cs-CZ" dirty="0"/>
              <a:t>Matyáš Korvín skoncoval s anarchií v zemi, zlomil odpor odbojných feudálů a nastolil </a:t>
            </a:r>
            <a:r>
              <a:rPr lang="cs-CZ" i="1" dirty="0"/>
              <a:t>absolutistickou moc</a:t>
            </a:r>
            <a:r>
              <a:rPr lang="cs-CZ" dirty="0"/>
              <a:t> (= začal vládnout neomezeně</a:t>
            </a:r>
            <a:r>
              <a:rPr lang="cs-CZ" dirty="0" smtClean="0"/>
              <a:t>)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4361151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Hospodářství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věnoval pozornost horním </a:t>
            </a:r>
            <a:r>
              <a:rPr lang="cs-CZ" dirty="0" smtClean="0"/>
              <a:t>městům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rostl význam vnitřního i zahraničního </a:t>
            </a:r>
            <a:r>
              <a:rPr lang="cs-CZ" dirty="0" smtClean="0"/>
              <a:t>obchodu</a:t>
            </a:r>
          </a:p>
          <a:p>
            <a:endParaRPr lang="cs-CZ" dirty="0"/>
          </a:p>
          <a:p>
            <a:r>
              <a:rPr lang="cs-CZ" dirty="0" smtClean="0"/>
              <a:t>posiloval </a:t>
            </a:r>
            <a:r>
              <a:rPr lang="cs-CZ" dirty="0"/>
              <a:t>politický vliv střední a drobné </a:t>
            </a:r>
            <a:r>
              <a:rPr lang="cs-CZ" dirty="0" smtClean="0"/>
              <a:t>šlechty</a:t>
            </a:r>
          </a:p>
          <a:p>
            <a:endParaRPr lang="cs-CZ" dirty="0"/>
          </a:p>
          <a:p>
            <a:r>
              <a:rPr lang="cs-CZ" dirty="0"/>
              <a:t>dochází k tzv. valašské kolonizaci - osidlování horských oblastí pastýři - původně Rusíni a Rumuni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427984" y="1216152"/>
            <a:ext cx="4245862" cy="552521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7.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179664"/>
            <a:ext cx="3803638" cy="5151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805527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Kultura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počátky humanismu a renesance v </a:t>
            </a:r>
            <a:r>
              <a:rPr lang="cs-CZ" dirty="0" smtClean="0"/>
              <a:t>Uhrách</a:t>
            </a:r>
          </a:p>
          <a:p>
            <a:endParaRPr lang="cs-CZ" dirty="0"/>
          </a:p>
          <a:p>
            <a:r>
              <a:rPr lang="cs-CZ" dirty="0"/>
              <a:t>v</a:t>
            </a:r>
            <a:r>
              <a:rPr lang="cs-CZ" dirty="0" smtClean="0"/>
              <a:t> </a:t>
            </a:r>
            <a:r>
              <a:rPr lang="cs-CZ" dirty="0"/>
              <a:t>15. století se na Slovensku užívalo češtiny jako spisovného jazyka </a:t>
            </a:r>
            <a:r>
              <a:rPr lang="cs-CZ" dirty="0" smtClean="0"/>
              <a:t>(i </a:t>
            </a:r>
            <a:r>
              <a:rPr lang="cs-CZ" dirty="0"/>
              <a:t>v královské kanceláři</a:t>
            </a:r>
            <a:r>
              <a:rPr lang="cs-CZ" dirty="0" smtClean="0"/>
              <a:t>)</a:t>
            </a:r>
          </a:p>
          <a:p>
            <a:endParaRPr lang="cs-CZ" dirty="0"/>
          </a:p>
          <a:p>
            <a:r>
              <a:rPr lang="cs-CZ" i="1" dirty="0"/>
              <a:t>Academia </a:t>
            </a:r>
            <a:r>
              <a:rPr lang="cs-CZ" i="1" dirty="0" err="1"/>
              <a:t>Istropolitana</a:t>
            </a:r>
            <a:r>
              <a:rPr lang="cs-CZ" dirty="0"/>
              <a:t> </a:t>
            </a:r>
          </a:p>
          <a:p>
            <a:pPr lvl="1"/>
            <a:r>
              <a:rPr lang="cs-CZ" dirty="0" smtClean="0"/>
              <a:t>nejstarší </a:t>
            </a:r>
            <a:r>
              <a:rPr lang="cs-CZ" dirty="0"/>
              <a:t>univerzita na </a:t>
            </a:r>
            <a:r>
              <a:rPr lang="cs-CZ" dirty="0" smtClean="0"/>
              <a:t>Slovensku</a:t>
            </a:r>
            <a:endParaRPr lang="cs-CZ" dirty="0"/>
          </a:p>
          <a:p>
            <a:pPr lvl="1"/>
            <a:r>
              <a:rPr lang="cs-CZ" dirty="0"/>
              <a:t>z</a:t>
            </a:r>
            <a:r>
              <a:rPr lang="cs-CZ" dirty="0" smtClean="0"/>
              <a:t>aložena 1465, činnost zahájila 1467</a:t>
            </a:r>
          </a:p>
          <a:p>
            <a:pPr lvl="1"/>
            <a:r>
              <a:rPr lang="cs-CZ" dirty="0"/>
              <a:t>v</a:t>
            </a:r>
            <a:r>
              <a:rPr lang="cs-CZ" dirty="0" smtClean="0"/>
              <a:t>ětšího </a:t>
            </a:r>
            <a:r>
              <a:rPr lang="cs-CZ" dirty="0"/>
              <a:t>významu však </a:t>
            </a:r>
            <a:r>
              <a:rPr lang="cs-CZ" dirty="0" smtClean="0"/>
              <a:t>nenabyla – studenti </a:t>
            </a:r>
            <a:r>
              <a:rPr lang="cs-CZ" dirty="0"/>
              <a:t>ze </a:t>
            </a:r>
            <a:r>
              <a:rPr lang="cs-CZ" dirty="0" smtClean="0"/>
              <a:t>Slovenska navštěvovali </a:t>
            </a:r>
            <a:r>
              <a:rPr lang="cs-CZ" dirty="0"/>
              <a:t>univerzity v Praze, ve Vídni a v </a:t>
            </a:r>
            <a:r>
              <a:rPr lang="cs-CZ" dirty="0" smtClean="0"/>
              <a:t>Krakově</a:t>
            </a:r>
          </a:p>
          <a:p>
            <a:pPr lvl="1"/>
            <a:r>
              <a:rPr lang="cs-CZ" dirty="0"/>
              <a:t>p</a:t>
            </a:r>
            <a:r>
              <a:rPr lang="cs-CZ" dirty="0" smtClean="0"/>
              <a:t>o </a:t>
            </a:r>
            <a:r>
              <a:rPr lang="cs-CZ" dirty="0"/>
              <a:t>Matyášově smrti 1490 </a:t>
            </a:r>
            <a:r>
              <a:rPr lang="cs-CZ" dirty="0" smtClean="0"/>
              <a:t>zanikla (byl jejím mecenášem)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465883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Zahraniční politika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působil </a:t>
            </a:r>
            <a:r>
              <a:rPr lang="cs-CZ" dirty="0"/>
              <a:t>v součinnosti s římskou </a:t>
            </a:r>
            <a:r>
              <a:rPr lang="cs-CZ" dirty="0" smtClean="0"/>
              <a:t>kurií</a:t>
            </a:r>
          </a:p>
          <a:p>
            <a:r>
              <a:rPr lang="cs-CZ" dirty="0"/>
              <a:t>z</a:t>
            </a:r>
            <a:r>
              <a:rPr lang="cs-CZ" dirty="0" smtClean="0"/>
              <a:t>emě bránila </a:t>
            </a:r>
            <a:r>
              <a:rPr lang="cs-CZ" dirty="0"/>
              <a:t>křesťanskou Evropu </a:t>
            </a:r>
            <a:r>
              <a:rPr lang="cs-CZ" dirty="0" smtClean="0"/>
              <a:t>před </a:t>
            </a:r>
            <a:r>
              <a:rPr lang="cs-CZ" dirty="0"/>
              <a:t>osmanskými </a:t>
            </a:r>
            <a:r>
              <a:rPr lang="cs-CZ" dirty="0" smtClean="0"/>
              <a:t>Turky</a:t>
            </a:r>
          </a:p>
          <a:p>
            <a:pPr lvl="1"/>
            <a:r>
              <a:rPr lang="cs-CZ" dirty="0"/>
              <a:t>p</a:t>
            </a:r>
            <a:r>
              <a:rPr lang="cs-CZ" dirty="0" smtClean="0"/>
              <a:t>roti Turkům Matyáš uspořádal </a:t>
            </a:r>
            <a:r>
              <a:rPr lang="cs-CZ" dirty="0"/>
              <a:t>tři </a:t>
            </a:r>
            <a:r>
              <a:rPr lang="cs-CZ" dirty="0" smtClean="0"/>
              <a:t>výpravy (finanční podpora Říma)</a:t>
            </a:r>
          </a:p>
          <a:p>
            <a:r>
              <a:rPr lang="pt-BR" dirty="0"/>
              <a:t>1468 se postavil do čela křížové výpravy proti Jiřímu z </a:t>
            </a:r>
            <a:r>
              <a:rPr lang="pt-BR" dirty="0" smtClean="0"/>
              <a:t>Poděbrad</a:t>
            </a:r>
            <a:endParaRPr lang="cs-CZ" dirty="0" smtClean="0"/>
          </a:p>
          <a:p>
            <a:pPr lvl="1"/>
            <a:r>
              <a:rPr lang="cs-CZ" dirty="0" smtClean="0"/>
              <a:t>1469 obklíčen u Vilémova</a:t>
            </a:r>
          </a:p>
          <a:p>
            <a:pPr lvl="1"/>
            <a:r>
              <a:rPr lang="cs-CZ" dirty="0"/>
              <a:t>d</a:t>
            </a:r>
            <a:r>
              <a:rPr lang="cs-CZ" dirty="0" smtClean="0"/>
              <a:t>ohoda s Jiřím</a:t>
            </a:r>
          </a:p>
          <a:p>
            <a:r>
              <a:rPr lang="cs-CZ" dirty="0"/>
              <a:t>3. května 1469 v Olomouci </a:t>
            </a:r>
            <a:r>
              <a:rPr lang="cs-CZ" dirty="0" smtClean="0"/>
              <a:t>zvolen </a:t>
            </a:r>
            <a:r>
              <a:rPr lang="cs-CZ" dirty="0"/>
              <a:t>českými a moravskými katolickými stavy českým </a:t>
            </a:r>
            <a:r>
              <a:rPr lang="cs-CZ" dirty="0" smtClean="0"/>
              <a:t>králem</a:t>
            </a:r>
          </a:p>
          <a:p>
            <a:r>
              <a:rPr lang="cs-CZ" dirty="0" smtClean="0"/>
              <a:t>Válka s Vladislavem Jagellonským</a:t>
            </a:r>
          </a:p>
          <a:p>
            <a:pPr lvl="1"/>
            <a:r>
              <a:rPr lang="cs-CZ" dirty="0" smtClean="0"/>
              <a:t>1479 uzavření míru v Olomouci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1187836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Závěrečné opakování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cs-CZ" dirty="0" smtClean="0"/>
              <a:t>Na začátku …. </a:t>
            </a:r>
            <a:r>
              <a:rPr lang="cs-CZ" dirty="0"/>
              <a:t>s</a:t>
            </a:r>
            <a:r>
              <a:rPr lang="cs-CZ" dirty="0" smtClean="0"/>
              <a:t>toletí Maďaři zničili Velkou Moravu.</a:t>
            </a:r>
          </a:p>
          <a:p>
            <a:pPr marL="514350" indent="-514350">
              <a:buAutoNum type="arabicPeriod"/>
            </a:pPr>
            <a:r>
              <a:rPr lang="cs-CZ" dirty="0"/>
              <a:t>B</a:t>
            </a:r>
            <a:r>
              <a:rPr lang="cs-CZ" dirty="0" smtClean="0"/>
              <a:t>itva na Lechu.</a:t>
            </a:r>
          </a:p>
          <a:p>
            <a:pPr marL="514350" indent="-514350">
              <a:buAutoNum type="arabicPeriod"/>
            </a:pPr>
            <a:r>
              <a:rPr lang="cs-CZ" dirty="0" smtClean="0"/>
              <a:t>Štěpán I. Svatý.</a:t>
            </a:r>
          </a:p>
          <a:p>
            <a:pPr marL="514350" indent="-514350">
              <a:buAutoNum type="arabicPeriod"/>
            </a:pPr>
            <a:r>
              <a:rPr lang="cs-CZ" dirty="0" smtClean="0"/>
              <a:t>Zlatá bula Ondřeje II.</a:t>
            </a:r>
          </a:p>
          <a:p>
            <a:pPr marL="514350" indent="-514350">
              <a:buAutoNum type="arabicPeriod"/>
            </a:pPr>
            <a:r>
              <a:rPr lang="cs-CZ" dirty="0" smtClean="0"/>
              <a:t>Za vlády kterého panovníka tvořily Uhry jeden stát s Polskem?</a:t>
            </a:r>
          </a:p>
          <a:p>
            <a:pPr marL="514350" indent="-514350">
              <a:buAutoNum type="arabicPeriod"/>
            </a:pPr>
            <a:r>
              <a:rPr lang="cs-CZ" dirty="0" smtClean="0"/>
              <a:t>János </a:t>
            </a:r>
            <a:r>
              <a:rPr lang="cs-CZ" dirty="0" err="1" smtClean="0"/>
              <a:t>Hunyady</a:t>
            </a:r>
            <a:r>
              <a:rPr lang="cs-CZ" dirty="0" smtClean="0"/>
              <a:t>.</a:t>
            </a:r>
          </a:p>
          <a:p>
            <a:pPr marL="514350" indent="-514350">
              <a:buAutoNum type="arabicPeriod"/>
            </a:pPr>
            <a:r>
              <a:rPr lang="cs-CZ" dirty="0" smtClean="0"/>
              <a:t>Jan Jiskra  Brandýsa </a:t>
            </a:r>
            <a:r>
              <a:rPr lang="cs-CZ" smtClean="0"/>
              <a:t>a bratříci.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cs-CZ" dirty="0" smtClean="0"/>
              <a:t>Academia </a:t>
            </a:r>
            <a:r>
              <a:rPr lang="cs-CZ" dirty="0" err="1" smtClean="0"/>
              <a:t>Istropolitana</a:t>
            </a:r>
            <a:r>
              <a:rPr lang="cs-CZ" dirty="0" smtClean="0"/>
              <a:t>.</a:t>
            </a:r>
          </a:p>
          <a:p>
            <a:pPr marL="514350" indent="-514350">
              <a:buAutoNum type="arabicPeriod"/>
            </a:pPr>
            <a:r>
              <a:rPr lang="cs-CZ" dirty="0" smtClean="0"/>
              <a:t>Zahraniční politika Matyáše Korvína.</a:t>
            </a:r>
          </a:p>
          <a:p>
            <a:pPr marL="514350" indent="-514350">
              <a:buAutoNum type="arabicPeriod"/>
            </a:pPr>
            <a:endParaRPr lang="cs-CZ" dirty="0" smtClean="0"/>
          </a:p>
          <a:p>
            <a:pPr marL="514350" indent="-514350"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1243691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cs-CZ" sz="1600" dirty="0" smtClean="0"/>
              <a:t>MADBOY74</a:t>
            </a:r>
            <a:r>
              <a:rPr lang="cs-CZ" sz="1600" dirty="0"/>
              <a:t>. </a:t>
            </a:r>
            <a:r>
              <a:rPr lang="cs-CZ" sz="1600" i="1" dirty="0"/>
              <a:t>wikipedia.cz</a:t>
            </a:r>
            <a:r>
              <a:rPr lang="cs-CZ" sz="1600" dirty="0"/>
              <a:t> [online]. [cit. 23.5.2013]. Dostupný na WWW: </a:t>
            </a:r>
            <a:r>
              <a:rPr lang="cs-CZ" sz="1600" dirty="0">
                <a:hlinkClick r:id="rId2"/>
              </a:rPr>
              <a:t>http://cs.wikipedia.org/wiki/Soubor:Coa_Hungary_Country_History_%</a:t>
            </a:r>
            <a:r>
              <a:rPr lang="cs-CZ" sz="1600" dirty="0" smtClean="0">
                <a:hlinkClick r:id="rId2"/>
              </a:rPr>
              <a:t>28855-1301%29.svg</a:t>
            </a:r>
            <a:endParaRPr lang="cs-CZ" sz="1600" dirty="0" smtClean="0"/>
          </a:p>
          <a:p>
            <a:pPr marL="514350" indent="-514350">
              <a:buAutoNum type="arabicPeriod"/>
            </a:pPr>
            <a:r>
              <a:rPr lang="cs-CZ" sz="1600" dirty="0"/>
              <a:t>ANONYMUS. </a:t>
            </a:r>
            <a:r>
              <a:rPr lang="cs-CZ" sz="1600" i="1" dirty="0"/>
              <a:t>wikipedia.cz</a:t>
            </a:r>
            <a:r>
              <a:rPr lang="cs-CZ" sz="1600" dirty="0"/>
              <a:t> [online]. [cit. 26.5.2013]. Dostupný na WWW: </a:t>
            </a:r>
            <a:r>
              <a:rPr lang="cs-CZ" sz="1600" dirty="0">
                <a:hlinkClick r:id="rId3"/>
              </a:rPr>
              <a:t>http://</a:t>
            </a:r>
            <a:r>
              <a:rPr lang="cs-CZ" sz="1600" dirty="0" smtClean="0">
                <a:hlinkClick r:id="rId3"/>
              </a:rPr>
              <a:t>cs.wikipedia.org/wiki/Soubor:Laszlo-Coronation-ChroniconPictum.jpg</a:t>
            </a:r>
            <a:endParaRPr lang="cs-CZ" sz="1600" dirty="0" smtClean="0"/>
          </a:p>
          <a:p>
            <a:pPr marL="514350" indent="-514350">
              <a:buAutoNum type="arabicPeriod"/>
            </a:pPr>
            <a:r>
              <a:rPr lang="cs-CZ" sz="1600" dirty="0"/>
              <a:t>ANONYMNÍ. </a:t>
            </a:r>
            <a:r>
              <a:rPr lang="cs-CZ" sz="1600" i="1" dirty="0"/>
              <a:t>wikipedia.cz</a:t>
            </a:r>
            <a:r>
              <a:rPr lang="cs-CZ" sz="1600" dirty="0"/>
              <a:t> [online]. [cit. 26.5.2013]. Dostupný na WWW: </a:t>
            </a:r>
            <a:r>
              <a:rPr lang="cs-CZ" sz="1600" dirty="0">
                <a:hlinkClick r:id="rId4"/>
              </a:rPr>
              <a:t>http://</a:t>
            </a:r>
            <a:r>
              <a:rPr lang="cs-CZ" sz="1600" dirty="0" smtClean="0">
                <a:hlinkClick r:id="rId4"/>
              </a:rPr>
              <a:t>cs.wikipedia.org/wiki/Soubor:GERTRUDA_oNDREJ2.jpg</a:t>
            </a:r>
            <a:endParaRPr lang="cs-CZ" sz="1600" dirty="0" smtClean="0"/>
          </a:p>
          <a:p>
            <a:pPr marL="514350" indent="-514350">
              <a:buAutoNum type="arabicPeriod"/>
            </a:pPr>
            <a:r>
              <a:rPr lang="cs-CZ" sz="1600" dirty="0"/>
              <a:t>ANONYMNÍ. </a:t>
            </a:r>
            <a:r>
              <a:rPr lang="cs-CZ" sz="1600" i="1" dirty="0"/>
              <a:t>wikipedia.cz</a:t>
            </a:r>
            <a:r>
              <a:rPr lang="cs-CZ" sz="1600" dirty="0"/>
              <a:t> [online]. [cit. 26.5.2013]. Dostupný na WWW: </a:t>
            </a:r>
            <a:r>
              <a:rPr lang="cs-CZ" sz="1600" dirty="0">
                <a:hlinkClick r:id="rId5"/>
              </a:rPr>
              <a:t>http://</a:t>
            </a:r>
            <a:r>
              <a:rPr lang="cs-CZ" sz="1600" dirty="0" smtClean="0">
                <a:hlinkClick r:id="rId5"/>
              </a:rPr>
              <a:t>cs.wikipedia.org/wiki/Soubor:Chronicon_Pictum_I_Karoly_Robert.jpg</a:t>
            </a:r>
            <a:endParaRPr lang="cs-CZ" sz="1600" dirty="0" smtClean="0"/>
          </a:p>
          <a:p>
            <a:pPr marL="514350" indent="-514350">
              <a:buAutoNum type="arabicPeriod"/>
            </a:pPr>
            <a:r>
              <a:rPr lang="cs-CZ" sz="1600" dirty="0"/>
              <a:t>NEZNÁMÝ. </a:t>
            </a:r>
            <a:r>
              <a:rPr lang="cs-CZ" sz="1600" i="1" dirty="0"/>
              <a:t>wikipedia.cz</a:t>
            </a:r>
            <a:r>
              <a:rPr lang="cs-CZ" sz="1600" dirty="0"/>
              <a:t> [online]. [cit. 26.5.2013]. Dostupný na WWW: </a:t>
            </a:r>
            <a:r>
              <a:rPr lang="cs-CZ" sz="1600" dirty="0">
                <a:hlinkClick r:id="rId6"/>
              </a:rPr>
              <a:t>http://</a:t>
            </a:r>
            <a:r>
              <a:rPr lang="cs-CZ" sz="1600" dirty="0" smtClean="0">
                <a:hlinkClick r:id="rId6"/>
              </a:rPr>
              <a:t>cs.wikipedia.org/wiki/Soubor:Louis_I_of_Poland_and_Hungary.jpg</a:t>
            </a:r>
            <a:endParaRPr lang="cs-CZ" sz="1600" dirty="0" smtClean="0"/>
          </a:p>
          <a:p>
            <a:pPr marL="514350" indent="-514350">
              <a:buAutoNum type="arabicPeriod"/>
            </a:pPr>
            <a:r>
              <a:rPr lang="cs-CZ" sz="1600" dirty="0"/>
              <a:t>NEZNÁMÝ. </a:t>
            </a:r>
            <a:r>
              <a:rPr lang="cs-CZ" sz="1600" i="1" dirty="0"/>
              <a:t>wikipedia.cz</a:t>
            </a:r>
            <a:r>
              <a:rPr lang="cs-CZ" sz="1600" dirty="0"/>
              <a:t> [online]. [cit. 26.5.2013]. Dostupný na WWW: </a:t>
            </a:r>
            <a:r>
              <a:rPr lang="cs-CZ" sz="1600" dirty="0">
                <a:hlinkClick r:id="rId7"/>
              </a:rPr>
              <a:t>http://</a:t>
            </a:r>
            <a:r>
              <a:rPr lang="cs-CZ" sz="1600" dirty="0" smtClean="0">
                <a:hlinkClick r:id="rId7"/>
              </a:rPr>
              <a:t>cs.wikipedia.org/wiki/Soubor:VLaszlo.gif</a:t>
            </a:r>
            <a:endParaRPr lang="cs-CZ" sz="1600" dirty="0" smtClean="0"/>
          </a:p>
          <a:p>
            <a:pPr marL="514350" indent="-514350">
              <a:buAutoNum type="arabicPeriod"/>
            </a:pPr>
            <a:r>
              <a:rPr lang="cs-CZ" sz="1600" dirty="0"/>
              <a:t>JOHANNES DE THUROCZ. </a:t>
            </a:r>
            <a:r>
              <a:rPr lang="cs-CZ" sz="1600" i="1" dirty="0"/>
              <a:t>wikipedia.cz</a:t>
            </a:r>
            <a:r>
              <a:rPr lang="cs-CZ" sz="1600" dirty="0"/>
              <a:t> [online]. [cit. 26.5.2013]. Dostupný na WWW: </a:t>
            </a:r>
            <a:r>
              <a:rPr lang="cs-CZ" sz="1600" dirty="0">
                <a:hlinkClick r:id="rId8"/>
              </a:rPr>
              <a:t>http://</a:t>
            </a:r>
            <a:r>
              <a:rPr lang="cs-CZ" sz="1600" dirty="0" smtClean="0">
                <a:hlinkClick r:id="rId8"/>
              </a:rPr>
              <a:t>cs.wikipedia.org/wiki/Soubor:Matei_Corvin_Johannes_de_Thurocz_f137.jpg</a:t>
            </a:r>
            <a:endParaRPr lang="cs-CZ" sz="1600" dirty="0" smtClean="0"/>
          </a:p>
          <a:p>
            <a:pPr marL="514350" indent="-514350">
              <a:buAutoNum type="arabicPeriod"/>
            </a:pPr>
            <a:endParaRPr lang="cs-CZ" sz="1600" dirty="0" smtClean="0"/>
          </a:p>
          <a:p>
            <a:pPr marL="514350" indent="-514350">
              <a:buAutoNum type="arabicPeriod"/>
            </a:pP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328081336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Literatura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i="1" dirty="0"/>
              <a:t>Dějiny zemí koruny české I. Od příchodu Slovanů do roku 1740</a:t>
            </a:r>
            <a:r>
              <a:rPr lang="cs-CZ" dirty="0"/>
              <a:t>. 4. vyd. Praha: Paseka, 1997, 315 s. ISBN 80-718-5096-9.</a:t>
            </a:r>
          </a:p>
          <a:p>
            <a:r>
              <a:rPr lang="cs-CZ" dirty="0" smtClean="0"/>
              <a:t>KANTOREK</a:t>
            </a:r>
            <a:r>
              <a:rPr lang="cs-CZ" dirty="0"/>
              <a:t>, Pavel; SOCHROVÁ Marie. </a:t>
            </a:r>
            <a:r>
              <a:rPr lang="cs-CZ" i="1" dirty="0"/>
              <a:t>Dějepis I. v kostce pro střední školy</a:t>
            </a:r>
            <a:r>
              <a:rPr lang="cs-CZ" dirty="0"/>
              <a:t>. 1.vyd. Fragment, 2008. ISBN 978-802-5306-055.</a:t>
            </a:r>
          </a:p>
          <a:p>
            <a:r>
              <a:rPr lang="cs-CZ" dirty="0" smtClean="0"/>
              <a:t>KVIRENC</a:t>
            </a:r>
            <a:r>
              <a:rPr lang="cs-CZ" dirty="0"/>
              <a:t>, Jan. </a:t>
            </a:r>
            <a:r>
              <a:rPr lang="cs-CZ" i="1" dirty="0"/>
              <a:t>Evropa do roku 1914: historie v dokumentech</a:t>
            </a:r>
            <a:r>
              <a:rPr lang="cs-CZ" dirty="0"/>
              <a:t>. Vyd. 1. Liberec: Dialog, 2007, 232 s. ISBN </a:t>
            </a:r>
            <a:r>
              <a:rPr lang="cs-CZ"/>
              <a:t>978-808-6761-701</a:t>
            </a:r>
            <a:r>
              <a:rPr lang="cs-CZ" smtClean="0"/>
              <a:t>.</a:t>
            </a:r>
            <a:endParaRPr lang="cs-CZ" dirty="0"/>
          </a:p>
          <a:p>
            <a:r>
              <a:rPr lang="cs-CZ" dirty="0"/>
              <a:t>ŠTĚPÁNKOVÁ, Alena a Zdeněk ŠAŠINKA. </a:t>
            </a:r>
            <a:r>
              <a:rPr lang="cs-CZ" i="1" dirty="0"/>
              <a:t>Odmaturuj! z dějepisu 1</a:t>
            </a:r>
            <a:r>
              <a:rPr lang="cs-CZ" dirty="0"/>
              <a:t>. Vyd. 1. Brno: </a:t>
            </a:r>
            <a:r>
              <a:rPr lang="cs-CZ" dirty="0" err="1"/>
              <a:t>Didaktis</a:t>
            </a:r>
            <a:r>
              <a:rPr lang="cs-CZ" dirty="0"/>
              <a:t>, c2006, 232 s. ISBN 80-735-8059-4.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4599360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5400" b="1" dirty="0" smtClean="0"/>
              <a:t>Konec 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490581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Původ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Původ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ůvod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rojekt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326</TotalTime>
  <Words>1372</Words>
  <Application>Microsoft Office PowerPoint</Application>
  <PresentationFormat>Předvádění na obrazovce (4:3)</PresentationFormat>
  <Paragraphs>302</Paragraphs>
  <Slides>33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33</vt:i4>
      </vt:variant>
    </vt:vector>
  </HeadingPairs>
  <TitlesOfParts>
    <vt:vector size="35" baseType="lpstr">
      <vt:lpstr>Původ</vt:lpstr>
      <vt:lpstr>projekt</vt:lpstr>
      <vt:lpstr>Uherský stát</vt:lpstr>
      <vt:lpstr>ANOTACE</vt:lpstr>
      <vt:lpstr>Uherský stát</vt:lpstr>
      <vt:lpstr>Prezentace aplikace PowerPoint</vt:lpstr>
      <vt:lpstr>Prezentace aplikace PowerPoint</vt:lpstr>
      <vt:lpstr>Prezentace aplikace PowerPoint</vt:lpstr>
      <vt:lpstr>Arpádovci</vt:lpstr>
      <vt:lpstr>Znak dynastie Arpádovců</vt:lpstr>
      <vt:lpstr>Prezentace aplikace PowerPoint</vt:lpstr>
      <vt:lpstr>Štěpán I. Svatý (997-1038) </vt:lpstr>
      <vt:lpstr>Ladislav I. Svatý (1077-1095) </vt:lpstr>
      <vt:lpstr>Koloman I. (1095-1116) </vt:lpstr>
      <vt:lpstr>Ondřej II. (1205-1235) </vt:lpstr>
      <vt:lpstr>Béla IV. (1235-1270) </vt:lpstr>
      <vt:lpstr>Ladislav IV. Kumánský (1272-1290) </vt:lpstr>
      <vt:lpstr>Ondřej III. (1290-1301) </vt:lpstr>
      <vt:lpstr>Rod Anjou</vt:lpstr>
      <vt:lpstr>Karel Robert (1308-1342)</vt:lpstr>
      <vt:lpstr>Ludvík I. Veliký (1342-1382) </vt:lpstr>
      <vt:lpstr>Cizí rody a Hunyadovci</vt:lpstr>
      <vt:lpstr>Zikmund Lucemburský (1387-1437)</vt:lpstr>
      <vt:lpstr>Vladislav III. (1440-1444)</vt:lpstr>
      <vt:lpstr>Ladislav Pohrobek (1453-1457) </vt:lpstr>
      <vt:lpstr>Bratříci na Slovensku</vt:lpstr>
      <vt:lpstr>Prezentace aplikace PowerPoint</vt:lpstr>
      <vt:lpstr>Matyáš Korvín (1458-1490)</vt:lpstr>
      <vt:lpstr>Hospodářství </vt:lpstr>
      <vt:lpstr>Kultura </vt:lpstr>
      <vt:lpstr>Zahraniční politika</vt:lpstr>
      <vt:lpstr>Závěrečné opakování</vt:lpstr>
      <vt:lpstr>Zdroje</vt:lpstr>
      <vt:lpstr>Literatura </vt:lpstr>
      <vt:lpstr>Konec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Uherský stát</dc:title>
  <dc:creator>zi</dc:creator>
  <cp:lastModifiedBy>zi</cp:lastModifiedBy>
  <cp:revision>21</cp:revision>
  <dcterms:created xsi:type="dcterms:W3CDTF">2013-05-23T08:03:18Z</dcterms:created>
  <dcterms:modified xsi:type="dcterms:W3CDTF">2013-12-11T09:23:07Z</dcterms:modified>
</cp:coreProperties>
</file>