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7" r:id="rId3"/>
  </p:sldMasterIdLst>
  <p:sldIdLst>
    <p:sldId id="285" r:id="rId4"/>
    <p:sldId id="286" r:id="rId5"/>
    <p:sldId id="256" r:id="rId6"/>
    <p:sldId id="257" r:id="rId7"/>
    <p:sldId id="258" r:id="rId8"/>
    <p:sldId id="259" r:id="rId9"/>
    <p:sldId id="261" r:id="rId10"/>
    <p:sldId id="262" r:id="rId11"/>
    <p:sldId id="264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3" r:id="rId29"/>
    <p:sldId id="284" r:id="rId30"/>
    <p:sldId id="260" r:id="rId31"/>
    <p:sldId id="287" r:id="rId32"/>
    <p:sldId id="282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B0B22A58-1C4C-4061-9B27-E79C9D4DC39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83E8392-382B-45B9-BB20-E004233D6A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B0B22A58-1C4C-4061-9B27-E79C9D4DC39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E8392-382B-45B9-BB20-E004233D6A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B0B22A58-1C4C-4061-9B27-E79C9D4DC39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83E8392-382B-45B9-BB20-E004233D6AEE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0B22A58-1C4C-4061-9B27-E79C9D4DC39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83E8392-382B-45B9-BB20-E004233D6A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B0B22A58-1C4C-4061-9B27-E79C9D4DC39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83E8392-382B-45B9-BB20-E004233D6A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22A58-1C4C-4061-9B27-E79C9D4DC39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E8392-382B-45B9-BB20-E004233D6A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0B22A58-1C4C-4061-9B27-E79C9D4DC39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83E8392-382B-45B9-BB20-E004233D6A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B0B22A58-1C4C-4061-9B27-E79C9D4DC39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83E8392-382B-45B9-BB20-E004233D6A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B0B22A58-1C4C-4061-9B27-E79C9D4DC39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83E8392-382B-45B9-BB20-E004233D6A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22A58-1C4C-4061-9B27-E79C9D4DC39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E8392-382B-45B9-BB20-E004233D6A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22A58-1C4C-4061-9B27-E79C9D4DC39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E8392-382B-45B9-BB20-E004233D6A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1880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463246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714181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87315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0939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6475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80703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1838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3704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3257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8159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704265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2122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34837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03504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343286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0524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09527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83106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8105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92377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9226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39418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0443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59392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0076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40228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8271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B0B22A58-1C4C-4061-9B27-E79C9D4DC39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83E8392-382B-45B9-BB20-E004233D6AE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00943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0853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_o_a_Urbano_V.svg" TargetMode="External"/><Relationship Id="rId3" Type="http://schemas.openxmlformats.org/officeDocument/2006/relationships/hyperlink" Target="http://cs.wikipedia.org/wiki/Soubor:ArrestoBonifac8.jpg" TargetMode="External"/><Relationship Id="rId7" Type="http://schemas.openxmlformats.org/officeDocument/2006/relationships/hyperlink" Target="http://cs.wikipedia.org/wiki/Soubor:Templars_Burning.jpg" TargetMode="External"/><Relationship Id="rId2" Type="http://schemas.openxmlformats.org/officeDocument/2006/relationships/hyperlink" Target="http://cs.wikipedia.org/wiki/Soubor:Bonifatius_VIII_Grabstatu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a%C3%A7ade_du_Palais_des_Papes.jpg" TargetMode="External"/><Relationship Id="rId5" Type="http://schemas.openxmlformats.org/officeDocument/2006/relationships/hyperlink" Target="http://commons.wikimedia.org/wiki/File:Avignon,_Palais_des_Papes_by_JM_Rosier.jpg?uselang=cs" TargetMode="External"/><Relationship Id="rId10" Type="http://schemas.openxmlformats.org/officeDocument/2006/relationships/hyperlink" Target="http://commons.wikimedia.org/wiki/File:Pape_avignon_clement7.jpg" TargetMode="External"/><Relationship Id="rId4" Type="http://schemas.openxmlformats.org/officeDocument/2006/relationships/hyperlink" Target="http://cs.wikipedia.org/wiki/Soubor:Benedictus_XI_Tommaso_da_Modena.jpg" TargetMode="External"/><Relationship Id="rId9" Type="http://schemas.openxmlformats.org/officeDocument/2006/relationships/hyperlink" Target="http://cs.wikipedia.org/wiki/Soubor:Urbanus_VI.jpg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Avignonské zajetí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510096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VY_32_INOVACE_2.DE.05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</a:t>
            </a:r>
            <a:r>
              <a:rPr lang="cs-CZ" sz="1200" b="1" smtClean="0"/>
              <a:t>	</a:t>
            </a:r>
            <a:r>
              <a:rPr lang="cs-CZ" sz="120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4146490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smtClean="0"/>
                        <a:t>Středověk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r>
              <a:rPr lang="cs-CZ" sz="1100" dirty="0"/>
              <a:t>Materiál slouží k seznámení žáků s problematikou tzv. avignonského zajetí papežů. Sleduje příčiny i důsledky tohoto krizového jevu středověké křesťanské církve. Je určen především pro výkladovou část hodiny, ale i pro opakování a upevňování poznatků. Pomůcky: interaktivní tabule, dataprojektor, učebnice.</a:t>
            </a:r>
          </a:p>
        </p:txBody>
      </p:sp>
    </p:spTree>
    <p:extLst>
      <p:ext uri="{BB962C8B-B14F-4D97-AF65-F5344CB8AC3E}">
        <p14:creationId xmlns:p14="http://schemas.microsoft.com/office/powerpoint/2010/main" val="147239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Avignonské zajetí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1309 - 1378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592320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30064"/>
          </a:xfrm>
        </p:spPr>
        <p:txBody>
          <a:bodyPr/>
          <a:lstStyle/>
          <a:p>
            <a:r>
              <a:rPr lang="cs-CZ" dirty="0" smtClean="0"/>
              <a:t>Ve </a:t>
            </a:r>
            <a:r>
              <a:rPr lang="cs-CZ" dirty="0"/>
              <a:t>13. století </a:t>
            </a:r>
            <a:r>
              <a:rPr lang="cs-CZ" b="1" dirty="0"/>
              <a:t>dosáhlo papežství vrcholu </a:t>
            </a:r>
            <a:r>
              <a:rPr lang="cs-CZ" dirty="0"/>
              <a:t>své moci i vlivu </a:t>
            </a:r>
          </a:p>
          <a:p>
            <a:pPr lvl="1"/>
            <a:r>
              <a:rPr lang="cs-CZ" dirty="0" smtClean="0"/>
              <a:t>Odolávalo  </a:t>
            </a:r>
            <a:r>
              <a:rPr lang="cs-CZ" dirty="0"/>
              <a:t>snahám </a:t>
            </a:r>
            <a:r>
              <a:rPr lang="cs-CZ" dirty="0" smtClean="0"/>
              <a:t>císařů </a:t>
            </a:r>
            <a:r>
              <a:rPr lang="cs-CZ" dirty="0"/>
              <a:t>Svaté říše římské o ovládnutí Itálie </a:t>
            </a:r>
            <a:endParaRPr lang="cs-CZ" dirty="0" smtClean="0"/>
          </a:p>
          <a:p>
            <a:pPr marL="537210" lvl="1" indent="0">
              <a:buNone/>
            </a:pPr>
            <a:endParaRPr lang="cs-CZ" dirty="0" smtClean="0"/>
          </a:p>
          <a:p>
            <a:r>
              <a:rPr lang="cs-CZ" dirty="0" smtClean="0"/>
              <a:t>14</a:t>
            </a:r>
            <a:r>
              <a:rPr lang="cs-CZ" dirty="0"/>
              <a:t>. století přineslo </a:t>
            </a:r>
            <a:r>
              <a:rPr lang="cs-CZ" b="1" dirty="0" smtClean="0"/>
              <a:t>oslabení moci</a:t>
            </a:r>
          </a:p>
          <a:p>
            <a:pPr lvl="1"/>
            <a:r>
              <a:rPr lang="cs-CZ" dirty="0" smtClean="0"/>
              <a:t>Papežství pod </a:t>
            </a:r>
            <a:r>
              <a:rPr lang="cs-CZ" dirty="0"/>
              <a:t>tlakem sílícího postavení francouzského </a:t>
            </a:r>
            <a:r>
              <a:rPr lang="cs-CZ" dirty="0" smtClean="0"/>
              <a:t>krále </a:t>
            </a:r>
            <a:r>
              <a:rPr lang="cs-CZ" b="1" dirty="0" smtClean="0"/>
              <a:t>Filipa IV. Sličného </a:t>
            </a:r>
            <a:r>
              <a:rPr lang="cs-CZ" dirty="0" smtClean="0"/>
              <a:t>(1285 – 1314)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7839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Bonifác VIII. (1296 – 1303)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714544"/>
          </a:xfrm>
        </p:spPr>
        <p:txBody>
          <a:bodyPr>
            <a:normAutofit fontScale="92500"/>
          </a:bodyPr>
          <a:lstStyle/>
          <a:p>
            <a:r>
              <a:rPr lang="cs-CZ" dirty="0"/>
              <a:t>1296 </a:t>
            </a:r>
            <a:r>
              <a:rPr lang="cs-CZ" dirty="0" smtClean="0"/>
              <a:t>– 1297 se </a:t>
            </a:r>
            <a:r>
              <a:rPr lang="cs-CZ" dirty="0"/>
              <a:t>dostal </a:t>
            </a:r>
            <a:r>
              <a:rPr lang="cs-CZ" b="1" dirty="0"/>
              <a:t>do sporu s </a:t>
            </a:r>
            <a:r>
              <a:rPr lang="cs-CZ" b="1" dirty="0" smtClean="0"/>
              <a:t>Filipem Sličným</a:t>
            </a:r>
          </a:p>
          <a:p>
            <a:pPr lvl="1"/>
            <a:r>
              <a:rPr lang="cs-CZ" dirty="0" smtClean="0"/>
              <a:t>Král vypsal zvláštní daň </a:t>
            </a:r>
            <a:r>
              <a:rPr lang="cs-CZ" dirty="0"/>
              <a:t>na úhradu nákladů na válku proti Anglii </a:t>
            </a:r>
          </a:p>
          <a:p>
            <a:pPr lvl="1"/>
            <a:r>
              <a:rPr lang="cs-CZ" dirty="0" smtClean="0"/>
              <a:t>Mělo </a:t>
            </a:r>
            <a:r>
              <a:rPr lang="cs-CZ" dirty="0"/>
              <a:t>platit také francouzské </a:t>
            </a:r>
            <a:r>
              <a:rPr lang="cs-CZ" dirty="0" smtClean="0"/>
              <a:t>duchovenstvo</a:t>
            </a:r>
          </a:p>
          <a:p>
            <a:pPr lvl="1"/>
            <a:r>
              <a:rPr lang="cs-CZ" dirty="0" smtClean="0"/>
              <a:t>Papež potvrdil </a:t>
            </a:r>
            <a:r>
              <a:rPr lang="cs-CZ" dirty="0"/>
              <a:t>vynětí duchovenstva z daňové povinnosti a pohrozil vyloučením z církve </a:t>
            </a:r>
            <a:r>
              <a:rPr lang="cs-CZ" dirty="0" smtClean="0"/>
              <a:t>tomu, </a:t>
            </a:r>
            <a:r>
              <a:rPr lang="cs-CZ" dirty="0"/>
              <a:t>kdo by od duchovních žádal </a:t>
            </a:r>
            <a:r>
              <a:rPr lang="cs-CZ" dirty="0" smtClean="0"/>
              <a:t>daně</a:t>
            </a:r>
          </a:p>
          <a:p>
            <a:pPr lvl="1"/>
            <a:r>
              <a:rPr lang="cs-CZ" dirty="0" smtClean="0"/>
              <a:t>Filip </a:t>
            </a:r>
            <a:r>
              <a:rPr lang="cs-CZ" dirty="0"/>
              <a:t>odpověděl zákazem vývozu </a:t>
            </a:r>
            <a:r>
              <a:rPr lang="cs-CZ" dirty="0" smtClean="0"/>
              <a:t>peněz (papež nemohl vyvézt peníze vybrané ve Francii) </a:t>
            </a:r>
          </a:p>
        </p:txBody>
      </p:sp>
    </p:spTree>
    <p:extLst>
      <p:ext uri="{BB962C8B-B14F-4D97-AF65-F5344CB8AC3E}">
        <p14:creationId xmlns:p14="http://schemas.microsoft.com/office/powerpoint/2010/main" val="1659991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946923"/>
          </a:xfrm>
        </p:spPr>
        <p:txBody>
          <a:bodyPr>
            <a:normAutofit/>
          </a:bodyPr>
          <a:lstStyle/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r>
              <a:rPr lang="cs-CZ" sz="1600" b="1" dirty="0" smtClean="0"/>
              <a:t>1.</a:t>
            </a:r>
            <a:endParaRPr lang="cs-CZ" sz="1600" b="1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5220072" y="980729"/>
            <a:ext cx="3744416" cy="5267672"/>
          </a:xfrm>
        </p:spPr>
        <p:txBody>
          <a:bodyPr>
            <a:normAutofit/>
          </a:bodyPr>
          <a:lstStyle/>
          <a:p>
            <a:r>
              <a:rPr lang="cs-CZ" dirty="0"/>
              <a:t>spor se podařilo urovnat</a:t>
            </a:r>
          </a:p>
          <a:p>
            <a:pPr lvl="1"/>
            <a:r>
              <a:rPr lang="cs-CZ" dirty="0"/>
              <a:t>papež povolil výběr určité dávky též od duchovenstva</a:t>
            </a:r>
          </a:p>
          <a:p>
            <a:pPr lvl="1"/>
            <a:r>
              <a:rPr lang="cs-CZ" dirty="0"/>
              <a:t>1297 </a:t>
            </a:r>
            <a:r>
              <a:rPr lang="cs-CZ" b="1" dirty="0"/>
              <a:t>svatořečil</a:t>
            </a:r>
            <a:r>
              <a:rPr lang="cs-CZ" dirty="0"/>
              <a:t> francouzského </a:t>
            </a:r>
            <a:r>
              <a:rPr lang="cs-CZ" b="1" dirty="0"/>
              <a:t>krále Ludvíka IX.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980728"/>
            <a:ext cx="4320480" cy="54231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9947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640"/>
            <a:ext cx="8229600" cy="648072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1302 – 1303 – další </a:t>
            </a:r>
            <a:r>
              <a:rPr lang="cs-CZ" sz="3600" b="1" dirty="0" smtClean="0"/>
              <a:t>spor mezi Bonifácem VIII. </a:t>
            </a:r>
            <a:r>
              <a:rPr lang="cs-CZ" sz="3600" b="1" dirty="0"/>
              <a:t>a</a:t>
            </a:r>
            <a:r>
              <a:rPr lang="cs-CZ" sz="3600" b="1" dirty="0" smtClean="0"/>
              <a:t> Filipem IV.</a:t>
            </a:r>
          </a:p>
          <a:p>
            <a:pPr lvl="1"/>
            <a:r>
              <a:rPr lang="cs-CZ" sz="3200" dirty="0" smtClean="0"/>
              <a:t>Bonifác vydal  </a:t>
            </a:r>
            <a:r>
              <a:rPr lang="cs-CZ" sz="3200" b="1" dirty="0" smtClean="0"/>
              <a:t>bulu</a:t>
            </a:r>
            <a:r>
              <a:rPr lang="cs-CZ" sz="3200" dirty="0" smtClean="0"/>
              <a:t> </a:t>
            </a:r>
            <a:r>
              <a:rPr lang="cs-CZ" sz="3200" b="1" dirty="0" err="1" smtClean="0"/>
              <a:t>Unam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Sanctam</a:t>
            </a:r>
            <a:endParaRPr lang="cs-CZ" sz="3200" b="1" dirty="0" smtClean="0"/>
          </a:p>
          <a:p>
            <a:pPr lvl="2"/>
            <a:r>
              <a:rPr lang="cs-CZ" sz="3200" dirty="0" smtClean="0"/>
              <a:t>Shrnuje právnické vysvětlení </a:t>
            </a:r>
            <a:r>
              <a:rPr lang="cs-CZ" sz="3200" dirty="0"/>
              <a:t>poměru duchovní a světské </a:t>
            </a:r>
            <a:r>
              <a:rPr lang="cs-CZ" sz="3200" dirty="0" smtClean="0"/>
              <a:t>moci</a:t>
            </a:r>
          </a:p>
          <a:p>
            <a:pPr lvl="2"/>
            <a:r>
              <a:rPr lang="cs-CZ" sz="3200" dirty="0" smtClean="0"/>
              <a:t>Definuje </a:t>
            </a:r>
            <a:r>
              <a:rPr lang="cs-CZ" sz="3200" dirty="0"/>
              <a:t>církev jako nezávislou univerzální křesťanskou </a:t>
            </a:r>
            <a:r>
              <a:rPr lang="cs-CZ" sz="3200" dirty="0" smtClean="0"/>
              <a:t>instituci</a:t>
            </a:r>
          </a:p>
          <a:p>
            <a:pPr lvl="2"/>
            <a:r>
              <a:rPr lang="cs-CZ" sz="3200" dirty="0" smtClean="0"/>
              <a:t>Opakuje </a:t>
            </a:r>
            <a:r>
              <a:rPr lang="cs-CZ" sz="3200" b="1" dirty="0" smtClean="0"/>
              <a:t>učení </a:t>
            </a:r>
            <a:r>
              <a:rPr lang="cs-CZ" sz="3200" b="1" dirty="0"/>
              <a:t>o dvou </a:t>
            </a:r>
            <a:r>
              <a:rPr lang="cs-CZ" sz="3200" b="1" dirty="0" smtClean="0"/>
              <a:t>mečích</a:t>
            </a:r>
          </a:p>
          <a:p>
            <a:pPr lvl="3"/>
            <a:r>
              <a:rPr lang="cs-CZ" sz="2800" dirty="0"/>
              <a:t>Meč moci duchovní </a:t>
            </a:r>
            <a:r>
              <a:rPr lang="cs-CZ" sz="2800" dirty="0" smtClean="0"/>
              <a:t>stojí </a:t>
            </a:r>
            <a:r>
              <a:rPr lang="cs-CZ" sz="2800" dirty="0"/>
              <a:t>nad světským </a:t>
            </a:r>
            <a:r>
              <a:rPr lang="cs-CZ" sz="2800" dirty="0" smtClean="0"/>
              <a:t>vládnutím</a:t>
            </a:r>
          </a:p>
          <a:p>
            <a:pPr lvl="2"/>
            <a:r>
              <a:rPr lang="cs-CZ" sz="3200" dirty="0" smtClean="0"/>
              <a:t>Vlastně adresována Filipovi IV.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34885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626469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1303 - přepadla </a:t>
            </a:r>
            <a:r>
              <a:rPr lang="cs-CZ" dirty="0"/>
              <a:t>francouzská vojska </a:t>
            </a:r>
            <a:r>
              <a:rPr lang="cs-CZ" dirty="0" smtClean="0"/>
              <a:t>město </a:t>
            </a:r>
            <a:r>
              <a:rPr lang="cs-CZ" dirty="0" err="1" smtClean="0"/>
              <a:t>Anagni</a:t>
            </a:r>
            <a:r>
              <a:rPr lang="cs-CZ" dirty="0"/>
              <a:t>, kde </a:t>
            </a:r>
            <a:r>
              <a:rPr lang="cs-CZ" dirty="0" smtClean="0"/>
              <a:t>byl Bonifác </a:t>
            </a:r>
            <a:r>
              <a:rPr lang="cs-CZ" dirty="0"/>
              <a:t>VIII. </a:t>
            </a:r>
            <a:r>
              <a:rPr lang="cs-CZ" dirty="0" smtClean="0"/>
              <a:t>(odpočíval </a:t>
            </a:r>
            <a:r>
              <a:rPr lang="cs-CZ" dirty="0"/>
              <a:t>na </a:t>
            </a:r>
            <a:r>
              <a:rPr lang="cs-CZ" dirty="0" smtClean="0"/>
              <a:t>rodovém sídle)</a:t>
            </a:r>
          </a:p>
          <a:p>
            <a:pPr lvl="1"/>
            <a:r>
              <a:rPr lang="cs-CZ" dirty="0" smtClean="0"/>
              <a:t>Francouzi ovládli </a:t>
            </a:r>
            <a:r>
              <a:rPr lang="cs-CZ" dirty="0"/>
              <a:t>město a vstoupili i do papežova opevněného </a:t>
            </a:r>
            <a:r>
              <a:rPr lang="cs-CZ" dirty="0" smtClean="0"/>
              <a:t>sídla</a:t>
            </a:r>
          </a:p>
          <a:p>
            <a:pPr lvl="1"/>
            <a:r>
              <a:rPr lang="cs-CZ" dirty="0" smtClean="0"/>
              <a:t>Vojáci papeže </a:t>
            </a:r>
            <a:r>
              <a:rPr lang="cs-CZ" dirty="0"/>
              <a:t>slovně uráželi </a:t>
            </a:r>
            <a:r>
              <a:rPr lang="cs-CZ" dirty="0" smtClean="0"/>
              <a:t>i </a:t>
            </a:r>
            <a:r>
              <a:rPr lang="cs-CZ" dirty="0"/>
              <a:t>fyzicky </a:t>
            </a:r>
            <a:r>
              <a:rPr lang="cs-CZ" dirty="0" smtClean="0"/>
              <a:t>napadli</a:t>
            </a:r>
          </a:p>
          <a:p>
            <a:pPr lvl="1"/>
            <a:r>
              <a:rPr lang="cs-CZ" dirty="0" smtClean="0"/>
              <a:t>Dva </a:t>
            </a:r>
            <a:r>
              <a:rPr lang="cs-CZ" dirty="0"/>
              <a:t>dny byl vězněn bez jídla a </a:t>
            </a:r>
            <a:r>
              <a:rPr lang="cs-CZ" dirty="0" smtClean="0"/>
              <a:t>pití</a:t>
            </a:r>
          </a:p>
          <a:p>
            <a:pPr lvl="1"/>
            <a:r>
              <a:rPr lang="cs-CZ" dirty="0" smtClean="0"/>
              <a:t>Francouzská </a:t>
            </a:r>
            <a:r>
              <a:rPr lang="cs-CZ" dirty="0"/>
              <a:t>vojska </a:t>
            </a:r>
            <a:r>
              <a:rPr lang="cs-CZ" dirty="0" smtClean="0"/>
              <a:t>nakonec </a:t>
            </a:r>
            <a:r>
              <a:rPr lang="cs-CZ" dirty="0"/>
              <a:t>město </a:t>
            </a:r>
            <a:r>
              <a:rPr lang="cs-CZ" dirty="0" smtClean="0"/>
              <a:t>opustila</a:t>
            </a:r>
          </a:p>
          <a:p>
            <a:pPr lvl="1"/>
            <a:r>
              <a:rPr lang="cs-CZ" dirty="0" smtClean="0"/>
              <a:t>Bonifác </a:t>
            </a:r>
            <a:r>
              <a:rPr lang="cs-CZ" dirty="0"/>
              <a:t>VIII. byl </a:t>
            </a:r>
            <a:r>
              <a:rPr lang="cs-CZ" dirty="0" smtClean="0"/>
              <a:t>zachráněn</a:t>
            </a:r>
          </a:p>
          <a:p>
            <a:r>
              <a:rPr lang="cs-CZ" dirty="0" smtClean="0"/>
              <a:t>Brzy na to zemřel </a:t>
            </a:r>
            <a:r>
              <a:rPr lang="cs-CZ" dirty="0"/>
              <a:t>v Římě na horečnaté </a:t>
            </a:r>
            <a:r>
              <a:rPr lang="cs-CZ" dirty="0" smtClean="0"/>
              <a:t>onemocnění</a:t>
            </a:r>
          </a:p>
          <a:p>
            <a:endParaRPr lang="cs-CZ" dirty="0" smtClean="0"/>
          </a:p>
          <a:p>
            <a:r>
              <a:rPr lang="cs-CZ" b="1" dirty="0" smtClean="0"/>
              <a:t>Nástupci </a:t>
            </a:r>
            <a:r>
              <a:rPr lang="cs-CZ" b="1" dirty="0"/>
              <a:t>Bonifáce VIII. se </a:t>
            </a:r>
            <a:r>
              <a:rPr lang="cs-CZ" b="1" dirty="0" smtClean="0"/>
              <a:t>stále </a:t>
            </a:r>
            <a:r>
              <a:rPr lang="cs-CZ" b="1" dirty="0"/>
              <a:t>více stávali loutkami v rukou francouzského krále, což nakonec vedlo až k avignonskému </a:t>
            </a:r>
            <a:r>
              <a:rPr lang="cs-CZ" b="1" dirty="0" smtClean="0"/>
              <a:t>zajetí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63764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5157192"/>
            <a:ext cx="9144000" cy="648072"/>
          </a:xfrm>
        </p:spPr>
        <p:txBody>
          <a:bodyPr>
            <a:normAutofit fontScale="25000" lnSpcReduction="20000"/>
          </a:bodyPr>
          <a:lstStyle/>
          <a:p>
            <a:pPr marL="64008" indent="0">
              <a:buNone/>
            </a:pPr>
            <a:endParaRPr lang="cs-CZ" sz="1600" b="1" dirty="0" smtClean="0"/>
          </a:p>
          <a:p>
            <a:pPr marL="64008" indent="0">
              <a:buNone/>
            </a:pPr>
            <a:endParaRPr lang="cs-CZ" sz="1600" b="1" dirty="0"/>
          </a:p>
          <a:p>
            <a:pPr marL="64008" indent="0">
              <a:buNone/>
            </a:pPr>
            <a:endParaRPr lang="cs-CZ" sz="1600" b="1" dirty="0" smtClean="0"/>
          </a:p>
          <a:p>
            <a:pPr marL="64008" indent="0">
              <a:buNone/>
            </a:pPr>
            <a:endParaRPr lang="cs-CZ" sz="1600" b="1" dirty="0"/>
          </a:p>
          <a:p>
            <a:pPr marL="64008" indent="0">
              <a:buNone/>
            </a:pPr>
            <a:endParaRPr lang="cs-CZ" sz="1600" b="1" dirty="0" smtClean="0"/>
          </a:p>
          <a:p>
            <a:pPr marL="64008" indent="0">
              <a:buNone/>
            </a:pPr>
            <a:endParaRPr lang="cs-CZ" sz="1600" b="1" dirty="0"/>
          </a:p>
          <a:p>
            <a:pPr marL="64008" indent="0">
              <a:buNone/>
            </a:pPr>
            <a:endParaRPr lang="cs-CZ" sz="1600" b="1" dirty="0" smtClean="0"/>
          </a:p>
          <a:p>
            <a:pPr marL="64008" indent="0">
              <a:buNone/>
            </a:pPr>
            <a:endParaRPr lang="cs-CZ" sz="1600" b="1" dirty="0"/>
          </a:p>
          <a:p>
            <a:pPr marL="64008" indent="0">
              <a:buNone/>
            </a:pPr>
            <a:endParaRPr lang="cs-CZ" sz="1600" b="1" dirty="0" smtClean="0"/>
          </a:p>
          <a:p>
            <a:pPr marL="64008" indent="0">
              <a:buNone/>
            </a:pPr>
            <a:endParaRPr lang="cs-CZ" sz="1600" b="1" dirty="0"/>
          </a:p>
          <a:p>
            <a:pPr marL="64008" indent="0">
              <a:buNone/>
            </a:pPr>
            <a:endParaRPr lang="cs-CZ" sz="1600" b="1" dirty="0" smtClean="0"/>
          </a:p>
          <a:p>
            <a:pPr marL="64008" indent="0">
              <a:buNone/>
            </a:pPr>
            <a:endParaRPr lang="cs-CZ" sz="1600" b="1" dirty="0"/>
          </a:p>
          <a:p>
            <a:pPr marL="64008" indent="0">
              <a:buNone/>
            </a:pPr>
            <a:endParaRPr lang="cs-CZ" sz="1600" b="1" dirty="0" smtClean="0"/>
          </a:p>
          <a:p>
            <a:pPr marL="64008" indent="0">
              <a:buNone/>
            </a:pPr>
            <a:endParaRPr lang="cs-CZ" sz="1600" b="1" dirty="0"/>
          </a:p>
          <a:p>
            <a:pPr marL="64008" indent="0">
              <a:buNone/>
            </a:pPr>
            <a:endParaRPr lang="cs-CZ" sz="1600" b="1" dirty="0" smtClean="0"/>
          </a:p>
          <a:p>
            <a:pPr marL="64008" indent="0" algn="ctr">
              <a:buNone/>
            </a:pPr>
            <a:r>
              <a:rPr lang="cs-CZ" sz="6400" b="1" dirty="0" smtClean="0"/>
              <a:t>2</a:t>
            </a:r>
            <a:r>
              <a:rPr lang="cs-CZ" sz="6400" b="1" dirty="0"/>
              <a:t>. Bonifácovo zajetí </a:t>
            </a:r>
            <a:r>
              <a:rPr lang="cs-CZ" sz="6400" b="1" i="1" dirty="0"/>
              <a:t>(</a:t>
            </a:r>
            <a:r>
              <a:rPr lang="cs-CZ" sz="6400" b="1" i="1" dirty="0" err="1"/>
              <a:t>Cronica</a:t>
            </a:r>
            <a:r>
              <a:rPr lang="cs-CZ" sz="6400" b="1" i="1" dirty="0"/>
              <a:t> </a:t>
            </a:r>
            <a:r>
              <a:rPr lang="cs-CZ" sz="6400" b="1" i="1" dirty="0" err="1"/>
              <a:t>Nuova</a:t>
            </a:r>
            <a:r>
              <a:rPr lang="cs-CZ" sz="9600" i="1" dirty="0"/>
              <a:t>)</a:t>
            </a:r>
            <a:endParaRPr lang="cs-CZ" sz="9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5791"/>
            <a:ext cx="7920880" cy="58275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3125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548680"/>
            <a:ext cx="4038600" cy="6408712"/>
          </a:xfrm>
        </p:spPr>
        <p:txBody>
          <a:bodyPr>
            <a:noAutofit/>
          </a:bodyPr>
          <a:lstStyle/>
          <a:p>
            <a:r>
              <a:rPr lang="cs-CZ" sz="2400" dirty="0"/>
              <a:t>Nový papež </a:t>
            </a:r>
            <a:r>
              <a:rPr lang="cs-CZ" sz="2400" b="1" dirty="0"/>
              <a:t>Benedikt XI. (1303 - 1304)</a:t>
            </a:r>
            <a:r>
              <a:rPr lang="cs-CZ" sz="2400" dirty="0"/>
              <a:t> se </a:t>
            </a:r>
            <a:r>
              <a:rPr lang="cs-CZ" sz="2400" dirty="0" smtClean="0"/>
              <a:t>snažil situaci uklidnit</a:t>
            </a:r>
          </a:p>
          <a:p>
            <a:pPr lvl="1"/>
            <a:r>
              <a:rPr lang="cs-CZ" sz="2000" dirty="0" smtClean="0"/>
              <a:t>Krále </a:t>
            </a:r>
            <a:r>
              <a:rPr lang="cs-CZ" sz="2000" dirty="0"/>
              <a:t>a jeho rodinu zbavil církevních </a:t>
            </a:r>
            <a:r>
              <a:rPr lang="cs-CZ" sz="2000" dirty="0" smtClean="0"/>
              <a:t>trestů</a:t>
            </a:r>
          </a:p>
          <a:p>
            <a:pPr lvl="1"/>
            <a:r>
              <a:rPr lang="cs-CZ" sz="2000" dirty="0" smtClean="0"/>
              <a:t>Prohlásil za </a:t>
            </a:r>
            <a:r>
              <a:rPr lang="cs-CZ" sz="2000" dirty="0"/>
              <a:t>neplatné všechny kroky podniknuté jeho </a:t>
            </a:r>
            <a:r>
              <a:rPr lang="cs-CZ" sz="2000" dirty="0" smtClean="0"/>
              <a:t>předchůdcem</a:t>
            </a:r>
          </a:p>
          <a:p>
            <a:pPr lvl="1"/>
            <a:r>
              <a:rPr lang="cs-CZ" sz="2000" dirty="0" smtClean="0"/>
              <a:t>Zároveň odmítl </a:t>
            </a:r>
            <a:r>
              <a:rPr lang="cs-CZ" sz="2000" dirty="0"/>
              <a:t>žádost Filipa o </a:t>
            </a:r>
            <a:r>
              <a:rPr lang="cs-CZ" sz="2000" dirty="0" smtClean="0"/>
              <a:t>svolání koncilu</a:t>
            </a:r>
            <a:r>
              <a:rPr lang="cs-CZ" sz="2000" dirty="0"/>
              <a:t>, který by soudil domnělé přestupky Bonifáce </a:t>
            </a:r>
            <a:r>
              <a:rPr lang="cs-CZ" sz="2000" dirty="0" smtClean="0"/>
              <a:t>VIII</a:t>
            </a:r>
          </a:p>
          <a:p>
            <a:pPr lvl="1"/>
            <a:r>
              <a:rPr lang="cs-CZ" sz="2000" dirty="0" smtClean="0"/>
              <a:t>7</a:t>
            </a:r>
            <a:r>
              <a:rPr lang="cs-CZ" sz="2000" dirty="0"/>
              <a:t>. 7. 1304 náhle zemřel, patrně na </a:t>
            </a:r>
            <a:r>
              <a:rPr lang="cs-CZ" sz="2000" dirty="0" smtClean="0"/>
              <a:t>otravu</a:t>
            </a:r>
          </a:p>
          <a:p>
            <a:pPr lvl="1"/>
            <a:r>
              <a:rPr lang="cs-CZ" sz="2000" dirty="0" smtClean="0"/>
              <a:t>Později </a:t>
            </a:r>
            <a:r>
              <a:rPr lang="cs-CZ" sz="2000" dirty="0" err="1" smtClean="0"/>
              <a:t>beatifikován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851920" y="1722437"/>
            <a:ext cx="5292080" cy="5135563"/>
          </a:xfrm>
        </p:spPr>
        <p:txBody>
          <a:bodyPr>
            <a:normAutofit fontScale="85000" lnSpcReduction="20000"/>
          </a:bodyPr>
          <a:lstStyle/>
          <a:p>
            <a:pPr marL="64008" indent="0">
              <a:buNone/>
            </a:pPr>
            <a:endParaRPr lang="cs-CZ" sz="1800" b="1" dirty="0" smtClean="0"/>
          </a:p>
          <a:p>
            <a:pPr marL="64008" indent="0">
              <a:buNone/>
            </a:pPr>
            <a:endParaRPr lang="cs-CZ" sz="1800" b="1" dirty="0"/>
          </a:p>
          <a:p>
            <a:pPr marL="64008" indent="0">
              <a:buNone/>
            </a:pPr>
            <a:endParaRPr lang="cs-CZ" sz="1800" b="1" dirty="0" smtClean="0"/>
          </a:p>
          <a:p>
            <a:pPr marL="64008" indent="0">
              <a:buNone/>
            </a:pPr>
            <a:endParaRPr lang="cs-CZ" sz="1800" b="1" dirty="0"/>
          </a:p>
          <a:p>
            <a:pPr marL="64008" indent="0">
              <a:buNone/>
            </a:pPr>
            <a:endParaRPr lang="cs-CZ" sz="1800" b="1" dirty="0" smtClean="0"/>
          </a:p>
          <a:p>
            <a:pPr marL="64008" indent="0">
              <a:buNone/>
            </a:pPr>
            <a:endParaRPr lang="cs-CZ" sz="1800" b="1" dirty="0"/>
          </a:p>
          <a:p>
            <a:pPr marL="64008" indent="0">
              <a:buNone/>
            </a:pPr>
            <a:endParaRPr lang="cs-CZ" sz="1800" b="1" dirty="0" smtClean="0"/>
          </a:p>
          <a:p>
            <a:pPr marL="64008" indent="0">
              <a:buNone/>
            </a:pPr>
            <a:endParaRPr lang="cs-CZ" sz="1800" b="1" dirty="0"/>
          </a:p>
          <a:p>
            <a:pPr marL="64008" indent="0">
              <a:buNone/>
            </a:pPr>
            <a:endParaRPr lang="cs-CZ" sz="1800" b="1" dirty="0" smtClean="0"/>
          </a:p>
          <a:p>
            <a:pPr marL="64008" indent="0">
              <a:buNone/>
            </a:pPr>
            <a:endParaRPr lang="cs-CZ" sz="1800" b="1" dirty="0"/>
          </a:p>
          <a:p>
            <a:pPr marL="64008" indent="0">
              <a:buNone/>
            </a:pPr>
            <a:endParaRPr lang="cs-CZ" sz="1800" b="1" dirty="0" smtClean="0"/>
          </a:p>
          <a:p>
            <a:pPr marL="64008" indent="0">
              <a:buNone/>
            </a:pPr>
            <a:endParaRPr lang="cs-CZ" sz="1800" b="1" dirty="0"/>
          </a:p>
          <a:p>
            <a:pPr marL="64008" indent="0">
              <a:buNone/>
            </a:pPr>
            <a:endParaRPr lang="cs-CZ" sz="1800" b="1" dirty="0" smtClean="0"/>
          </a:p>
          <a:p>
            <a:pPr marL="64008" indent="0">
              <a:buNone/>
            </a:pPr>
            <a:endParaRPr lang="cs-CZ" sz="1800" b="1" dirty="0" smtClean="0"/>
          </a:p>
          <a:p>
            <a:pPr marL="64008" indent="0">
              <a:buNone/>
            </a:pPr>
            <a:endParaRPr lang="cs-CZ" sz="1800" b="1" dirty="0"/>
          </a:p>
          <a:p>
            <a:pPr marL="64008" indent="0">
              <a:buNone/>
            </a:pPr>
            <a:endParaRPr lang="cs-CZ" sz="1800" b="1" dirty="0" smtClean="0"/>
          </a:p>
          <a:p>
            <a:pPr marL="64008" indent="0">
              <a:buNone/>
            </a:pPr>
            <a:endParaRPr lang="cs-CZ" sz="1800" b="1" dirty="0"/>
          </a:p>
          <a:p>
            <a:pPr marL="64008" indent="0">
              <a:buNone/>
            </a:pPr>
            <a:endParaRPr lang="cs-CZ" sz="1800" b="1" dirty="0" smtClean="0"/>
          </a:p>
          <a:p>
            <a:pPr marL="64008" indent="0">
              <a:buNone/>
            </a:pPr>
            <a:endParaRPr lang="cs-CZ" sz="1800" b="1" dirty="0"/>
          </a:p>
          <a:p>
            <a:pPr marL="64008" indent="0">
              <a:buNone/>
            </a:pPr>
            <a:endParaRPr lang="cs-CZ" sz="1800" b="1" dirty="0" smtClean="0"/>
          </a:p>
          <a:p>
            <a:pPr marL="64008" indent="0">
              <a:buNone/>
            </a:pPr>
            <a:r>
              <a:rPr lang="cs-CZ" sz="1800" b="1" dirty="0" smtClean="0"/>
              <a:t> </a:t>
            </a:r>
          </a:p>
          <a:p>
            <a:pPr marL="64008" indent="0">
              <a:buNone/>
            </a:pPr>
            <a:r>
              <a:rPr lang="cs-CZ" sz="1800" b="1" dirty="0" smtClean="0"/>
              <a:t>3. </a:t>
            </a:r>
            <a:r>
              <a:rPr lang="cs-CZ" sz="1800" b="1" dirty="0" err="1"/>
              <a:t>Tomasso</a:t>
            </a:r>
            <a:r>
              <a:rPr lang="cs-CZ" sz="1800" b="1" dirty="0"/>
              <a:t> da </a:t>
            </a:r>
            <a:r>
              <a:rPr lang="cs-CZ" sz="1800" b="1" dirty="0" err="1"/>
              <a:t>Modena</a:t>
            </a:r>
            <a:r>
              <a:rPr lang="cs-CZ" sz="1800" b="1" dirty="0"/>
              <a:t>: Benedikt XI. (freska v </a:t>
            </a:r>
            <a:r>
              <a:rPr lang="cs-CZ" sz="1800" b="1" dirty="0" err="1"/>
              <a:t>Trevisu</a:t>
            </a:r>
            <a:r>
              <a:rPr lang="cs-CZ" sz="1800" b="1" dirty="0"/>
              <a:t>)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6567" y="332656"/>
            <a:ext cx="4189889" cy="59928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2683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Klement V. (1305 – 1314)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vlastním jménem </a:t>
            </a:r>
            <a:r>
              <a:rPr lang="cs-CZ" b="1" dirty="0"/>
              <a:t>Bertrand de </a:t>
            </a:r>
            <a:r>
              <a:rPr lang="cs-CZ" b="1" dirty="0" err="1" smtClean="0"/>
              <a:t>Goth</a:t>
            </a:r>
            <a:endParaRPr lang="cs-CZ" b="1" dirty="0" smtClean="0"/>
          </a:p>
          <a:p>
            <a:r>
              <a:rPr lang="cs-CZ" dirty="0"/>
              <a:t>Inteligentní, ale nerozhodný a </a:t>
            </a:r>
            <a:r>
              <a:rPr lang="cs-CZ" dirty="0" smtClean="0"/>
              <a:t>slabý</a:t>
            </a:r>
          </a:p>
          <a:p>
            <a:r>
              <a:rPr lang="cs-CZ" dirty="0" smtClean="0"/>
              <a:t>Pod tlakem krále Filipa IV. </a:t>
            </a:r>
          </a:p>
          <a:p>
            <a:r>
              <a:rPr lang="cs-CZ" b="1" dirty="0" smtClean="0"/>
              <a:t>1309 </a:t>
            </a:r>
            <a:r>
              <a:rPr lang="cs-CZ" b="1" dirty="0"/>
              <a:t>se s </a:t>
            </a:r>
            <a:r>
              <a:rPr lang="cs-CZ" b="1" dirty="0" smtClean="0"/>
              <a:t>kurií usídlil </a:t>
            </a:r>
            <a:r>
              <a:rPr lang="cs-CZ" b="1" dirty="0"/>
              <a:t>v jihofrancouzském </a:t>
            </a:r>
            <a:r>
              <a:rPr lang="cs-CZ" b="1" dirty="0" smtClean="0"/>
              <a:t>Avignonu</a:t>
            </a:r>
          </a:p>
          <a:p>
            <a:r>
              <a:rPr lang="cs-CZ" dirty="0"/>
              <a:t>začal více než sedmdesátileté období zvané avignonské zajetí </a:t>
            </a:r>
            <a:r>
              <a:rPr lang="cs-CZ" dirty="0" smtClean="0"/>
              <a:t>papežů</a:t>
            </a:r>
          </a:p>
          <a:p>
            <a:r>
              <a:rPr lang="cs-CZ" b="1" dirty="0"/>
              <a:t>odvolal  </a:t>
            </a:r>
            <a:r>
              <a:rPr lang="cs-CZ" b="1" dirty="0" smtClean="0"/>
              <a:t>bulu </a:t>
            </a:r>
            <a:r>
              <a:rPr lang="cs-CZ" b="1" dirty="0" err="1"/>
              <a:t>Unam</a:t>
            </a:r>
            <a:r>
              <a:rPr lang="cs-CZ" b="1" dirty="0"/>
              <a:t> </a:t>
            </a:r>
            <a:r>
              <a:rPr lang="cs-CZ" b="1" dirty="0" err="1" smtClean="0"/>
              <a:t>Sanctam</a:t>
            </a:r>
            <a:endParaRPr lang="cs-CZ" b="1" dirty="0" smtClean="0"/>
          </a:p>
          <a:p>
            <a:r>
              <a:rPr lang="cs-CZ" b="1" dirty="0" smtClean="0"/>
              <a:t>Podílel se na likvidaci templářského řádu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6416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6309320"/>
            <a:ext cx="9144000" cy="410419"/>
          </a:xfrm>
        </p:spPr>
        <p:txBody>
          <a:bodyPr>
            <a:normAutofit/>
          </a:bodyPr>
          <a:lstStyle/>
          <a:p>
            <a:pPr marL="64008" indent="0" algn="ctr">
              <a:buNone/>
            </a:pPr>
            <a:r>
              <a:rPr lang="cs-CZ" sz="1800" b="1" dirty="0" smtClean="0"/>
              <a:t>4. Papežský palác v Avignonu</a:t>
            </a:r>
            <a:endParaRPr lang="cs-CZ" sz="18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879" y="1628800"/>
            <a:ext cx="8728242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2207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-10050" y="6203251"/>
            <a:ext cx="9144000" cy="626443"/>
          </a:xfrm>
        </p:spPr>
        <p:txBody>
          <a:bodyPr>
            <a:normAutofit/>
          </a:bodyPr>
          <a:lstStyle/>
          <a:p>
            <a:pPr marL="64008" indent="0" algn="ctr">
              <a:buNone/>
            </a:pPr>
            <a:r>
              <a:rPr lang="cs-CZ" sz="1800" b="1" dirty="0" smtClean="0"/>
              <a:t>5</a:t>
            </a:r>
            <a:r>
              <a:rPr lang="cs-CZ" sz="1800" b="1" dirty="0"/>
              <a:t>. Průčelí Papežského paláce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726" y="151323"/>
            <a:ext cx="7978548" cy="60139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05883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Zrušení templářského řádu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Templáři byli bohatí a samostatní, nepodléhali světské moci ani biskupům a sloužili pouze zájmům </a:t>
            </a:r>
            <a:r>
              <a:rPr lang="cs-CZ" dirty="0" smtClean="0"/>
              <a:t>papeže</a:t>
            </a:r>
          </a:p>
          <a:p>
            <a:r>
              <a:rPr lang="cs-CZ" dirty="0" smtClean="0"/>
              <a:t>Proti </a:t>
            </a:r>
            <a:r>
              <a:rPr lang="cs-CZ" dirty="0"/>
              <a:t>templářům od roku 1307 začal vystupovat i francouzský král Filip IV. </a:t>
            </a:r>
            <a:r>
              <a:rPr lang="cs-CZ" dirty="0" smtClean="0"/>
              <a:t>Sličný</a:t>
            </a:r>
          </a:p>
          <a:p>
            <a:pPr lvl="1"/>
            <a:r>
              <a:rPr lang="cs-CZ" dirty="0"/>
              <a:t>T</a:t>
            </a:r>
            <a:r>
              <a:rPr lang="cs-CZ" dirty="0" smtClean="0"/>
              <a:t>empláři </a:t>
            </a:r>
            <a:r>
              <a:rPr lang="cs-CZ" dirty="0"/>
              <a:t>údajně odmítli přispět na jeho válečné </a:t>
            </a:r>
            <a:r>
              <a:rPr lang="cs-CZ" dirty="0" smtClean="0"/>
              <a:t>výlohy</a:t>
            </a:r>
          </a:p>
          <a:p>
            <a:r>
              <a:rPr lang="cs-CZ" dirty="0"/>
              <a:t>Templáři byli mimo jiné obviněni z kacířství, neúcty k svátosti oltářní a </a:t>
            </a:r>
            <a:r>
              <a:rPr lang="cs-CZ" dirty="0" smtClean="0"/>
              <a:t>sodomie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39506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6192688"/>
          </a:xfrm>
        </p:spPr>
        <p:txBody>
          <a:bodyPr>
            <a:normAutofit/>
          </a:bodyPr>
          <a:lstStyle/>
          <a:p>
            <a:r>
              <a:rPr lang="cs-CZ" dirty="0"/>
              <a:t>Ráno v pátek 13. října </a:t>
            </a:r>
            <a:r>
              <a:rPr lang="cs-CZ" dirty="0" smtClean="0"/>
              <a:t>1307 začalo zatýkání </a:t>
            </a:r>
            <a:r>
              <a:rPr lang="cs-CZ" dirty="0"/>
              <a:t>templářů v celé </a:t>
            </a:r>
            <a:r>
              <a:rPr lang="cs-CZ" dirty="0" smtClean="0"/>
              <a:t>Francii</a:t>
            </a:r>
          </a:p>
          <a:p>
            <a:pPr lvl="1"/>
            <a:r>
              <a:rPr lang="cs-CZ" dirty="0"/>
              <a:t>zatčeno </a:t>
            </a:r>
            <a:r>
              <a:rPr lang="cs-CZ" dirty="0" smtClean="0"/>
              <a:t>asi </a:t>
            </a:r>
            <a:r>
              <a:rPr lang="cs-CZ" dirty="0"/>
              <a:t>5 000 rytířů včetně velmistra řádu </a:t>
            </a:r>
            <a:r>
              <a:rPr lang="cs-CZ" b="1" dirty="0"/>
              <a:t>Jacquese de </a:t>
            </a:r>
            <a:r>
              <a:rPr lang="cs-CZ" b="1" dirty="0" err="1" smtClean="0"/>
              <a:t>Molay</a:t>
            </a:r>
            <a:endParaRPr lang="cs-CZ" b="1" dirty="0" smtClean="0"/>
          </a:p>
          <a:p>
            <a:pPr lvl="1"/>
            <a:r>
              <a:rPr lang="cs-CZ" dirty="0" smtClean="0"/>
              <a:t>Rytíři byli uvězněni (k vynucení přiznání použito i mučení)</a:t>
            </a:r>
          </a:p>
          <a:p>
            <a:pPr lvl="1"/>
            <a:r>
              <a:rPr lang="cs-CZ" dirty="0"/>
              <a:t>Prvních 54 templářů bylo upáleno v </a:t>
            </a:r>
            <a:r>
              <a:rPr lang="cs-CZ" dirty="0" smtClean="0"/>
              <a:t>Paříži 1310</a:t>
            </a:r>
          </a:p>
          <a:p>
            <a:r>
              <a:rPr lang="cs-CZ" dirty="0"/>
              <a:t>1312 </a:t>
            </a:r>
            <a:r>
              <a:rPr lang="cs-CZ" dirty="0" smtClean="0"/>
              <a:t>– zveřejněno rozhodnutí </a:t>
            </a:r>
            <a:r>
              <a:rPr lang="cs-CZ" dirty="0"/>
              <a:t>o </a:t>
            </a:r>
            <a:r>
              <a:rPr lang="cs-CZ" dirty="0" smtClean="0"/>
              <a:t>zrušení řádu</a:t>
            </a:r>
          </a:p>
          <a:p>
            <a:r>
              <a:rPr lang="cs-CZ" dirty="0" smtClean="0"/>
              <a:t>1314 – poslední velmistr řádu </a:t>
            </a:r>
            <a:r>
              <a:rPr lang="cs-CZ" b="1" dirty="0" smtClean="0"/>
              <a:t>Jacques </a:t>
            </a:r>
            <a:r>
              <a:rPr lang="cs-CZ" b="1" dirty="0"/>
              <a:t>de </a:t>
            </a:r>
            <a:r>
              <a:rPr lang="cs-CZ" b="1" dirty="0" err="1" smtClean="0"/>
              <a:t>Molay</a:t>
            </a:r>
            <a:r>
              <a:rPr lang="cs-CZ" b="1" dirty="0" smtClean="0"/>
              <a:t> upálen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4762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6087541"/>
            <a:ext cx="9144000" cy="770459"/>
          </a:xfrm>
        </p:spPr>
        <p:txBody>
          <a:bodyPr>
            <a:normAutofit/>
          </a:bodyPr>
          <a:lstStyle/>
          <a:p>
            <a:pPr marL="64008" indent="0" algn="ctr">
              <a:buNone/>
            </a:pPr>
            <a:r>
              <a:rPr lang="cs-CZ" sz="1800" b="1" dirty="0"/>
              <a:t>6. </a:t>
            </a:r>
            <a:r>
              <a:rPr lang="cs-CZ" sz="1800" b="1" dirty="0" smtClean="0"/>
              <a:t>Jacques </a:t>
            </a:r>
            <a:r>
              <a:rPr lang="cs-CZ" sz="1800" b="1" dirty="0"/>
              <a:t>de </a:t>
            </a:r>
            <a:r>
              <a:rPr lang="cs-CZ" sz="1800" b="1" dirty="0" err="1"/>
              <a:t>Molay</a:t>
            </a:r>
            <a:r>
              <a:rPr lang="cs-CZ" sz="1800" b="1" dirty="0"/>
              <a:t> a </a:t>
            </a:r>
            <a:r>
              <a:rPr lang="cs-CZ" sz="1800" b="1" dirty="0" err="1"/>
              <a:t>Geoffrey</a:t>
            </a:r>
            <a:r>
              <a:rPr lang="cs-CZ" sz="1800" b="1" dirty="0"/>
              <a:t> de </a:t>
            </a:r>
            <a:r>
              <a:rPr lang="cs-CZ" sz="1800" b="1" dirty="0" err="1" smtClean="0"/>
              <a:t>Charnay</a:t>
            </a:r>
            <a:r>
              <a:rPr lang="cs-CZ" sz="1800" b="1" dirty="0" smtClean="0"/>
              <a:t> (člen řádu) upalováni </a:t>
            </a:r>
            <a:r>
              <a:rPr lang="cs-CZ" sz="1800" b="1" dirty="0"/>
              <a:t>na hranici (z francouzského rukopisu z 15. století)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8788" y="188640"/>
            <a:ext cx="5686425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01476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6336704"/>
          </a:xfrm>
        </p:spPr>
        <p:txBody>
          <a:bodyPr>
            <a:normAutofit lnSpcReduction="10000"/>
          </a:bodyPr>
          <a:lstStyle/>
          <a:p>
            <a:r>
              <a:rPr lang="cs-CZ" sz="3200" dirty="0"/>
              <a:t>Po smrti </a:t>
            </a:r>
            <a:r>
              <a:rPr lang="cs-CZ" sz="3200" dirty="0" smtClean="0"/>
              <a:t>papeže </a:t>
            </a:r>
            <a:r>
              <a:rPr lang="cs-CZ" sz="3200" dirty="0"/>
              <a:t>Klementa </a:t>
            </a:r>
            <a:r>
              <a:rPr lang="cs-CZ" sz="3200" dirty="0" smtClean="0"/>
              <a:t>V. nastalo </a:t>
            </a:r>
            <a:r>
              <a:rPr lang="cs-CZ" sz="3200" dirty="0"/>
              <a:t>dvouleté období </a:t>
            </a:r>
            <a:r>
              <a:rPr lang="cs-CZ" sz="3200" dirty="0" smtClean="0"/>
              <a:t>bez papeže</a:t>
            </a:r>
          </a:p>
          <a:p>
            <a:endParaRPr lang="cs-CZ" sz="3200" dirty="0" smtClean="0"/>
          </a:p>
          <a:p>
            <a:r>
              <a:rPr lang="cs-CZ" sz="3200" dirty="0" smtClean="0"/>
              <a:t>Italští </a:t>
            </a:r>
            <a:r>
              <a:rPr lang="cs-CZ" sz="3200" dirty="0"/>
              <a:t>kardinálové prosazovali volbu papeže, který by se vrátil z Avignonu zpět do </a:t>
            </a:r>
            <a:r>
              <a:rPr lang="cs-CZ" sz="3200" dirty="0" smtClean="0"/>
              <a:t>Říma</a:t>
            </a:r>
          </a:p>
          <a:p>
            <a:endParaRPr lang="cs-CZ" sz="3200" dirty="0"/>
          </a:p>
          <a:p>
            <a:r>
              <a:rPr lang="cs-CZ" sz="3200" dirty="0" smtClean="0"/>
              <a:t>Francouzští </a:t>
            </a:r>
            <a:r>
              <a:rPr lang="cs-CZ" sz="3200" dirty="0"/>
              <a:t>kardinálové chtěli </a:t>
            </a:r>
            <a:r>
              <a:rPr lang="cs-CZ" sz="3200" dirty="0" smtClean="0"/>
              <a:t>papeže, </a:t>
            </a:r>
            <a:r>
              <a:rPr lang="cs-CZ" sz="3200" dirty="0"/>
              <a:t>který by v Avignonu </a:t>
            </a:r>
            <a:r>
              <a:rPr lang="cs-CZ" sz="3200" dirty="0" smtClean="0"/>
              <a:t>zůstal</a:t>
            </a:r>
          </a:p>
          <a:p>
            <a:endParaRPr lang="cs-CZ" sz="3200" dirty="0" smtClean="0"/>
          </a:p>
          <a:p>
            <a:r>
              <a:rPr lang="cs-CZ" sz="3200" dirty="0" smtClean="0"/>
              <a:t>Francouzský král si vynutil </a:t>
            </a:r>
            <a:r>
              <a:rPr lang="cs-CZ" sz="3200" b="1" dirty="0" smtClean="0"/>
              <a:t>zvolení papeže Jana XXII. (1316 – 1334)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815502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6336704"/>
          </a:xfrm>
        </p:spPr>
        <p:txBody>
          <a:bodyPr>
            <a:noAutofit/>
          </a:bodyPr>
          <a:lstStyle/>
          <a:p>
            <a:r>
              <a:rPr lang="cs-CZ" sz="3200" b="1" dirty="0"/>
              <a:t>Benedikt XII. (1334 - 1342</a:t>
            </a:r>
            <a:r>
              <a:rPr lang="cs-CZ" sz="3200" b="1" dirty="0" smtClean="0"/>
              <a:t>)</a:t>
            </a:r>
          </a:p>
          <a:p>
            <a:pPr lvl="1"/>
            <a:r>
              <a:rPr lang="pl-PL" sz="2800" dirty="0"/>
              <a:t>rozhodl </a:t>
            </a:r>
            <a:r>
              <a:rPr lang="pl-PL" sz="2800" dirty="0" smtClean="0"/>
              <a:t>se k </a:t>
            </a:r>
            <a:r>
              <a:rPr lang="pl-PL" sz="2800" dirty="0"/>
              <a:t>návratu do Říma, ale narazil na odpor </a:t>
            </a:r>
            <a:r>
              <a:rPr lang="pl-PL" sz="2800" dirty="0" smtClean="0"/>
              <a:t>kardinálů</a:t>
            </a:r>
          </a:p>
          <a:p>
            <a:pPr marL="537210" lvl="1" indent="0">
              <a:buNone/>
            </a:pPr>
            <a:endParaRPr lang="pl-PL" sz="2800" dirty="0" smtClean="0"/>
          </a:p>
          <a:p>
            <a:r>
              <a:rPr lang="cs-CZ" sz="3200" b="1" dirty="0"/>
              <a:t>Klement VI. (1342 - 1352</a:t>
            </a:r>
            <a:r>
              <a:rPr lang="cs-CZ" sz="3200" b="1" dirty="0" smtClean="0"/>
              <a:t>)</a:t>
            </a:r>
          </a:p>
          <a:p>
            <a:pPr lvl="1"/>
            <a:r>
              <a:rPr lang="cs-CZ" sz="2800" dirty="0"/>
              <a:t>rodným jménem </a:t>
            </a:r>
            <a:r>
              <a:rPr lang="cs-CZ" sz="2800" b="1" dirty="0" err="1"/>
              <a:t>Pierre</a:t>
            </a:r>
            <a:r>
              <a:rPr lang="cs-CZ" sz="2800" b="1" dirty="0"/>
              <a:t> de </a:t>
            </a:r>
            <a:r>
              <a:rPr lang="cs-CZ" sz="2800" b="1" dirty="0" err="1" smtClean="0"/>
              <a:t>Rosieres</a:t>
            </a:r>
            <a:endParaRPr lang="cs-CZ" sz="2800" b="1" dirty="0" smtClean="0"/>
          </a:p>
          <a:p>
            <a:pPr lvl="1"/>
            <a:r>
              <a:rPr lang="cs-CZ" sz="2800" dirty="0"/>
              <a:t>1330 se stal učitelem </a:t>
            </a:r>
            <a:r>
              <a:rPr lang="cs-CZ" sz="2800" dirty="0" smtClean="0"/>
              <a:t>pozdějšího císaře </a:t>
            </a:r>
            <a:r>
              <a:rPr lang="cs-CZ" sz="2800" dirty="0"/>
              <a:t>Karla IV</a:t>
            </a:r>
            <a:r>
              <a:rPr lang="cs-CZ" sz="2800" dirty="0" smtClean="0"/>
              <a:t>.</a:t>
            </a:r>
          </a:p>
          <a:p>
            <a:pPr lvl="1"/>
            <a:r>
              <a:rPr lang="cs-CZ" sz="2800" dirty="0"/>
              <a:t>1344 </a:t>
            </a:r>
            <a:r>
              <a:rPr lang="cs-CZ" sz="2800" dirty="0" smtClean="0"/>
              <a:t>na </a:t>
            </a:r>
            <a:r>
              <a:rPr lang="cs-CZ" sz="2800" dirty="0"/>
              <a:t>žádost českého krále Jana Lucemburského a jeho syna povýšil pražské biskupství na arcibiskupství</a:t>
            </a:r>
          </a:p>
        </p:txBody>
      </p:sp>
    </p:spTree>
    <p:extLst>
      <p:ext uri="{BB962C8B-B14F-4D97-AF65-F5344CB8AC3E}">
        <p14:creationId xmlns:p14="http://schemas.microsoft.com/office/powerpoint/2010/main" val="3737753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6336704"/>
          </a:xfrm>
        </p:spPr>
        <p:txBody>
          <a:bodyPr>
            <a:normAutofit lnSpcReduction="10000"/>
          </a:bodyPr>
          <a:lstStyle/>
          <a:p>
            <a:r>
              <a:rPr lang="cs-CZ" sz="3200" dirty="0"/>
              <a:t>Další </a:t>
            </a:r>
            <a:r>
              <a:rPr lang="cs-CZ" sz="3200" dirty="0" smtClean="0"/>
              <a:t>papežové </a:t>
            </a:r>
            <a:r>
              <a:rPr lang="cs-CZ" sz="3200" b="1" dirty="0"/>
              <a:t>(Inocenc VI. 1352 - 1362, Urban V. 1362 - 1370, Řehoř XI. 1370 - 1378)</a:t>
            </a:r>
            <a:r>
              <a:rPr lang="cs-CZ" sz="3200" dirty="0"/>
              <a:t> </a:t>
            </a:r>
            <a:r>
              <a:rPr lang="cs-CZ" sz="3200" dirty="0" smtClean="0"/>
              <a:t>setrvávali </a:t>
            </a:r>
            <a:r>
              <a:rPr lang="cs-CZ" sz="3200" dirty="0"/>
              <a:t>v </a:t>
            </a:r>
            <a:r>
              <a:rPr lang="cs-CZ" sz="3200" dirty="0" smtClean="0"/>
              <a:t>Avignonu</a:t>
            </a:r>
          </a:p>
          <a:p>
            <a:pPr lvl="1"/>
            <a:r>
              <a:rPr lang="cs-CZ" sz="2800" dirty="0" smtClean="0"/>
              <a:t>Vybudovali </a:t>
            </a:r>
            <a:r>
              <a:rPr lang="cs-CZ" sz="2800" dirty="0"/>
              <a:t>nádherné papežské </a:t>
            </a:r>
            <a:r>
              <a:rPr lang="cs-CZ" sz="2800" dirty="0" smtClean="0"/>
              <a:t>sídlo</a:t>
            </a:r>
          </a:p>
          <a:p>
            <a:pPr lvl="1"/>
            <a:endParaRPr lang="cs-CZ" sz="2800" dirty="0" smtClean="0"/>
          </a:p>
          <a:p>
            <a:r>
              <a:rPr lang="cs-CZ" sz="3200" dirty="0" smtClean="0"/>
              <a:t>Pobyt </a:t>
            </a:r>
            <a:r>
              <a:rPr lang="cs-CZ" sz="3200" dirty="0"/>
              <a:t>papežů ve Francii p</a:t>
            </a:r>
            <a:r>
              <a:rPr lang="cs-CZ" sz="3200" dirty="0" smtClean="0"/>
              <a:t>řispěl </a:t>
            </a:r>
            <a:r>
              <a:rPr lang="cs-CZ" sz="3200" dirty="0"/>
              <a:t>také k útokům proti papežství jako </a:t>
            </a:r>
            <a:r>
              <a:rPr lang="cs-CZ" sz="3200" dirty="0" smtClean="0"/>
              <a:t>instituci</a:t>
            </a:r>
          </a:p>
          <a:p>
            <a:pPr lvl="1"/>
            <a:r>
              <a:rPr lang="cs-CZ" sz="2800" dirty="0" smtClean="0"/>
              <a:t>Objevuje se </a:t>
            </a:r>
            <a:r>
              <a:rPr lang="cs-CZ" sz="2800" b="1" dirty="0" smtClean="0"/>
              <a:t>teorie </a:t>
            </a:r>
            <a:r>
              <a:rPr lang="cs-CZ" sz="2800" b="1" dirty="0" err="1" smtClean="0"/>
              <a:t>konciliarismu</a:t>
            </a:r>
            <a:r>
              <a:rPr lang="cs-CZ" sz="2800" b="1" dirty="0" smtClean="0"/>
              <a:t> </a:t>
            </a:r>
          </a:p>
          <a:p>
            <a:pPr lvl="2"/>
            <a:r>
              <a:rPr lang="cs-CZ" sz="2800" dirty="0" smtClean="0"/>
              <a:t>Papež, </a:t>
            </a:r>
            <a:r>
              <a:rPr lang="cs-CZ" sz="2800" dirty="0"/>
              <a:t>biskupové, </a:t>
            </a:r>
            <a:r>
              <a:rPr lang="cs-CZ" sz="2800" dirty="0" smtClean="0"/>
              <a:t>duchovní úřadují jako </a:t>
            </a:r>
            <a:r>
              <a:rPr lang="cs-CZ" sz="2800" dirty="0"/>
              <a:t>pověřenci shromáždění věřících, které zastupuje všeobecný </a:t>
            </a:r>
            <a:r>
              <a:rPr lang="cs-CZ" sz="2800" dirty="0" smtClean="0"/>
              <a:t>koncil</a:t>
            </a:r>
          </a:p>
          <a:p>
            <a:pPr lvl="2"/>
            <a:r>
              <a:rPr lang="cs-CZ" sz="2800" dirty="0" smtClean="0"/>
              <a:t>Nejvyšším </a:t>
            </a:r>
            <a:r>
              <a:rPr lang="cs-CZ" sz="2800" dirty="0"/>
              <a:t>orgánem v církvi je tedy koncil </a:t>
            </a:r>
            <a:endParaRPr lang="cs-CZ" sz="2800" dirty="0" smtClean="0"/>
          </a:p>
          <a:p>
            <a:pPr lvl="2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5276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612068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Důsledkem </a:t>
            </a:r>
            <a:r>
              <a:rPr lang="cs-CZ" sz="3200" dirty="0"/>
              <a:t>pobytu papežů v Avignonu bylo vybudování finančního </a:t>
            </a:r>
            <a:r>
              <a:rPr lang="cs-CZ" sz="3200" dirty="0" smtClean="0"/>
              <a:t>systému</a:t>
            </a:r>
          </a:p>
          <a:p>
            <a:pPr lvl="1"/>
            <a:r>
              <a:rPr lang="cs-CZ" sz="2800" dirty="0" smtClean="0"/>
              <a:t>Hledala se </a:t>
            </a:r>
            <a:r>
              <a:rPr lang="cs-CZ" sz="2800" dirty="0"/>
              <a:t>náhrada za </a:t>
            </a:r>
            <a:r>
              <a:rPr lang="cs-CZ" sz="2800" dirty="0" smtClean="0"/>
              <a:t>pokles </a:t>
            </a:r>
            <a:r>
              <a:rPr lang="cs-CZ" sz="2800" dirty="0"/>
              <a:t>příjmů z církevního </a:t>
            </a:r>
            <a:r>
              <a:rPr lang="cs-CZ" sz="2800" dirty="0" smtClean="0"/>
              <a:t>státu</a:t>
            </a:r>
          </a:p>
          <a:p>
            <a:pPr lvl="1"/>
            <a:r>
              <a:rPr lang="cs-CZ" sz="2800" dirty="0" smtClean="0"/>
              <a:t>Nové </a:t>
            </a:r>
            <a:r>
              <a:rPr lang="cs-CZ" sz="2800" dirty="0"/>
              <a:t>prostředky a cesty k vybírání peněžních dávek a daní vyvolávaly </a:t>
            </a:r>
            <a:r>
              <a:rPr lang="cs-CZ" sz="2800" dirty="0" smtClean="0"/>
              <a:t>nespokojenost - různé poplatky, dávky a privilegia </a:t>
            </a:r>
          </a:p>
          <a:p>
            <a:pPr lvl="1"/>
            <a:r>
              <a:rPr lang="cs-CZ" sz="2800" dirty="0" smtClean="0"/>
              <a:t>Všechny </a:t>
            </a:r>
            <a:r>
              <a:rPr lang="cs-CZ" sz="2800" dirty="0"/>
              <a:t>peněžní částky se vybíraly bezohledně pod pohrůžkou </a:t>
            </a:r>
            <a:r>
              <a:rPr lang="cs-CZ" sz="2800" dirty="0" smtClean="0"/>
              <a:t>klatby </a:t>
            </a:r>
          </a:p>
          <a:p>
            <a:pPr lvl="2"/>
            <a:r>
              <a:rPr lang="cs-CZ" dirty="0" smtClean="0"/>
              <a:t>vzrůstalo </a:t>
            </a:r>
            <a:r>
              <a:rPr lang="cs-CZ" dirty="0"/>
              <a:t>rozhořčení vůči kurii</a:t>
            </a:r>
          </a:p>
        </p:txBody>
      </p:sp>
    </p:spTree>
    <p:extLst>
      <p:ext uri="{BB962C8B-B14F-4D97-AF65-F5344CB8AC3E}">
        <p14:creationId xmlns:p14="http://schemas.microsoft.com/office/powerpoint/2010/main" val="2228473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/>
              <a:t>Snahy  o navrácení sídla zpět do Říma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Už </a:t>
            </a:r>
            <a:r>
              <a:rPr lang="cs-CZ" b="1" dirty="0" smtClean="0"/>
              <a:t>Urban </a:t>
            </a:r>
            <a:r>
              <a:rPr lang="cs-CZ" b="1" dirty="0"/>
              <a:t>V. (1362 - 1370)</a:t>
            </a:r>
            <a:r>
              <a:rPr lang="cs-CZ" dirty="0"/>
              <a:t> se snažil o navrácení sídla papežů do </a:t>
            </a:r>
            <a:r>
              <a:rPr lang="cs-CZ" dirty="0" smtClean="0"/>
              <a:t>Říma</a:t>
            </a:r>
          </a:p>
          <a:p>
            <a:pPr lvl="1"/>
            <a:r>
              <a:rPr lang="cs-CZ" dirty="0" smtClean="0"/>
              <a:t>1367 </a:t>
            </a:r>
            <a:r>
              <a:rPr lang="cs-CZ" dirty="0"/>
              <a:t>přijel do </a:t>
            </a:r>
            <a:r>
              <a:rPr lang="cs-CZ" dirty="0" smtClean="0"/>
              <a:t>Říma</a:t>
            </a:r>
          </a:p>
          <a:p>
            <a:pPr lvl="1"/>
            <a:r>
              <a:rPr lang="cs-CZ" dirty="0" smtClean="0"/>
              <a:t>začal </a:t>
            </a:r>
            <a:r>
              <a:rPr lang="cs-CZ" dirty="0"/>
              <a:t>opravovat vyhořelý </a:t>
            </a:r>
            <a:r>
              <a:rPr lang="cs-CZ" dirty="0" smtClean="0"/>
              <a:t>Laterán, další </a:t>
            </a:r>
            <a:r>
              <a:rPr lang="cs-CZ" dirty="0"/>
              <a:t>kostely i baziliku sv. </a:t>
            </a:r>
            <a:r>
              <a:rPr lang="cs-CZ" dirty="0" smtClean="0"/>
              <a:t>Petra</a:t>
            </a:r>
          </a:p>
          <a:p>
            <a:pPr lvl="1"/>
            <a:r>
              <a:rPr lang="cs-CZ" dirty="0" smtClean="0"/>
              <a:t>1370 </a:t>
            </a:r>
            <a:r>
              <a:rPr lang="cs-CZ" dirty="0"/>
              <a:t>se vrátil do Avignonu, kde </a:t>
            </a:r>
            <a:r>
              <a:rPr lang="cs-CZ" dirty="0" smtClean="0"/>
              <a:t>téhož </a:t>
            </a:r>
            <a:r>
              <a:rPr lang="cs-CZ" dirty="0"/>
              <a:t>roku </a:t>
            </a:r>
            <a:r>
              <a:rPr lang="cs-CZ" dirty="0" smtClean="0"/>
              <a:t>zemřel</a:t>
            </a:r>
          </a:p>
          <a:p>
            <a:pPr lvl="1"/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079713" y="6372272"/>
            <a:ext cx="4038600" cy="482427"/>
          </a:xfrm>
        </p:spPr>
        <p:txBody>
          <a:bodyPr>
            <a:normAutofit lnSpcReduction="10000"/>
          </a:bodyPr>
          <a:lstStyle/>
          <a:p>
            <a:pPr marL="64008" indent="0">
              <a:buNone/>
            </a:pPr>
            <a:r>
              <a:rPr lang="cs-CZ" sz="1800" b="1" dirty="0" smtClean="0"/>
              <a:t>7. Znak papeže Urbana V.</a:t>
            </a:r>
            <a:endParaRPr lang="cs-CZ" sz="18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556791"/>
            <a:ext cx="4680520" cy="446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247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Řehoř XI. (1370 - 1378)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usiloval o návrat papežského sídla do </a:t>
            </a:r>
            <a:r>
              <a:rPr lang="cs-CZ" dirty="0" smtClean="0"/>
              <a:t>Říma</a:t>
            </a:r>
          </a:p>
          <a:p>
            <a:r>
              <a:rPr lang="cs-CZ" dirty="0" smtClean="0"/>
              <a:t>pro </a:t>
            </a:r>
            <a:r>
              <a:rPr lang="cs-CZ" dirty="0"/>
              <a:t>válku mezi Francií a Anglií svůj </a:t>
            </a:r>
            <a:r>
              <a:rPr lang="cs-CZ" dirty="0" smtClean="0"/>
              <a:t>odjezd do Říma </a:t>
            </a:r>
            <a:r>
              <a:rPr lang="cs-CZ" dirty="0"/>
              <a:t>neustále </a:t>
            </a:r>
            <a:r>
              <a:rPr lang="cs-CZ" dirty="0" smtClean="0"/>
              <a:t>oddaloval</a:t>
            </a:r>
          </a:p>
          <a:p>
            <a:r>
              <a:rPr lang="cs-CZ" dirty="0" smtClean="0"/>
              <a:t>1377 </a:t>
            </a:r>
            <a:r>
              <a:rPr lang="cs-CZ" dirty="0"/>
              <a:t>se dostavil do </a:t>
            </a:r>
            <a:r>
              <a:rPr lang="cs-CZ" dirty="0" smtClean="0"/>
              <a:t>Říma</a:t>
            </a:r>
          </a:p>
          <a:p>
            <a:r>
              <a:rPr lang="cs-CZ" dirty="0" smtClean="0"/>
              <a:t>snažil </a:t>
            </a:r>
            <a:r>
              <a:rPr lang="cs-CZ" dirty="0"/>
              <a:t>se o zklidnění situace v Itálii, </a:t>
            </a:r>
            <a:r>
              <a:rPr lang="cs-CZ" dirty="0" smtClean="0"/>
              <a:t>ale 1378 </a:t>
            </a:r>
            <a:r>
              <a:rPr lang="cs-CZ" dirty="0"/>
              <a:t>v Římě </a:t>
            </a:r>
            <a:r>
              <a:rPr lang="cs-CZ" dirty="0" smtClean="0"/>
              <a:t>zemřel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4427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 smrti Řehoře XI.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Nepřehledná situaci </a:t>
            </a:r>
            <a:r>
              <a:rPr lang="cs-CZ" dirty="0"/>
              <a:t>v </a:t>
            </a:r>
            <a:r>
              <a:rPr lang="cs-CZ" dirty="0" smtClean="0"/>
              <a:t>Římě</a:t>
            </a:r>
          </a:p>
          <a:p>
            <a:r>
              <a:rPr lang="cs-CZ" dirty="0" smtClean="0"/>
              <a:t>Hádky v kardinálském sboru</a:t>
            </a:r>
          </a:p>
          <a:p>
            <a:pPr lvl="1"/>
            <a:r>
              <a:rPr lang="cs-CZ" dirty="0" smtClean="0"/>
              <a:t>Z </a:t>
            </a:r>
            <a:r>
              <a:rPr lang="cs-CZ" dirty="0"/>
              <a:t>16 kardinálů bylo 11 </a:t>
            </a:r>
            <a:r>
              <a:rPr lang="cs-CZ" dirty="0" smtClean="0"/>
              <a:t>Francouzů</a:t>
            </a:r>
          </a:p>
          <a:p>
            <a:r>
              <a:rPr lang="cs-CZ" dirty="0" smtClean="0"/>
              <a:t>Vedlo to </a:t>
            </a:r>
            <a:r>
              <a:rPr lang="cs-CZ" dirty="0"/>
              <a:t>k obavám, že </a:t>
            </a:r>
            <a:r>
              <a:rPr lang="cs-CZ" dirty="0" smtClean="0"/>
              <a:t>bude </a:t>
            </a:r>
            <a:r>
              <a:rPr lang="cs-CZ" dirty="0"/>
              <a:t>zvolen </a:t>
            </a:r>
            <a:r>
              <a:rPr lang="cs-CZ" dirty="0" smtClean="0"/>
              <a:t>opět Francouz</a:t>
            </a:r>
          </a:p>
          <a:p>
            <a:r>
              <a:rPr lang="cs-CZ" dirty="0" smtClean="0"/>
              <a:t>Ozbrojené </a:t>
            </a:r>
            <a:r>
              <a:rPr lang="cs-CZ" dirty="0"/>
              <a:t>davy lidu den před volbou dokonce pronikly do </a:t>
            </a:r>
            <a:r>
              <a:rPr lang="cs-CZ" dirty="0" smtClean="0"/>
              <a:t>konkláve, žádaly volbu Římana</a:t>
            </a:r>
          </a:p>
          <a:p>
            <a:r>
              <a:rPr lang="cs-CZ" dirty="0" smtClean="0"/>
              <a:t>Kardinálové zvolili papežem Itala – </a:t>
            </a:r>
            <a:r>
              <a:rPr lang="cs-CZ" b="1" dirty="0" smtClean="0"/>
              <a:t>Urban </a:t>
            </a:r>
            <a:r>
              <a:rPr lang="cs-CZ" b="1" dirty="0"/>
              <a:t>VI. (1378 - 1388</a:t>
            </a:r>
            <a:r>
              <a:rPr lang="cs-CZ" b="1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962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Velké západní schizma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5040560"/>
          </a:xfrm>
        </p:spPr>
        <p:txBody>
          <a:bodyPr>
            <a:noAutofit/>
          </a:bodyPr>
          <a:lstStyle/>
          <a:p>
            <a:r>
              <a:rPr lang="cs-CZ" sz="2400" dirty="0"/>
              <a:t>Okamžitě po svém </a:t>
            </a:r>
            <a:r>
              <a:rPr lang="cs-CZ" sz="2400" dirty="0" smtClean="0"/>
              <a:t>zvolení Urban VI.  </a:t>
            </a:r>
            <a:r>
              <a:rPr lang="cs-CZ" sz="2400" dirty="0"/>
              <a:t>začal kardinály </a:t>
            </a:r>
            <a:r>
              <a:rPr lang="cs-CZ" sz="2400" dirty="0" smtClean="0"/>
              <a:t>kritizovat</a:t>
            </a:r>
          </a:p>
          <a:p>
            <a:pPr lvl="1"/>
            <a:r>
              <a:rPr lang="cs-CZ" sz="2400" dirty="0" smtClean="0"/>
              <a:t>Vyžadoval, </a:t>
            </a:r>
            <a:r>
              <a:rPr lang="cs-CZ" sz="2400" dirty="0"/>
              <a:t>aby odmítali dary od světských </a:t>
            </a:r>
            <a:r>
              <a:rPr lang="cs-CZ" sz="2400" dirty="0" smtClean="0"/>
              <a:t>hodnostářů </a:t>
            </a:r>
          </a:p>
          <a:p>
            <a:pPr lvl="1"/>
            <a:r>
              <a:rPr lang="cs-CZ" sz="2400" dirty="0" smtClean="0"/>
              <a:t>Vyžadoval, aby nežili </a:t>
            </a:r>
            <a:r>
              <a:rPr lang="cs-CZ" sz="2400" dirty="0"/>
              <a:t>v přílišném </a:t>
            </a:r>
            <a:r>
              <a:rPr lang="cs-CZ" sz="2400" dirty="0" smtClean="0"/>
              <a:t>přepychu</a:t>
            </a:r>
          </a:p>
          <a:p>
            <a:pPr lvl="1"/>
            <a:endParaRPr lang="cs-CZ" sz="2400" dirty="0" smtClean="0"/>
          </a:p>
          <a:p>
            <a:r>
              <a:rPr lang="cs-CZ" sz="2400" b="1" dirty="0" smtClean="0"/>
              <a:t>Kardinálové</a:t>
            </a:r>
            <a:r>
              <a:rPr lang="cs-CZ" sz="2400" dirty="0" smtClean="0"/>
              <a:t> </a:t>
            </a:r>
            <a:r>
              <a:rPr lang="cs-CZ" sz="2400" dirty="0"/>
              <a:t>proto s podporou francouzského krále </a:t>
            </a:r>
            <a:r>
              <a:rPr lang="cs-CZ" sz="2400" b="1" dirty="0"/>
              <a:t>prohlásili jeho zvolení za neplatné a zvolili vzdoropapeže Klementa </a:t>
            </a:r>
            <a:r>
              <a:rPr lang="cs-CZ" sz="2400" b="1" dirty="0" smtClean="0"/>
              <a:t>VII. </a:t>
            </a:r>
            <a:r>
              <a:rPr lang="cs-CZ" sz="2400" dirty="0" smtClean="0"/>
              <a:t>(Francouz)</a:t>
            </a:r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dirty="0" smtClean="0"/>
              <a:t>Urban </a:t>
            </a:r>
            <a:r>
              <a:rPr lang="cs-CZ" sz="2400" dirty="0"/>
              <a:t>VI. Klementa a všechny jeho podporovatele v roce </a:t>
            </a:r>
            <a:r>
              <a:rPr lang="cs-CZ" sz="2400" dirty="0" smtClean="0"/>
              <a:t>1378 exkomunikoval</a:t>
            </a:r>
          </a:p>
        </p:txBody>
      </p:sp>
    </p:spTree>
    <p:extLst>
      <p:ext uri="{BB962C8B-B14F-4D97-AF65-F5344CB8AC3E}">
        <p14:creationId xmlns:p14="http://schemas.microsoft.com/office/powerpoint/2010/main" val="2594592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72000"/>
          </a:xfrm>
        </p:spPr>
        <p:txBody>
          <a:bodyPr/>
          <a:lstStyle/>
          <a:p>
            <a:r>
              <a:rPr lang="cs-CZ" sz="3200" b="1" dirty="0"/>
              <a:t>Na Klementovu stranu </a:t>
            </a:r>
            <a:r>
              <a:rPr lang="cs-CZ" sz="3200" dirty="0"/>
              <a:t>se postavilo Skotsko, Španělsko, Francie a </a:t>
            </a:r>
            <a:r>
              <a:rPr lang="cs-CZ" sz="3200" dirty="0" smtClean="0"/>
              <a:t>Portugalsko</a:t>
            </a:r>
          </a:p>
          <a:p>
            <a:pPr marL="64008" indent="0">
              <a:buNone/>
            </a:pPr>
            <a:endParaRPr lang="cs-CZ" sz="3200" dirty="0"/>
          </a:p>
          <a:p>
            <a:r>
              <a:rPr lang="cs-CZ" sz="3200" b="1" dirty="0"/>
              <a:t>Na Urbanovu stranu </a:t>
            </a:r>
            <a:r>
              <a:rPr lang="cs-CZ" sz="3200" dirty="0"/>
              <a:t>Německo, české země, Anglie, Flandry, Polsko, Uhry a některé italské země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9581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5135563"/>
          </a:xfrm>
        </p:spPr>
        <p:txBody>
          <a:bodyPr>
            <a:normAutofit/>
          </a:bodyPr>
          <a:lstStyle/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r>
              <a:rPr lang="cs-CZ" sz="1800" b="1" dirty="0" smtClean="0"/>
              <a:t>8. Urban VI.</a:t>
            </a:r>
            <a:endParaRPr lang="cs-CZ" sz="1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5135563"/>
          </a:xfrm>
        </p:spPr>
        <p:txBody>
          <a:bodyPr>
            <a:normAutofit/>
          </a:bodyPr>
          <a:lstStyle/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r>
              <a:rPr lang="cs-CZ" sz="1800" b="1" dirty="0" smtClean="0"/>
              <a:t>9. Klement VII.</a:t>
            </a:r>
            <a:endParaRPr lang="cs-CZ" sz="1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90456"/>
            <a:ext cx="4051976" cy="56920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1363" y="478771"/>
            <a:ext cx="4868210" cy="56920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2466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78358" indent="-514350">
              <a:buAutoNum type="arabicPeriod"/>
            </a:pPr>
            <a:r>
              <a:rPr lang="cs-CZ" dirty="0" smtClean="0"/>
              <a:t>Ve kterých letech hovoříme o avignonském zajetí papežů?</a:t>
            </a:r>
          </a:p>
          <a:p>
            <a:pPr marL="578358" indent="-514350">
              <a:buAutoNum type="arabicPeriod"/>
            </a:pPr>
            <a:r>
              <a:rPr lang="cs-CZ" dirty="0" smtClean="0"/>
              <a:t>Za vlády kterého francouzského krále k této události došlo?</a:t>
            </a:r>
          </a:p>
          <a:p>
            <a:pPr marL="578358" indent="-514350">
              <a:buAutoNum type="arabicPeriod"/>
            </a:pPr>
            <a:r>
              <a:rPr lang="cs-CZ" dirty="0" smtClean="0"/>
              <a:t>Které století lze označit za vrchol moci papežů ve středověku?</a:t>
            </a:r>
          </a:p>
          <a:p>
            <a:pPr marL="578358" indent="-514350">
              <a:buAutoNum type="arabicPeriod"/>
            </a:pPr>
            <a:r>
              <a:rPr lang="cs-CZ" dirty="0" smtClean="0"/>
              <a:t>Stručně vysvětlete, co je obsahem buly </a:t>
            </a:r>
            <a:r>
              <a:rPr lang="cs-CZ" dirty="0" err="1" smtClean="0"/>
              <a:t>Unam</a:t>
            </a:r>
            <a:r>
              <a:rPr lang="cs-CZ" dirty="0" smtClean="0"/>
              <a:t> </a:t>
            </a:r>
            <a:r>
              <a:rPr lang="cs-CZ" dirty="0" err="1" smtClean="0"/>
              <a:t>sanctam</a:t>
            </a:r>
            <a:r>
              <a:rPr lang="cs-CZ" dirty="0" smtClean="0"/>
              <a:t>? Zopakujte si, co je to bula.</a:t>
            </a:r>
          </a:p>
          <a:p>
            <a:pPr marL="578358" indent="-514350">
              <a:buAutoNum type="arabicPeriod"/>
            </a:pPr>
            <a:r>
              <a:rPr lang="cs-CZ" dirty="0" smtClean="0"/>
              <a:t>Na internetu vyhledejte </a:t>
            </a:r>
            <a:r>
              <a:rPr lang="cs-CZ" b="1" dirty="0" smtClean="0"/>
              <a:t>informace o templářském řádu</a:t>
            </a:r>
            <a:r>
              <a:rPr lang="cs-CZ" dirty="0" smtClean="0"/>
              <a:t>. V čem spočíval jeho význam pro středověké dějiny?</a:t>
            </a:r>
          </a:p>
          <a:p>
            <a:pPr marL="578358" indent="-514350">
              <a:buAutoNum type="arabicPeriod"/>
            </a:pPr>
            <a:r>
              <a:rPr lang="cs-CZ" dirty="0" smtClean="0"/>
              <a:t>Co je to </a:t>
            </a:r>
            <a:r>
              <a:rPr lang="cs-CZ" b="1" dirty="0" smtClean="0"/>
              <a:t>teorie </a:t>
            </a:r>
            <a:r>
              <a:rPr lang="cs-CZ" b="1" dirty="0" err="1" smtClean="0"/>
              <a:t>konciliarismu</a:t>
            </a:r>
            <a:r>
              <a:rPr lang="cs-CZ" dirty="0" smtClean="0"/>
              <a:t>?</a:t>
            </a:r>
          </a:p>
          <a:p>
            <a:pPr marL="578358" indent="-514350">
              <a:buAutoNum type="arabicPeriod"/>
            </a:pPr>
            <a:endParaRPr lang="cs-CZ" dirty="0" smtClean="0"/>
          </a:p>
          <a:p>
            <a:pPr marL="578358" indent="-514350">
              <a:buAutoNum type="arabicPeriod"/>
            </a:pPr>
            <a:endParaRPr lang="cs-CZ" dirty="0" smtClean="0"/>
          </a:p>
          <a:p>
            <a:pPr marL="578358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97013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5229200"/>
          </a:xfrm>
        </p:spPr>
        <p:txBody>
          <a:bodyPr>
            <a:normAutofit fontScale="47500" lnSpcReduction="20000"/>
          </a:bodyPr>
          <a:lstStyle/>
          <a:p>
            <a:pPr marL="578358" indent="-514350">
              <a:buAutoNum type="arabicPeriod"/>
            </a:pPr>
            <a:r>
              <a:rPr lang="cs-CZ" sz="3400" dirty="0" smtClean="0"/>
              <a:t>AUTOR </a:t>
            </a:r>
            <a:r>
              <a:rPr lang="cs-CZ" sz="3400" dirty="0"/>
              <a:t>NEUVEDEN. </a:t>
            </a:r>
            <a:r>
              <a:rPr lang="cs-CZ" sz="3400" i="1" dirty="0"/>
              <a:t>wikipedia.cz</a:t>
            </a:r>
            <a:r>
              <a:rPr lang="cs-CZ" sz="3400" dirty="0"/>
              <a:t> [online]. [cit. 23.7.2013]. Dostupný na WWW: </a:t>
            </a:r>
            <a:r>
              <a:rPr lang="cs-CZ" sz="3400" dirty="0">
                <a:hlinkClick r:id="rId2"/>
              </a:rPr>
              <a:t>http://</a:t>
            </a:r>
            <a:r>
              <a:rPr lang="cs-CZ" sz="3400" dirty="0" smtClean="0">
                <a:hlinkClick r:id="rId2"/>
              </a:rPr>
              <a:t>cs.wikipedia.org/wiki/Soubor:Bonifatius_VIII_Grabstatue.JPG</a:t>
            </a:r>
            <a:endParaRPr lang="cs-CZ" sz="3400" dirty="0" smtClean="0"/>
          </a:p>
          <a:p>
            <a:pPr marL="578358" indent="-514350">
              <a:buAutoNum type="arabicPeriod"/>
            </a:pPr>
            <a:r>
              <a:rPr lang="cs-CZ" sz="3400" dirty="0"/>
              <a:t>VILLANI, Giovanni. </a:t>
            </a:r>
            <a:r>
              <a:rPr lang="cs-CZ" sz="3400" i="1" dirty="0"/>
              <a:t>wikipedia.cz</a:t>
            </a:r>
            <a:r>
              <a:rPr lang="cs-CZ" sz="3400" dirty="0"/>
              <a:t> [online]. [cit. 23.7.2013]. Dostupný na WWW: </a:t>
            </a:r>
            <a:r>
              <a:rPr lang="cs-CZ" sz="3400" dirty="0">
                <a:hlinkClick r:id="rId3"/>
              </a:rPr>
              <a:t>http://</a:t>
            </a:r>
            <a:r>
              <a:rPr lang="cs-CZ" sz="3400" dirty="0" smtClean="0">
                <a:hlinkClick r:id="rId3"/>
              </a:rPr>
              <a:t>cs.wikipedia.org/wiki/Soubor:ArrestoBonifac8.jpg</a:t>
            </a:r>
            <a:endParaRPr lang="cs-CZ" sz="3400" dirty="0" smtClean="0"/>
          </a:p>
          <a:p>
            <a:pPr marL="578358" indent="-514350">
              <a:buAutoNum type="arabicPeriod"/>
            </a:pPr>
            <a:r>
              <a:rPr lang="cs-CZ" sz="3400" dirty="0"/>
              <a:t>MODENA, </a:t>
            </a:r>
            <a:r>
              <a:rPr lang="cs-CZ" sz="3400" dirty="0" err="1" smtClean="0"/>
              <a:t>Tomasso</a:t>
            </a:r>
            <a:r>
              <a:rPr lang="cs-CZ" sz="3400" dirty="0" smtClean="0"/>
              <a:t> </a:t>
            </a:r>
            <a:r>
              <a:rPr lang="cs-CZ" sz="3400" dirty="0"/>
              <a:t>Da. </a:t>
            </a:r>
            <a:r>
              <a:rPr lang="cs-CZ" sz="3400" i="1" dirty="0"/>
              <a:t>wikipedia.cz</a:t>
            </a:r>
            <a:r>
              <a:rPr lang="cs-CZ" sz="3400" dirty="0"/>
              <a:t> [online]. [cit. 23.7.2013]. Dostupný na WWW: </a:t>
            </a:r>
            <a:r>
              <a:rPr lang="cs-CZ" sz="3400" dirty="0">
                <a:hlinkClick r:id="rId4"/>
              </a:rPr>
              <a:t>http://</a:t>
            </a:r>
            <a:r>
              <a:rPr lang="cs-CZ" sz="3400" dirty="0" smtClean="0">
                <a:hlinkClick r:id="rId4"/>
              </a:rPr>
              <a:t>cs.wikipedia.org/wiki/Soubor:Benedictus_XI_Tommaso_da_Modena.jpg</a:t>
            </a:r>
            <a:endParaRPr lang="cs-CZ" sz="3400" dirty="0" smtClean="0"/>
          </a:p>
          <a:p>
            <a:pPr marL="578358" indent="-514350">
              <a:buAutoNum type="arabicPeriod"/>
            </a:pPr>
            <a:r>
              <a:rPr lang="cs-CZ" sz="3400" dirty="0"/>
              <a:t>ROSIER, Jean-</a:t>
            </a:r>
            <a:r>
              <a:rPr lang="cs-CZ" sz="3400" dirty="0" err="1"/>
              <a:t>Marc</a:t>
            </a:r>
            <a:r>
              <a:rPr lang="cs-CZ" sz="3400" dirty="0"/>
              <a:t>. </a:t>
            </a:r>
            <a:r>
              <a:rPr lang="cs-CZ" sz="3400" i="1" dirty="0"/>
              <a:t>wikipedia.cz</a:t>
            </a:r>
            <a:r>
              <a:rPr lang="cs-CZ" sz="3400" dirty="0"/>
              <a:t> [online]. [cit. 23.7.2013]. Dostupný na WWW: </a:t>
            </a:r>
            <a:r>
              <a:rPr lang="cs-CZ" sz="3400" dirty="0">
                <a:hlinkClick r:id="rId5"/>
              </a:rPr>
              <a:t>http://commons.wikimedia.org/wiki/File:Avignon,_</a:t>
            </a:r>
            <a:r>
              <a:rPr lang="cs-CZ" sz="3400" dirty="0" smtClean="0">
                <a:hlinkClick r:id="rId5"/>
              </a:rPr>
              <a:t>Palais_des_Papes_by_JM_Rosier.jpg?uselang=cs</a:t>
            </a:r>
            <a:endParaRPr lang="cs-CZ" sz="3400" dirty="0" smtClean="0"/>
          </a:p>
          <a:p>
            <a:pPr marL="578358" indent="-514350">
              <a:buAutoNum type="arabicPeriod"/>
            </a:pPr>
            <a:r>
              <a:rPr lang="cs-CZ" sz="3400" dirty="0"/>
              <a:t>CHIMIGI. </a:t>
            </a:r>
            <a:r>
              <a:rPr lang="cs-CZ" sz="3400" i="1" dirty="0"/>
              <a:t>wikipedia.cz</a:t>
            </a:r>
            <a:r>
              <a:rPr lang="cs-CZ" sz="3400" dirty="0"/>
              <a:t> [online]. [cit. 23.7.2013]. Dostupný na WWW: </a:t>
            </a:r>
            <a:r>
              <a:rPr lang="cs-CZ" sz="3400" dirty="0">
                <a:hlinkClick r:id="rId6"/>
              </a:rPr>
              <a:t>http://</a:t>
            </a:r>
            <a:r>
              <a:rPr lang="cs-CZ" sz="3400" dirty="0" smtClean="0">
                <a:hlinkClick r:id="rId6"/>
              </a:rPr>
              <a:t>cs.wikipedia.org/wiki/Soubor:Fa%C3%A7ade_du_Palais_des_Papes.jpg</a:t>
            </a:r>
            <a:endParaRPr lang="cs-CZ" sz="3400" dirty="0" smtClean="0"/>
          </a:p>
          <a:p>
            <a:pPr marL="578358" indent="-514350">
              <a:buAutoNum type="arabicPeriod"/>
            </a:pPr>
            <a:r>
              <a:rPr lang="cs-CZ" sz="3400" dirty="0"/>
              <a:t>AUTOR NEUVEDEN. </a:t>
            </a:r>
            <a:r>
              <a:rPr lang="cs-CZ" sz="3400" i="1" dirty="0"/>
              <a:t>wikipedia.cz</a:t>
            </a:r>
            <a:r>
              <a:rPr lang="cs-CZ" sz="3400" dirty="0"/>
              <a:t> [online]. [cit. 23.7.2013]. Dostupný na WWW: </a:t>
            </a:r>
            <a:r>
              <a:rPr lang="cs-CZ" sz="3400" dirty="0">
                <a:hlinkClick r:id="rId7"/>
              </a:rPr>
              <a:t>http://</a:t>
            </a:r>
            <a:r>
              <a:rPr lang="cs-CZ" sz="3400" dirty="0" smtClean="0">
                <a:hlinkClick r:id="rId7"/>
              </a:rPr>
              <a:t>cs.wikipedia.org/wiki/Soubor:Templars_Burning.jpg</a:t>
            </a:r>
            <a:endParaRPr lang="cs-CZ" sz="3400" dirty="0" smtClean="0"/>
          </a:p>
          <a:p>
            <a:pPr marL="578358" indent="-514350">
              <a:buAutoNum type="arabicPeriod"/>
            </a:pPr>
            <a:r>
              <a:rPr lang="cs-CZ" sz="3400" dirty="0"/>
              <a:t>ODEJEA. </a:t>
            </a:r>
            <a:r>
              <a:rPr lang="cs-CZ" sz="3400" i="1" dirty="0"/>
              <a:t>wikipedia.cz</a:t>
            </a:r>
            <a:r>
              <a:rPr lang="cs-CZ" sz="3400" dirty="0"/>
              <a:t> [online]. [cit. 23.7.2013]. Dostupný na WWW: </a:t>
            </a:r>
            <a:r>
              <a:rPr lang="cs-CZ" sz="3400" dirty="0">
                <a:hlinkClick r:id="rId8"/>
              </a:rPr>
              <a:t>http://</a:t>
            </a:r>
            <a:r>
              <a:rPr lang="cs-CZ" sz="3400" dirty="0" smtClean="0">
                <a:hlinkClick r:id="rId8"/>
              </a:rPr>
              <a:t>cs.wikipedia.org/wiki/Soubor:C_o_a_Urbano_V.svg</a:t>
            </a:r>
            <a:endParaRPr lang="cs-CZ" sz="3400" dirty="0" smtClean="0"/>
          </a:p>
          <a:p>
            <a:pPr marL="578358" indent="-514350">
              <a:buAutoNum type="arabicPeriod"/>
            </a:pPr>
            <a:r>
              <a:rPr lang="cs-CZ" sz="3400" dirty="0"/>
              <a:t>AUTOR NEUVEDEN. </a:t>
            </a:r>
            <a:r>
              <a:rPr lang="cs-CZ" sz="3400" i="1" dirty="0"/>
              <a:t>wikipedia.cz</a:t>
            </a:r>
            <a:r>
              <a:rPr lang="cs-CZ" sz="3400" dirty="0"/>
              <a:t> [online]. [cit. 24.7.2013]. Dostupný na WWW: </a:t>
            </a:r>
            <a:r>
              <a:rPr lang="cs-CZ" sz="3400" dirty="0">
                <a:hlinkClick r:id="rId9"/>
              </a:rPr>
              <a:t>http://</a:t>
            </a:r>
            <a:r>
              <a:rPr lang="cs-CZ" sz="3400" dirty="0" smtClean="0">
                <a:hlinkClick r:id="rId9"/>
              </a:rPr>
              <a:t>cs.wikipedia.org/wiki/Soubor:Urbanus_VI.jpg</a:t>
            </a:r>
            <a:endParaRPr lang="cs-CZ" sz="3400" dirty="0" smtClean="0"/>
          </a:p>
          <a:p>
            <a:pPr marL="578358" indent="-514350">
              <a:buAutoNum type="arabicPeriod"/>
            </a:pPr>
            <a:r>
              <a:rPr lang="pt-BR" sz="3400" dirty="0"/>
              <a:t>SEGUR, Henri. </a:t>
            </a:r>
            <a:r>
              <a:rPr lang="pt-BR" sz="3400" i="1" dirty="0"/>
              <a:t>wikipedia.cz</a:t>
            </a:r>
            <a:r>
              <a:rPr lang="pt-BR" sz="3400" dirty="0"/>
              <a:t> [online]. [cit. 24.7.2013]. Dostupný na WWW: </a:t>
            </a:r>
            <a:r>
              <a:rPr lang="pt-BR" sz="3400" dirty="0">
                <a:hlinkClick r:id="rId10"/>
              </a:rPr>
              <a:t>http://</a:t>
            </a:r>
            <a:r>
              <a:rPr lang="pt-BR" sz="3400" dirty="0" smtClean="0">
                <a:hlinkClick r:id="rId10"/>
              </a:rPr>
              <a:t>commons.wikimedia.org/wiki/File:Pape_avignon_clement7.jpg</a:t>
            </a:r>
            <a:endParaRPr lang="cs-CZ" sz="3400" dirty="0" smtClean="0"/>
          </a:p>
          <a:p>
            <a:pPr marL="64008" indent="0">
              <a:buNone/>
            </a:pPr>
            <a:endParaRPr lang="cs-CZ" dirty="0" smtClean="0"/>
          </a:p>
          <a:p>
            <a:pPr marL="578358" indent="-514350">
              <a:buAutoNum type="arabicPeriod"/>
            </a:pPr>
            <a:endParaRPr lang="cs-CZ" dirty="0" smtClean="0"/>
          </a:p>
          <a:p>
            <a:pPr marL="578358" indent="-514350">
              <a:buAutoNum type="arabicPeriod"/>
            </a:pPr>
            <a:endParaRPr lang="cs-CZ" dirty="0" smtClean="0"/>
          </a:p>
          <a:p>
            <a:pPr marL="578358" indent="-514350">
              <a:buAutoNum type="arabicPeriod"/>
            </a:pPr>
            <a:endParaRPr lang="cs-CZ" dirty="0" smtClean="0"/>
          </a:p>
          <a:p>
            <a:pPr marL="578358" indent="-514350">
              <a:buAutoNum type="arabicPeriod"/>
            </a:pPr>
            <a:endParaRPr lang="cs-CZ" dirty="0" smtClean="0"/>
          </a:p>
          <a:p>
            <a:pPr marL="578358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4141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KANTOREK, Pavel; SOCHROVÁ Marie. </a:t>
            </a:r>
            <a:r>
              <a:rPr lang="cs-CZ" i="1" dirty="0"/>
              <a:t>Dějepis I. v kostce pro střední školy</a:t>
            </a:r>
            <a:r>
              <a:rPr lang="cs-CZ" dirty="0"/>
              <a:t>. 1.vyd. Fragment, 2008. ISBN 978-802-5306-055.</a:t>
            </a:r>
          </a:p>
          <a:p>
            <a:r>
              <a:rPr lang="cs-CZ" dirty="0"/>
              <a:t>KVIRENC, Jan. </a:t>
            </a:r>
            <a:r>
              <a:rPr lang="cs-CZ" i="1" dirty="0"/>
              <a:t>Evropa do roku 1914: historie v dokumentech</a:t>
            </a:r>
            <a:r>
              <a:rPr lang="cs-CZ" dirty="0"/>
              <a:t>. Vyd. 1. Liberec: Dialog, 2007, 232 s. ISBN 978-808-6761-701.</a:t>
            </a:r>
          </a:p>
          <a:p>
            <a:r>
              <a:rPr lang="cs-CZ" dirty="0"/>
              <a:t>ŠTĚPÁNKOVÁ, Alena a Zdeněk ŠAŠINKA. </a:t>
            </a:r>
            <a:r>
              <a:rPr lang="cs-CZ" i="1" dirty="0"/>
              <a:t>Odmaturuj! z dějepisu 1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232 s. ISBN 80-735-8059-4.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19849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b="1" dirty="0" smtClean="0"/>
              <a:t>Konec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38647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Talent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582</TotalTime>
  <Words>1335</Words>
  <Application>Microsoft Office PowerPoint</Application>
  <PresentationFormat>Předvádění na obrazovce (4:3)</PresentationFormat>
  <Paragraphs>246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30</vt:i4>
      </vt:variant>
    </vt:vector>
  </HeadingPairs>
  <TitlesOfParts>
    <vt:vector size="33" baseType="lpstr">
      <vt:lpstr>Talent</vt:lpstr>
      <vt:lpstr>projekt</vt:lpstr>
      <vt:lpstr>1_projekt</vt:lpstr>
      <vt:lpstr>Avignonské zajetí</vt:lpstr>
      <vt:lpstr>ANOTACE</vt:lpstr>
      <vt:lpstr>Avignonské zajetí</vt:lpstr>
      <vt:lpstr>Prezentace aplikace PowerPoint</vt:lpstr>
      <vt:lpstr>Bonifác VIII. (1296 – 1303)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Klement V. (1305 – 1314)</vt:lpstr>
      <vt:lpstr>Prezentace aplikace PowerPoint</vt:lpstr>
      <vt:lpstr>Prezentace aplikace PowerPoint</vt:lpstr>
      <vt:lpstr>Zrušení templářského řádu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Snahy  o navrácení sídla zpět do Říma  </vt:lpstr>
      <vt:lpstr>Řehoř XI. (1370 - 1378)</vt:lpstr>
      <vt:lpstr>Po smrti Řehoře XI.</vt:lpstr>
      <vt:lpstr>Velké západní schizma</vt:lpstr>
      <vt:lpstr>Prezentace aplikace PowerPoint</vt:lpstr>
      <vt:lpstr>Prezentace aplikace PowerPoint</vt:lpstr>
      <vt:lpstr>Závěrečné opakování</vt:lpstr>
      <vt:lpstr>Zdroje </vt:lpstr>
      <vt:lpstr>Literatura </vt:lpstr>
      <vt:lpstr>Konec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Avignonské zajetí</dc:title>
  <dc:creator>zi</dc:creator>
  <cp:lastModifiedBy>zi</cp:lastModifiedBy>
  <cp:revision>30</cp:revision>
  <dcterms:created xsi:type="dcterms:W3CDTF">2013-07-23T08:27:04Z</dcterms:created>
  <dcterms:modified xsi:type="dcterms:W3CDTF">2013-12-11T09:24:17Z</dcterms:modified>
</cp:coreProperties>
</file>