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94" r:id="rId4"/>
    <p:sldId id="295" r:id="rId5"/>
    <p:sldId id="256" r:id="rId6"/>
    <p:sldId id="257" r:id="rId7"/>
    <p:sldId id="258" r:id="rId8"/>
    <p:sldId id="260" r:id="rId9"/>
    <p:sldId id="261" r:id="rId10"/>
    <p:sldId id="262" r:id="rId11"/>
    <p:sldId id="264" r:id="rId12"/>
    <p:sldId id="266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4" r:id="rId31"/>
    <p:sldId id="283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59" r:id="rId41"/>
    <p:sldId id="296" r:id="rId42"/>
    <p:sldId id="293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3337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0656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5899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1440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030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03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9244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242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672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811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044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0243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2959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91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484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9870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7075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5812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4061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2946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4404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9725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5438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5831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8389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348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1928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5043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D92CA00-CA10-429C-B103-899F5F4500C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CBEE790-9E55-4291-BFE4-90F80C06FC8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23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227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yzantineEmpireMap-cs-690's.png" TargetMode="External"/><Relationship Id="rId3" Type="http://schemas.openxmlformats.org/officeDocument/2006/relationships/hyperlink" Target="http://cs.wikipedia.org/wiki/Soubor:Walls_of_Constantinople.JPG" TargetMode="External"/><Relationship Id="rId7" Type="http://schemas.openxmlformats.org/officeDocument/2006/relationships/hyperlink" Target="http://cs.wikipedia.org/wiki/Soubor:ByzantineEmpire-Heraclians-cs.png" TargetMode="External"/><Relationship Id="rId2" Type="http://schemas.openxmlformats.org/officeDocument/2006/relationships/hyperlink" Target="http://cs.wikipedia.org/wiki/Soubor:Byzantine_Empire_animated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yzantine_Empire_Themata-650-en.svg" TargetMode="External"/><Relationship Id="rId11" Type="http://schemas.openxmlformats.org/officeDocument/2006/relationships/hyperlink" Target="http://cs.wikipedia.org/wiki/Soubor:Leon_IX.jpg" TargetMode="External"/><Relationship Id="rId5" Type="http://schemas.openxmlformats.org/officeDocument/2006/relationships/hyperlink" Target="http://cs.wikipedia.org/wiki/Soubor:Justinien_527-565.svg" TargetMode="External"/><Relationship Id="rId10" Type="http://schemas.openxmlformats.org/officeDocument/2006/relationships/hyperlink" Target="http://cs.wikipedia.org/wiki/Soubor:Map_Byzantine_Empire_1025-fr.svg" TargetMode="External"/><Relationship Id="rId4" Type="http://schemas.openxmlformats.org/officeDocument/2006/relationships/hyperlink" Target="http://cs.wikipedia.org/wiki/Soubor:Meister_von_San_Vitale_in_Ravenna.jpg" TargetMode="External"/><Relationship Id="rId9" Type="http://schemas.openxmlformats.org/officeDocument/2006/relationships/hyperlink" Target="http://cs.wikipedia.org/wiki/Je%C5%BE%C3%AD%C5%A1_Kristus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071678"/>
            <a:ext cx="8496944" cy="997282"/>
          </a:xfrm>
        </p:spPr>
        <p:txBody>
          <a:bodyPr/>
          <a:lstStyle/>
          <a:p>
            <a:r>
              <a:rPr lang="cs-CZ" sz="3200" dirty="0"/>
              <a:t>Byzantská říše do nástupu </a:t>
            </a:r>
            <a:r>
              <a:rPr lang="cs-CZ" sz="3200" dirty="0" err="1"/>
              <a:t>Komnenovců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17087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854924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prvních století dějin Byzantské říše. Osvětluje žákům základní problémy vývoje státu – důvody přetrvání říše v krizové době stěhování národů, dobu vzestupu v období vlády císaře Justiniána I., problém uspořádání říše, příčiny a důsledky ikonoklastických bojů apod. Materiál zpracovává byzantské dějiny do nástupu dynastie </a:t>
            </a:r>
            <a:r>
              <a:rPr lang="cs-CZ" sz="1100" dirty="0" err="1"/>
              <a:t>Komnenovců</a:t>
            </a:r>
            <a:r>
              <a:rPr lang="cs-CZ" sz="1100" dirty="0"/>
              <a:t>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309740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924944"/>
            <a:ext cx="7668344" cy="230124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Byzantská říše do nástupu </a:t>
            </a:r>
            <a:r>
              <a:rPr lang="cs-CZ" sz="5400" dirty="0" err="1" smtClean="0"/>
              <a:t>Komnenovců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521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Byzanc</a:t>
            </a:r>
          </a:p>
          <a:p>
            <a:pPr marL="36576" indent="0">
              <a:buNone/>
            </a:pPr>
            <a:endParaRPr lang="cs-CZ" sz="3200" dirty="0"/>
          </a:p>
          <a:p>
            <a:r>
              <a:rPr lang="cs-CZ" sz="3200" b="1" dirty="0" smtClean="0"/>
              <a:t>Východořímská říše</a:t>
            </a:r>
          </a:p>
          <a:p>
            <a:pPr marL="36576" indent="0">
              <a:buNone/>
            </a:pPr>
            <a:endParaRPr lang="cs-CZ" sz="3200" dirty="0"/>
          </a:p>
          <a:p>
            <a:r>
              <a:rPr lang="cs-CZ" sz="3200" dirty="0" smtClean="0"/>
              <a:t>V </a:t>
            </a:r>
            <a:r>
              <a:rPr lang="cs-CZ" sz="3200" dirty="0"/>
              <a:t>období pozdní antiky a středověku významná </a:t>
            </a:r>
            <a:r>
              <a:rPr lang="cs-CZ" sz="3200" dirty="0" smtClean="0"/>
              <a:t>mocnost v </a:t>
            </a:r>
            <a:r>
              <a:rPr lang="cs-CZ" sz="3200" dirty="0"/>
              <a:t>oblasti východního </a:t>
            </a:r>
            <a:r>
              <a:rPr lang="cs-CZ" sz="3200" dirty="0" smtClean="0"/>
              <a:t>Středomoří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7730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64087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330</a:t>
            </a:r>
            <a:r>
              <a:rPr lang="cs-CZ" dirty="0"/>
              <a:t> </a:t>
            </a:r>
            <a:r>
              <a:rPr lang="cs-CZ" dirty="0" smtClean="0"/>
              <a:t>povýšil </a:t>
            </a:r>
            <a:r>
              <a:rPr lang="cs-CZ" dirty="0"/>
              <a:t>Konstantin </a:t>
            </a:r>
            <a:r>
              <a:rPr lang="cs-CZ" dirty="0" smtClean="0"/>
              <a:t>Veliký</a:t>
            </a:r>
            <a:r>
              <a:rPr lang="cs-CZ" dirty="0"/>
              <a:t> </a:t>
            </a:r>
            <a:r>
              <a:rPr lang="cs-CZ" dirty="0" smtClean="0"/>
              <a:t>obec </a:t>
            </a:r>
            <a:r>
              <a:rPr lang="cs-CZ" dirty="0" err="1"/>
              <a:t>Byzantion</a:t>
            </a:r>
            <a:r>
              <a:rPr lang="cs-CZ" dirty="0"/>
              <a:t> </a:t>
            </a:r>
            <a:r>
              <a:rPr lang="cs-CZ" dirty="0" smtClean="0"/>
              <a:t>(přejmenoval </a:t>
            </a:r>
            <a:r>
              <a:rPr lang="cs-CZ" dirty="0"/>
              <a:t>na </a:t>
            </a:r>
            <a:r>
              <a:rPr lang="cs-CZ" dirty="0" smtClean="0"/>
              <a:t>Konstantinopol) </a:t>
            </a:r>
            <a:r>
              <a:rPr lang="cs-CZ" dirty="0"/>
              <a:t>na hlavní město římské </a:t>
            </a:r>
            <a:r>
              <a:rPr lang="cs-CZ" dirty="0" smtClean="0"/>
              <a:t>říše</a:t>
            </a:r>
          </a:p>
          <a:p>
            <a:endParaRPr lang="cs-CZ" dirty="0" smtClean="0"/>
          </a:p>
          <a:p>
            <a:r>
              <a:rPr lang="cs-CZ" dirty="0" smtClean="0"/>
              <a:t>395</a:t>
            </a:r>
            <a:r>
              <a:rPr lang="cs-CZ" dirty="0"/>
              <a:t> </a:t>
            </a:r>
            <a:r>
              <a:rPr lang="cs-CZ" dirty="0" smtClean="0"/>
              <a:t>říše rozdělena </a:t>
            </a:r>
            <a:r>
              <a:rPr lang="cs-CZ" dirty="0"/>
              <a:t>na východní a západní </a:t>
            </a:r>
            <a:r>
              <a:rPr lang="cs-CZ" dirty="0" smtClean="0"/>
              <a:t>část</a:t>
            </a:r>
          </a:p>
          <a:p>
            <a:pPr lvl="1"/>
            <a:r>
              <a:rPr lang="cs-CZ" dirty="0" smtClean="0"/>
              <a:t>Po smrti Theodosia I. říše rozdělena mezi jeho syny</a:t>
            </a:r>
          </a:p>
          <a:p>
            <a:pPr lvl="2"/>
            <a:r>
              <a:rPr lang="cs-CZ" dirty="0" err="1" smtClean="0"/>
              <a:t>Honorius</a:t>
            </a:r>
            <a:r>
              <a:rPr lang="cs-CZ" dirty="0" smtClean="0"/>
              <a:t> – západ</a:t>
            </a:r>
          </a:p>
          <a:p>
            <a:pPr lvl="2"/>
            <a:r>
              <a:rPr lang="cs-CZ" dirty="0" err="1" smtClean="0"/>
              <a:t>Arcadius</a:t>
            </a:r>
            <a:r>
              <a:rPr lang="cs-CZ" dirty="0" smtClean="0"/>
              <a:t> – východ</a:t>
            </a:r>
          </a:p>
          <a:p>
            <a:endParaRPr lang="cs-CZ" dirty="0" smtClean="0"/>
          </a:p>
          <a:p>
            <a:r>
              <a:rPr lang="cs-CZ" dirty="0" smtClean="0"/>
              <a:t>Západořímská říše zanikla 476</a:t>
            </a:r>
          </a:p>
          <a:p>
            <a:endParaRPr lang="cs-CZ" dirty="0"/>
          </a:p>
          <a:p>
            <a:r>
              <a:rPr lang="cs-CZ" dirty="0" smtClean="0"/>
              <a:t>Východní část </a:t>
            </a:r>
            <a:r>
              <a:rPr lang="cs-CZ" dirty="0"/>
              <a:t>impéria dosáhla v 6. </a:t>
            </a:r>
            <a:r>
              <a:rPr lang="cs-CZ" dirty="0" smtClean="0"/>
              <a:t>století největšího </a:t>
            </a:r>
            <a:r>
              <a:rPr lang="cs-CZ" dirty="0"/>
              <a:t>územního </a:t>
            </a:r>
            <a:r>
              <a:rPr lang="cs-CZ" dirty="0" smtClean="0"/>
              <a:t>rozsahu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11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endParaRPr lang="cs-CZ" dirty="0"/>
          </a:p>
        </p:txBody>
      </p:sp>
      <p:pic>
        <p:nvPicPr>
          <p:cNvPr id="1028" name="Picture 4" descr="Soubor:Byzantine Empire animated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" y="908720"/>
            <a:ext cx="918588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43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507288" cy="64087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</a:t>
            </a:r>
            <a:r>
              <a:rPr lang="cs-CZ" dirty="0"/>
              <a:t>době </a:t>
            </a:r>
            <a:r>
              <a:rPr lang="cs-CZ" dirty="0" smtClean="0"/>
              <a:t> </a:t>
            </a:r>
            <a:r>
              <a:rPr lang="cs-CZ" dirty="0"/>
              <a:t>stěhování </a:t>
            </a:r>
            <a:r>
              <a:rPr lang="cs-CZ" dirty="0" smtClean="0"/>
              <a:t>národů</a:t>
            </a:r>
            <a:r>
              <a:rPr lang="cs-CZ" dirty="0"/>
              <a:t> </a:t>
            </a:r>
            <a:r>
              <a:rPr lang="cs-CZ" dirty="0" smtClean="0"/>
              <a:t>římská </a:t>
            </a:r>
            <a:r>
              <a:rPr lang="cs-CZ" dirty="0"/>
              <a:t>říše vystavena náporu </a:t>
            </a:r>
            <a:r>
              <a:rPr lang="cs-CZ" dirty="0" smtClean="0"/>
              <a:t>barbarských kmenů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b="1" dirty="0"/>
              <a:t>bitvě u </a:t>
            </a:r>
            <a:r>
              <a:rPr lang="cs-CZ" b="1" dirty="0" err="1" smtClean="0"/>
              <a:t>Adrianopole</a:t>
            </a:r>
            <a:r>
              <a:rPr lang="cs-CZ" b="1" dirty="0" smtClean="0"/>
              <a:t> (378) </a:t>
            </a:r>
            <a:r>
              <a:rPr lang="cs-CZ" dirty="0" smtClean="0"/>
              <a:t>římské vojsko prohrálo s Góty</a:t>
            </a:r>
          </a:p>
          <a:p>
            <a:endParaRPr lang="cs-CZ" dirty="0" smtClean="0"/>
          </a:p>
          <a:p>
            <a:r>
              <a:rPr lang="cs-CZ" dirty="0" smtClean="0"/>
              <a:t>Od </a:t>
            </a:r>
            <a:r>
              <a:rPr lang="cs-CZ" dirty="0"/>
              <a:t>počátku 5. století </a:t>
            </a:r>
            <a:r>
              <a:rPr lang="cs-CZ" b="1" dirty="0"/>
              <a:t>směřovaly vpády Germánů a </a:t>
            </a:r>
            <a:r>
              <a:rPr lang="cs-CZ" b="1" dirty="0" smtClean="0"/>
              <a:t>Hunů proti západořímské říši</a:t>
            </a:r>
          </a:p>
          <a:p>
            <a:endParaRPr lang="cs-CZ" b="1" dirty="0"/>
          </a:p>
          <a:p>
            <a:r>
              <a:rPr lang="cs-CZ" b="1" dirty="0" smtClean="0"/>
              <a:t>Východořímská říše ušetřena</a:t>
            </a:r>
          </a:p>
          <a:p>
            <a:pPr lvl="1"/>
            <a:r>
              <a:rPr lang="cs-CZ" dirty="0" smtClean="0"/>
              <a:t>Za </a:t>
            </a:r>
            <a:r>
              <a:rPr lang="cs-CZ" dirty="0"/>
              <a:t>Theodosia II. </a:t>
            </a:r>
            <a:r>
              <a:rPr lang="cs-CZ" dirty="0" smtClean="0"/>
              <a:t>(408 – 450) zesíleny </a:t>
            </a:r>
            <a:r>
              <a:rPr lang="cs-CZ" dirty="0"/>
              <a:t>konstantinopolské </a:t>
            </a:r>
            <a:r>
              <a:rPr lang="cs-CZ" dirty="0" smtClean="0"/>
              <a:t>hradby – město takřka nedobytné</a:t>
            </a:r>
          </a:p>
          <a:p>
            <a:pPr marL="448056" lvl="1" indent="0">
              <a:buNone/>
            </a:pPr>
            <a:endParaRPr lang="cs-CZ" dirty="0" smtClean="0"/>
          </a:p>
          <a:p>
            <a:r>
              <a:rPr lang="cs-CZ" dirty="0" smtClean="0"/>
              <a:t>Hunové </a:t>
            </a:r>
            <a:r>
              <a:rPr lang="cs-CZ" dirty="0"/>
              <a:t>byli odvráceni od pustošení východořímského </a:t>
            </a:r>
            <a:r>
              <a:rPr lang="cs-CZ" dirty="0" smtClean="0"/>
              <a:t>území vyplácením tributu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37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65304"/>
            <a:ext cx="9144000" cy="534888"/>
          </a:xfrm>
        </p:spPr>
        <p:txBody>
          <a:bodyPr>
            <a:normAutofit/>
          </a:bodyPr>
          <a:lstStyle/>
          <a:p>
            <a:pPr algn="ctr"/>
            <a:r>
              <a:rPr lang="cs-CZ" sz="1800" dirty="0"/>
              <a:t>2. Rekonstruovaná část </a:t>
            </a:r>
            <a:r>
              <a:rPr lang="cs-CZ" sz="1800" dirty="0" err="1"/>
              <a:t>Thedosiánských</a:t>
            </a:r>
            <a:r>
              <a:rPr lang="cs-CZ" sz="1800" dirty="0"/>
              <a:t> hradeb  </a:t>
            </a:r>
          </a:p>
        </p:txBody>
      </p:sp>
      <p:pic>
        <p:nvPicPr>
          <p:cNvPr id="2050" name="Picture 2" descr="Soubor:Walls of Constantino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13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Náboženské poměry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Říše byla křesťanská</a:t>
            </a:r>
          </a:p>
          <a:p>
            <a:r>
              <a:rPr lang="cs-CZ" dirty="0" smtClean="0"/>
              <a:t>Hereze </a:t>
            </a:r>
            <a:r>
              <a:rPr lang="cs-CZ" dirty="0"/>
              <a:t>a </a:t>
            </a:r>
            <a:r>
              <a:rPr lang="cs-CZ" dirty="0" smtClean="0"/>
              <a:t>spory</a:t>
            </a:r>
          </a:p>
          <a:p>
            <a:pPr lvl="1"/>
            <a:r>
              <a:rPr lang="cs-CZ" b="1" dirty="0" smtClean="0"/>
              <a:t>325</a:t>
            </a:r>
            <a:r>
              <a:rPr lang="cs-CZ" dirty="0" smtClean="0"/>
              <a:t> </a:t>
            </a:r>
            <a:r>
              <a:rPr lang="cs-CZ" dirty="0"/>
              <a:t>rozhodl </a:t>
            </a:r>
            <a:r>
              <a:rPr lang="cs-CZ" b="1" dirty="0" err="1"/>
              <a:t>nikajský</a:t>
            </a:r>
            <a:r>
              <a:rPr lang="cs-CZ" b="1" dirty="0"/>
              <a:t> koncil </a:t>
            </a:r>
            <a:r>
              <a:rPr lang="cs-CZ" dirty="0"/>
              <a:t>o odsouzení </a:t>
            </a:r>
            <a:r>
              <a:rPr lang="cs-CZ" b="1" dirty="0" smtClean="0"/>
              <a:t>arianismu</a:t>
            </a:r>
            <a:r>
              <a:rPr lang="cs-CZ" dirty="0" smtClean="0"/>
              <a:t> (popírá </a:t>
            </a:r>
            <a:r>
              <a:rPr lang="cs-CZ" dirty="0"/>
              <a:t>Kristovo </a:t>
            </a:r>
            <a:r>
              <a:rPr lang="cs-CZ" dirty="0" smtClean="0"/>
              <a:t>božství)</a:t>
            </a:r>
          </a:p>
          <a:p>
            <a:pPr lvl="1"/>
            <a:r>
              <a:rPr lang="cs-CZ" b="1" dirty="0" smtClean="0"/>
              <a:t>431</a:t>
            </a:r>
            <a:r>
              <a:rPr lang="cs-CZ" dirty="0" smtClean="0"/>
              <a:t> </a:t>
            </a:r>
            <a:r>
              <a:rPr lang="cs-CZ" dirty="0"/>
              <a:t>prohlásil </a:t>
            </a:r>
            <a:r>
              <a:rPr lang="cs-CZ" b="1" dirty="0"/>
              <a:t>koncil v </a:t>
            </a:r>
            <a:r>
              <a:rPr lang="cs-CZ" b="1" dirty="0" err="1"/>
              <a:t>Efesu</a:t>
            </a:r>
            <a:r>
              <a:rPr lang="cs-CZ" b="1" dirty="0"/>
              <a:t> </a:t>
            </a:r>
            <a:r>
              <a:rPr lang="cs-CZ" dirty="0"/>
              <a:t>za herezi </a:t>
            </a:r>
            <a:r>
              <a:rPr lang="cs-CZ" b="1" dirty="0" smtClean="0"/>
              <a:t>nestoriánství</a:t>
            </a:r>
            <a:r>
              <a:rPr lang="cs-CZ" dirty="0" smtClean="0"/>
              <a:t> (božská </a:t>
            </a:r>
            <a:r>
              <a:rPr lang="cs-CZ" dirty="0"/>
              <a:t>podstata se do Krista vtělila až po jeho narození, odmítl označení Panny Marie jako </a:t>
            </a:r>
            <a:r>
              <a:rPr lang="cs-CZ" dirty="0" smtClean="0"/>
              <a:t>Bohorodičky)</a:t>
            </a:r>
          </a:p>
          <a:p>
            <a:pPr lvl="1"/>
            <a:r>
              <a:rPr lang="cs-CZ" b="1" dirty="0" smtClean="0"/>
              <a:t>451 chalkedonský koncil </a:t>
            </a:r>
            <a:r>
              <a:rPr lang="cs-CZ" dirty="0" smtClean="0"/>
              <a:t>odsoudil </a:t>
            </a:r>
            <a:r>
              <a:rPr lang="cs-CZ" b="1" dirty="0" err="1" smtClean="0"/>
              <a:t>monofyzitismus</a:t>
            </a:r>
            <a:r>
              <a:rPr lang="cs-CZ" dirty="0" smtClean="0"/>
              <a:t> (</a:t>
            </a:r>
            <a:r>
              <a:rPr lang="cs-CZ" dirty="0"/>
              <a:t>Ježíš Kristus měl pouze jedinou, a to zcela božskou a nikoli lidskou přirozenost a že tedy nelze rozlišovat </a:t>
            </a:r>
            <a:r>
              <a:rPr lang="cs-CZ" i="1" dirty="0"/>
              <a:t>"mezi Otcem a Synem a mezi božstvím a lidstvím v </a:t>
            </a:r>
            <a:r>
              <a:rPr lang="cs-CZ" i="1" dirty="0" smtClean="0"/>
              <a:t>Kristu„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25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Justinián I. Veliký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Dynastie Justinů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0278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937404" y="6019800"/>
            <a:ext cx="4041775" cy="838200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3. Justinián I. Veliký – </a:t>
            </a:r>
            <a:r>
              <a:rPr lang="it-IT" sz="1800" dirty="0" smtClean="0"/>
              <a:t>mozai</a:t>
            </a:r>
            <a:r>
              <a:rPr lang="cs-CZ" sz="1800" dirty="0" err="1" smtClean="0"/>
              <a:t>ka</a:t>
            </a:r>
            <a:r>
              <a:rPr lang="it-IT" sz="1800" dirty="0" smtClean="0"/>
              <a:t> </a:t>
            </a:r>
            <a:r>
              <a:rPr lang="it-IT" sz="1800" dirty="0"/>
              <a:t>v chrámu San </a:t>
            </a:r>
            <a:r>
              <a:rPr lang="it-IT" sz="1800" dirty="0" smtClean="0"/>
              <a:t>Vitale</a:t>
            </a:r>
            <a:r>
              <a:rPr lang="cs-CZ" sz="1800" dirty="0" smtClean="0"/>
              <a:t> </a:t>
            </a:r>
            <a:r>
              <a:rPr lang="it-IT" sz="1800" dirty="0" smtClean="0"/>
              <a:t>v </a:t>
            </a:r>
            <a:r>
              <a:rPr lang="it-IT" sz="1800" dirty="0"/>
              <a:t>Ravenně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548680"/>
            <a:ext cx="4040188" cy="61206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Vládl </a:t>
            </a:r>
            <a:r>
              <a:rPr lang="cs-CZ" sz="3200" b="1" dirty="0" smtClean="0"/>
              <a:t>527 – 565 </a:t>
            </a:r>
          </a:p>
          <a:p>
            <a:endParaRPr lang="cs-CZ" sz="3200" dirty="0" smtClean="0"/>
          </a:p>
          <a:p>
            <a:r>
              <a:rPr lang="cs-CZ" sz="3200" dirty="0"/>
              <a:t>Vlastním jménem </a:t>
            </a:r>
            <a:r>
              <a:rPr lang="cs-CZ" sz="3200" b="1" dirty="0"/>
              <a:t>Petrus </a:t>
            </a:r>
            <a:r>
              <a:rPr lang="cs-CZ" sz="3200" b="1" dirty="0" err="1" smtClean="0"/>
              <a:t>Sabbatius</a:t>
            </a:r>
            <a:endParaRPr lang="cs-CZ" sz="3200" b="1" dirty="0" smtClean="0"/>
          </a:p>
          <a:p>
            <a:endParaRPr lang="cs-CZ" sz="3200" dirty="0" smtClean="0"/>
          </a:p>
          <a:p>
            <a:r>
              <a:rPr lang="cs-CZ" sz="3200" dirty="0" smtClean="0"/>
              <a:t>Nejprve vykonával moc nad říší v době vlády svého strýce Justina I.</a:t>
            </a:r>
          </a:p>
          <a:p>
            <a:pPr lvl="1"/>
            <a:r>
              <a:rPr lang="cs-CZ" sz="2400" dirty="0" smtClean="0"/>
              <a:t>Po jeho smrti se sám ujal vlády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660"/>
            <a:ext cx="4069539" cy="5511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263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6048672"/>
          </a:xfrm>
        </p:spPr>
        <p:txBody>
          <a:bodyPr>
            <a:normAutofit/>
          </a:bodyPr>
          <a:lstStyle/>
          <a:p>
            <a:r>
              <a:rPr lang="cs-CZ" sz="3200" dirty="0"/>
              <a:t>patřil k nejpřednějším postavám období pozdní </a:t>
            </a:r>
            <a:r>
              <a:rPr lang="cs-CZ" sz="3200" dirty="0" smtClean="0"/>
              <a:t>antiky</a:t>
            </a:r>
          </a:p>
          <a:p>
            <a:endParaRPr lang="cs-CZ" sz="3200" dirty="0"/>
          </a:p>
          <a:p>
            <a:r>
              <a:rPr lang="cs-CZ" sz="3200" dirty="0" smtClean="0"/>
              <a:t>poslední </a:t>
            </a:r>
            <a:r>
              <a:rPr lang="cs-CZ" sz="3200" dirty="0"/>
              <a:t>císař, jehož rodným jazykem byla </a:t>
            </a:r>
            <a:r>
              <a:rPr lang="cs-CZ" sz="3200" b="1" dirty="0" smtClean="0"/>
              <a:t>latina</a:t>
            </a:r>
          </a:p>
          <a:p>
            <a:endParaRPr lang="cs-CZ" sz="3200" dirty="0"/>
          </a:p>
          <a:p>
            <a:r>
              <a:rPr lang="cs-CZ" sz="3200" dirty="0" smtClean="0"/>
              <a:t>panování </a:t>
            </a:r>
            <a:r>
              <a:rPr lang="cs-CZ" sz="3200" dirty="0"/>
              <a:t>znamenalo významný </a:t>
            </a:r>
            <a:r>
              <a:rPr lang="cs-CZ" sz="3200" b="1" dirty="0"/>
              <a:t>předěl v procesu transformace antické </a:t>
            </a:r>
            <a:r>
              <a:rPr lang="cs-CZ" sz="3200" b="1" dirty="0" smtClean="0"/>
              <a:t>římské společnosti </a:t>
            </a:r>
            <a:r>
              <a:rPr lang="cs-CZ" sz="3200" b="1" dirty="0"/>
              <a:t>ve </a:t>
            </a:r>
            <a:r>
              <a:rPr lang="cs-CZ" sz="3200" b="1" dirty="0" smtClean="0"/>
              <a:t>středověkou byzantskou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55611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Corpus </a:t>
            </a:r>
            <a:r>
              <a:rPr lang="cs-CZ" b="1" dirty="0" err="1"/>
              <a:t>iuris</a:t>
            </a:r>
            <a:r>
              <a:rPr lang="cs-CZ" b="1" dirty="0"/>
              <a:t> </a:t>
            </a:r>
            <a:r>
              <a:rPr lang="cs-CZ" b="1" dirty="0" err="1" smtClean="0"/>
              <a:t>civilis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kodifikace </a:t>
            </a:r>
            <a:r>
              <a:rPr lang="cs-CZ" dirty="0"/>
              <a:t>římského práva </a:t>
            </a:r>
            <a:r>
              <a:rPr lang="cs-CZ" dirty="0" smtClean="0"/>
              <a:t>na podnět Justiniána </a:t>
            </a:r>
            <a:r>
              <a:rPr lang="cs-CZ" dirty="0"/>
              <a:t>I</a:t>
            </a:r>
            <a:r>
              <a:rPr lang="cs-CZ" dirty="0" smtClean="0"/>
              <a:t>.</a:t>
            </a:r>
          </a:p>
          <a:p>
            <a:r>
              <a:rPr lang="cs-CZ" dirty="0"/>
              <a:t>Občanský </a:t>
            </a:r>
            <a:r>
              <a:rPr lang="cs-CZ" dirty="0" smtClean="0"/>
              <a:t>zákoník</a:t>
            </a:r>
          </a:p>
          <a:p>
            <a:r>
              <a:rPr lang="cs-CZ" dirty="0" smtClean="0"/>
              <a:t>Čtyři části</a:t>
            </a:r>
          </a:p>
          <a:p>
            <a:pPr lvl="1"/>
            <a:r>
              <a:rPr lang="cs-CZ" b="1" i="1" dirty="0" err="1"/>
              <a:t>Codex</a:t>
            </a:r>
            <a:r>
              <a:rPr lang="cs-CZ" b="1" i="1" dirty="0"/>
              <a:t> </a:t>
            </a:r>
            <a:r>
              <a:rPr lang="cs-CZ" b="1" i="1" dirty="0" err="1" smtClean="0"/>
              <a:t>Iustinianus</a:t>
            </a:r>
            <a:endParaRPr lang="cs-CZ" b="1" i="1" dirty="0" smtClean="0"/>
          </a:p>
          <a:p>
            <a:pPr lvl="1"/>
            <a:r>
              <a:rPr lang="cs-CZ" b="1" i="1" dirty="0" err="1"/>
              <a:t>Digesta</a:t>
            </a:r>
            <a:r>
              <a:rPr lang="cs-CZ" dirty="0"/>
              <a:t> (řecky </a:t>
            </a:r>
            <a:r>
              <a:rPr lang="cs-CZ" b="1" i="1" dirty="0" err="1"/>
              <a:t>Pandektai</a:t>
            </a:r>
            <a:r>
              <a:rPr lang="cs-CZ" dirty="0"/>
              <a:t>)</a:t>
            </a:r>
            <a:endParaRPr lang="cs-CZ" dirty="0" smtClean="0"/>
          </a:p>
          <a:p>
            <a:pPr lvl="1"/>
            <a:r>
              <a:rPr lang="cs-CZ" b="1" i="1" dirty="0" err="1" smtClean="0"/>
              <a:t>Institutiones</a:t>
            </a:r>
            <a:endParaRPr lang="cs-CZ" b="1" i="1" dirty="0" smtClean="0"/>
          </a:p>
          <a:p>
            <a:pPr lvl="1"/>
            <a:r>
              <a:rPr lang="cs-CZ" b="1" i="1" dirty="0" err="1"/>
              <a:t>Narai</a:t>
            </a:r>
            <a:r>
              <a:rPr lang="cs-CZ" dirty="0"/>
              <a:t> (latinsky </a:t>
            </a:r>
            <a:r>
              <a:rPr lang="cs-CZ" b="1" i="1" dirty="0" err="1"/>
              <a:t>Novellae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744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91264" cy="6336704"/>
          </a:xfrm>
        </p:spPr>
        <p:txBody>
          <a:bodyPr>
            <a:normAutofit/>
          </a:bodyPr>
          <a:lstStyle/>
          <a:p>
            <a:r>
              <a:rPr lang="cs-CZ" dirty="0" smtClean="0"/>
              <a:t>Uzákonil normy </a:t>
            </a:r>
            <a:r>
              <a:rPr lang="cs-CZ" dirty="0"/>
              <a:t>společenského </a:t>
            </a:r>
            <a:r>
              <a:rPr lang="cs-CZ" dirty="0" smtClean="0"/>
              <a:t>života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osobě </a:t>
            </a:r>
            <a:r>
              <a:rPr lang="cs-CZ" dirty="0" smtClean="0"/>
              <a:t>císaře se </a:t>
            </a:r>
            <a:r>
              <a:rPr lang="cs-CZ" dirty="0"/>
              <a:t>pojila neomezená moc světská i duchovní (tento systém se nazýval </a:t>
            </a:r>
            <a:r>
              <a:rPr lang="cs-CZ" b="1" dirty="0" err="1" smtClean="0"/>
              <a:t>caesaropapismus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Oficiálním </a:t>
            </a:r>
            <a:r>
              <a:rPr lang="cs-CZ" dirty="0"/>
              <a:t>náboženstvím bylo </a:t>
            </a:r>
            <a:r>
              <a:rPr lang="cs-CZ" b="1" dirty="0"/>
              <a:t>křesťanství</a:t>
            </a:r>
            <a:r>
              <a:rPr lang="cs-CZ" dirty="0"/>
              <a:t> v ortodoxní </a:t>
            </a:r>
            <a:r>
              <a:rPr lang="cs-CZ" dirty="0" smtClean="0"/>
              <a:t>podobě</a:t>
            </a:r>
          </a:p>
          <a:p>
            <a:endParaRPr lang="cs-CZ" dirty="0" smtClean="0"/>
          </a:p>
          <a:p>
            <a:r>
              <a:rPr lang="cs-CZ" dirty="0" smtClean="0"/>
              <a:t>Justinián </a:t>
            </a:r>
            <a:r>
              <a:rPr lang="cs-CZ" dirty="0"/>
              <a:t>se snažil jak vymýtit staré pohanské </a:t>
            </a:r>
            <a:r>
              <a:rPr lang="cs-CZ" dirty="0" smtClean="0"/>
              <a:t>kulty (</a:t>
            </a:r>
            <a:r>
              <a:rPr lang="cs-CZ" b="1" dirty="0" smtClean="0"/>
              <a:t>529</a:t>
            </a:r>
            <a:r>
              <a:rPr lang="cs-CZ" dirty="0" smtClean="0"/>
              <a:t> </a:t>
            </a:r>
            <a:r>
              <a:rPr lang="cs-CZ" b="1" dirty="0" smtClean="0"/>
              <a:t>dal uzavřít </a:t>
            </a:r>
            <a:r>
              <a:rPr lang="cs-CZ" dirty="0" smtClean="0"/>
              <a:t>novoplatónskou </a:t>
            </a:r>
            <a:r>
              <a:rPr lang="cs-CZ" b="1" dirty="0"/>
              <a:t>akademii v </a:t>
            </a:r>
            <a:r>
              <a:rPr lang="cs-CZ" b="1" dirty="0" smtClean="0"/>
              <a:t>Athénách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3048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Povstání </a:t>
            </a:r>
            <a:r>
              <a:rPr lang="cs-CZ" b="1" dirty="0" err="1" smtClean="0"/>
              <a:t>Níká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532</a:t>
            </a:r>
          </a:p>
          <a:p>
            <a:r>
              <a:rPr lang="cs-CZ" dirty="0" smtClean="0"/>
              <a:t>Trvalo několik dní</a:t>
            </a:r>
          </a:p>
          <a:p>
            <a:r>
              <a:rPr lang="cs-CZ" dirty="0"/>
              <a:t>S</a:t>
            </a:r>
            <a:r>
              <a:rPr lang="cs-CZ" dirty="0" smtClean="0"/>
              <a:t>oupeření </a:t>
            </a:r>
            <a:r>
              <a:rPr lang="cs-CZ" dirty="0"/>
              <a:t>dvou </a:t>
            </a:r>
            <a:r>
              <a:rPr lang="cs-CZ" dirty="0" smtClean="0"/>
              <a:t>sdružení</a:t>
            </a:r>
          </a:p>
          <a:p>
            <a:pPr lvl="1"/>
            <a:r>
              <a:rPr lang="cs-CZ" dirty="0" smtClean="0"/>
              <a:t>Zelení a Modří</a:t>
            </a:r>
          </a:p>
          <a:p>
            <a:pPr lvl="1"/>
            <a:r>
              <a:rPr lang="cs-CZ" dirty="0" smtClean="0"/>
              <a:t>původně sportovní kluby</a:t>
            </a:r>
          </a:p>
          <a:p>
            <a:r>
              <a:rPr lang="cs-CZ" dirty="0" smtClean="0"/>
              <a:t>Nespokojenost </a:t>
            </a:r>
            <a:r>
              <a:rPr lang="cs-CZ" dirty="0"/>
              <a:t>s Justiniánovou </a:t>
            </a:r>
            <a:r>
              <a:rPr lang="cs-CZ" dirty="0" smtClean="0"/>
              <a:t>vládou</a:t>
            </a:r>
          </a:p>
          <a:p>
            <a:pPr lvl="1"/>
            <a:r>
              <a:rPr lang="cs-CZ" dirty="0" smtClean="0"/>
              <a:t>Zvyšování daní</a:t>
            </a:r>
          </a:p>
          <a:p>
            <a:r>
              <a:rPr lang="cs-CZ" dirty="0" smtClean="0"/>
              <a:t>Název od </a:t>
            </a:r>
            <a:r>
              <a:rPr lang="cs-CZ" dirty="0"/>
              <a:t>hesla </a:t>
            </a:r>
            <a:r>
              <a:rPr lang="cs-CZ" b="1" i="1" dirty="0" err="1"/>
              <a:t>Níká</a:t>
            </a:r>
            <a:r>
              <a:rPr lang="cs-CZ" b="1" i="1" dirty="0"/>
              <a:t>!</a:t>
            </a:r>
            <a:r>
              <a:rPr lang="cs-CZ" dirty="0"/>
              <a:t> (Zvítěz</a:t>
            </a:r>
            <a:r>
              <a:rPr lang="cs-CZ" dirty="0" smtClean="0"/>
              <a:t>!)</a:t>
            </a:r>
          </a:p>
          <a:p>
            <a:r>
              <a:rPr lang="cs-CZ" dirty="0" smtClean="0"/>
              <a:t>Zlikvidováno vojenským zásahem</a:t>
            </a:r>
          </a:p>
          <a:p>
            <a:pPr lvl="1"/>
            <a:r>
              <a:rPr lang="cs-CZ" dirty="0" smtClean="0"/>
              <a:t>generál </a:t>
            </a:r>
            <a:r>
              <a:rPr lang="cs-CZ" dirty="0" err="1" smtClean="0"/>
              <a:t>Belisarios</a:t>
            </a:r>
            <a:endParaRPr lang="cs-CZ" dirty="0" smtClean="0"/>
          </a:p>
          <a:p>
            <a:pPr lvl="1"/>
            <a:r>
              <a:rPr lang="cs-CZ" dirty="0" err="1"/>
              <a:t>Prokopius</a:t>
            </a:r>
            <a:r>
              <a:rPr lang="cs-CZ" dirty="0"/>
              <a:t> z </a:t>
            </a:r>
            <a:r>
              <a:rPr lang="cs-CZ" dirty="0" err="1"/>
              <a:t>Cesareje</a:t>
            </a:r>
            <a:r>
              <a:rPr lang="cs-CZ" dirty="0"/>
              <a:t> uvádí 35 000 zabitých „Zelených“ a několik set "Modrých" jen za poslední den </a:t>
            </a:r>
            <a:r>
              <a:rPr lang="cs-CZ" dirty="0" smtClean="0"/>
              <a:t>povstání</a:t>
            </a:r>
          </a:p>
          <a:p>
            <a:pPr marL="338328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779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Renovatio</a:t>
            </a:r>
            <a:r>
              <a:rPr lang="cs-CZ" b="1" dirty="0" smtClean="0"/>
              <a:t> </a:t>
            </a:r>
            <a:r>
              <a:rPr lang="cs-CZ" b="1" dirty="0" err="1" smtClean="0"/>
              <a:t>imperii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709120"/>
          </a:xfrm>
        </p:spPr>
        <p:txBody>
          <a:bodyPr>
            <a:normAutofit/>
          </a:bodyPr>
          <a:lstStyle/>
          <a:p>
            <a:r>
              <a:rPr lang="cs-CZ" dirty="0" smtClean="0"/>
              <a:t>Snaha o obnovu římského impéria </a:t>
            </a:r>
          </a:p>
          <a:p>
            <a:pPr lvl="1"/>
            <a:r>
              <a:rPr lang="cs-CZ" dirty="0" smtClean="0"/>
              <a:t>Vojevůdci </a:t>
            </a:r>
            <a:r>
              <a:rPr lang="cs-CZ" dirty="0" err="1" smtClean="0"/>
              <a:t>Belisarios</a:t>
            </a:r>
            <a:r>
              <a:rPr lang="cs-CZ" dirty="0" smtClean="0"/>
              <a:t> a </a:t>
            </a:r>
            <a:r>
              <a:rPr lang="cs-CZ" dirty="0" err="1" smtClean="0"/>
              <a:t>Narses</a:t>
            </a:r>
            <a:endParaRPr lang="cs-CZ" dirty="0" smtClean="0"/>
          </a:p>
          <a:p>
            <a:r>
              <a:rPr lang="cs-CZ" dirty="0" smtClean="0"/>
              <a:t>533 – podmanění Kartága</a:t>
            </a:r>
          </a:p>
          <a:p>
            <a:r>
              <a:rPr lang="cs-CZ" dirty="0" smtClean="0"/>
              <a:t>534 – dobyto království </a:t>
            </a:r>
            <a:r>
              <a:rPr lang="cs-CZ" dirty="0"/>
              <a:t>Vandalů v severní </a:t>
            </a:r>
            <a:r>
              <a:rPr lang="cs-CZ" dirty="0" smtClean="0"/>
              <a:t>Africe</a:t>
            </a:r>
          </a:p>
          <a:p>
            <a:r>
              <a:rPr lang="cs-CZ" dirty="0" smtClean="0"/>
              <a:t>Tažení proti Ostrogótům na Apeninském poloostrově</a:t>
            </a:r>
          </a:p>
          <a:p>
            <a:pPr lvl="1"/>
            <a:r>
              <a:rPr lang="cs-CZ" dirty="0" smtClean="0"/>
              <a:t>552 – Ostrogóti definitivně poraženi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072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019800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4. Ř</a:t>
            </a:r>
            <a:r>
              <a:rPr lang="cs-CZ" sz="2000" dirty="0" smtClean="0"/>
              <a:t>íše </a:t>
            </a:r>
            <a:r>
              <a:rPr lang="cs-CZ" sz="2000" dirty="0"/>
              <a:t>zvětšená za Justiniána o severní Afriku, Itálii a jižní Hispánii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91" y="1268760"/>
            <a:ext cx="89776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932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8062664" cy="1826363"/>
          </a:xfrm>
        </p:spPr>
        <p:txBody>
          <a:bodyPr>
            <a:noAutofit/>
          </a:bodyPr>
          <a:lstStyle/>
          <a:p>
            <a:r>
              <a:rPr lang="cs-CZ" sz="6000" dirty="0" smtClean="0"/>
              <a:t>Dynastie </a:t>
            </a:r>
            <a:r>
              <a:rPr lang="cs-CZ" sz="6000" dirty="0" err="1" smtClean="0"/>
              <a:t>Herakleiovc</a:t>
            </a:r>
            <a:r>
              <a:rPr lang="cs-CZ" sz="6000" dirty="0" err="1"/>
              <a:t>ů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610 - 711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8426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Herakleios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Zakladatel dynastie</a:t>
            </a:r>
          </a:p>
          <a:p>
            <a:pPr lvl="1"/>
            <a:r>
              <a:rPr lang="cs-CZ" dirty="0" smtClean="0"/>
              <a:t>Svrhl </a:t>
            </a:r>
            <a:r>
              <a:rPr lang="cs-CZ" dirty="0"/>
              <a:t>dosavadního císaře </a:t>
            </a:r>
            <a:r>
              <a:rPr lang="cs-CZ" dirty="0" err="1" smtClean="0"/>
              <a:t>Foku</a:t>
            </a:r>
            <a:endParaRPr lang="cs-CZ" dirty="0" smtClean="0"/>
          </a:p>
          <a:p>
            <a:r>
              <a:rPr lang="cs-CZ" dirty="0" smtClean="0"/>
              <a:t>Prohloubení krize říše</a:t>
            </a:r>
          </a:p>
          <a:p>
            <a:r>
              <a:rPr lang="cs-CZ" dirty="0" smtClean="0"/>
              <a:t>Prohry ve válkách proti Persii, Avarům a Slovanům</a:t>
            </a:r>
          </a:p>
          <a:p>
            <a:r>
              <a:rPr lang="cs-CZ" b="1" dirty="0" smtClean="0"/>
              <a:t>626 – obléhání Konstantinopole</a:t>
            </a:r>
            <a:r>
              <a:rPr lang="cs-CZ" dirty="0" smtClean="0"/>
              <a:t> (nedobyta)</a:t>
            </a:r>
          </a:p>
          <a:p>
            <a:r>
              <a:rPr lang="cs-CZ" dirty="0"/>
              <a:t>Říše </a:t>
            </a:r>
            <a:r>
              <a:rPr lang="cs-CZ" dirty="0" smtClean="0"/>
              <a:t>dále </a:t>
            </a:r>
            <a:r>
              <a:rPr lang="cs-CZ" dirty="0"/>
              <a:t>oslabena po smrti císaře </a:t>
            </a:r>
            <a:r>
              <a:rPr lang="cs-CZ" dirty="0" err="1"/>
              <a:t>Herakleia</a:t>
            </a:r>
            <a:r>
              <a:rPr lang="cs-CZ" dirty="0"/>
              <a:t> (</a:t>
            </a:r>
            <a:r>
              <a:rPr lang="cs-CZ" dirty="0" smtClean="0"/>
              <a:t>641)</a:t>
            </a:r>
          </a:p>
        </p:txBody>
      </p:sp>
    </p:spTree>
    <p:extLst>
      <p:ext uri="{BB962C8B-B14F-4D97-AF65-F5344CB8AC3E}">
        <p14:creationId xmlns:p14="http://schemas.microsoft.com/office/powerpoint/2010/main" val="2282738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7467600" cy="5373216"/>
          </a:xfrm>
        </p:spPr>
        <p:txBody>
          <a:bodyPr/>
          <a:lstStyle/>
          <a:p>
            <a:r>
              <a:rPr lang="cs-CZ" b="1" dirty="0" smtClean="0"/>
              <a:t>Většina </a:t>
            </a:r>
            <a:r>
              <a:rPr lang="cs-CZ" b="1" dirty="0"/>
              <a:t>Balkánu v rukou </a:t>
            </a:r>
            <a:r>
              <a:rPr lang="cs-CZ" b="1" dirty="0" smtClean="0"/>
              <a:t>Slovanů</a:t>
            </a:r>
          </a:p>
          <a:p>
            <a:endParaRPr lang="cs-CZ" b="1" dirty="0" smtClean="0"/>
          </a:p>
          <a:p>
            <a:r>
              <a:rPr lang="cs-CZ" b="1" dirty="0" smtClean="0"/>
              <a:t>Vzestup </a:t>
            </a:r>
            <a:r>
              <a:rPr lang="cs-CZ" b="1" dirty="0"/>
              <a:t>islámu a ztráty východních </a:t>
            </a:r>
            <a:r>
              <a:rPr lang="cs-CZ" b="1" dirty="0" smtClean="0"/>
              <a:t>území</a:t>
            </a:r>
          </a:p>
          <a:p>
            <a:endParaRPr lang="cs-CZ" b="1" dirty="0" smtClean="0"/>
          </a:p>
          <a:p>
            <a:r>
              <a:rPr lang="cs-CZ" dirty="0"/>
              <a:t>Převažujícím národem se </a:t>
            </a:r>
            <a:r>
              <a:rPr lang="cs-CZ" dirty="0" smtClean="0"/>
              <a:t>stali Řekové</a:t>
            </a:r>
          </a:p>
          <a:p>
            <a:pPr lvl="1"/>
            <a:r>
              <a:rPr lang="cs-CZ" dirty="0" smtClean="0"/>
              <a:t>řečtina </a:t>
            </a:r>
            <a:r>
              <a:rPr lang="cs-CZ" dirty="0"/>
              <a:t>definitivně vytlačila </a:t>
            </a:r>
            <a:r>
              <a:rPr lang="cs-CZ" dirty="0" smtClean="0"/>
              <a:t>latinu</a:t>
            </a:r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985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Thémové</a:t>
            </a:r>
            <a:r>
              <a:rPr lang="cs-CZ" b="1" dirty="0" smtClean="0"/>
              <a:t> zřízení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Nebezpečí častých arabských </a:t>
            </a:r>
            <a:r>
              <a:rPr lang="cs-CZ" dirty="0" smtClean="0"/>
              <a:t>nájezdů si </a:t>
            </a:r>
            <a:r>
              <a:rPr lang="cs-CZ" dirty="0"/>
              <a:t>vyžádalo </a:t>
            </a:r>
            <a:r>
              <a:rPr lang="cs-CZ" b="1" dirty="0"/>
              <a:t>spojení civilních i vojenských pravomocí do jednoho </a:t>
            </a:r>
            <a:r>
              <a:rPr lang="cs-CZ" b="1" dirty="0" smtClean="0"/>
              <a:t>úřadu </a:t>
            </a:r>
          </a:p>
          <a:p>
            <a:pPr lvl="1"/>
            <a:r>
              <a:rPr lang="cs-CZ" dirty="0" smtClean="0"/>
              <a:t>zastávali </a:t>
            </a:r>
            <a:r>
              <a:rPr lang="cs-CZ" dirty="0"/>
              <a:t>velitelé vojenských oddílů zvaní </a:t>
            </a:r>
            <a:r>
              <a:rPr lang="cs-CZ" b="1" dirty="0" smtClean="0"/>
              <a:t>stratégové</a:t>
            </a:r>
          </a:p>
          <a:p>
            <a:pPr lvl="1"/>
            <a:endParaRPr lang="cs-CZ" b="1" dirty="0" smtClean="0"/>
          </a:p>
          <a:p>
            <a:r>
              <a:rPr lang="cs-CZ" dirty="0" smtClean="0"/>
              <a:t>Název </a:t>
            </a:r>
            <a:r>
              <a:rPr lang="cs-CZ" dirty="0"/>
              <a:t>těchto novým způsobem spravovaných </a:t>
            </a:r>
            <a:r>
              <a:rPr lang="cs-CZ" dirty="0" smtClean="0"/>
              <a:t>provincií – </a:t>
            </a:r>
            <a:r>
              <a:rPr lang="cs-CZ" b="1" dirty="0" err="1" smtClean="0"/>
              <a:t>themata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042184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019800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5. Byzantská </a:t>
            </a:r>
            <a:r>
              <a:rPr lang="cs-CZ" sz="2000" dirty="0" err="1"/>
              <a:t>themata</a:t>
            </a:r>
            <a:r>
              <a:rPr lang="cs-CZ" sz="2000" dirty="0"/>
              <a:t> v Malé Asii kolem roku 650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503" y="188640"/>
            <a:ext cx="9144000" cy="562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515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5992479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/>
              <a:t>6. Byzanc v 2. polovině 7. století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4450"/>
            <a:ext cx="91440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75896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9503" y="6017452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7. </a:t>
            </a:r>
            <a:r>
              <a:rPr lang="pl-PL" sz="2000" dirty="0"/>
              <a:t>Byzanc na přelomu 7. a 8. století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0" y="1124744"/>
            <a:ext cx="9107140" cy="3961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6727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Ikonoklastické boje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8350696" cy="106668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Dynastie syrská (</a:t>
            </a:r>
            <a:r>
              <a:rPr lang="cs-CZ" sz="2800" b="1" dirty="0" err="1" smtClean="0"/>
              <a:t>isaurská</a:t>
            </a:r>
            <a:r>
              <a:rPr lang="cs-CZ" sz="2800" b="1" dirty="0" smtClean="0"/>
              <a:t>) a </a:t>
            </a:r>
            <a:r>
              <a:rPr lang="cs-CZ" sz="2800" b="1" dirty="0" err="1" smtClean="0"/>
              <a:t>amorijská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903138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r>
              <a:rPr lang="cs-CZ" b="1" dirty="0"/>
              <a:t>Obrazoborectví (</a:t>
            </a:r>
            <a:r>
              <a:rPr lang="cs-CZ" b="1" dirty="0" smtClean="0"/>
              <a:t>ikonoklasmus)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853136"/>
          </a:xfrm>
        </p:spPr>
        <p:txBody>
          <a:bodyPr>
            <a:normAutofit/>
          </a:bodyPr>
          <a:lstStyle/>
          <a:p>
            <a:r>
              <a:rPr lang="cs-CZ" b="1" dirty="0" smtClean="0"/>
              <a:t>Hnutí snažící </a:t>
            </a:r>
            <a:r>
              <a:rPr lang="cs-CZ" b="1" dirty="0"/>
              <a:t>se </a:t>
            </a:r>
            <a:r>
              <a:rPr lang="cs-CZ" b="1" dirty="0" smtClean="0"/>
              <a:t>odstranit </a:t>
            </a:r>
            <a:r>
              <a:rPr lang="cs-CZ" b="1" dirty="0"/>
              <a:t>náboženské obrazy (ikony</a:t>
            </a:r>
            <a:r>
              <a:rPr lang="cs-CZ" b="1" dirty="0" smtClean="0"/>
              <a:t>)</a:t>
            </a:r>
          </a:p>
          <a:p>
            <a:r>
              <a:rPr lang="cs-CZ" b="1" dirty="0"/>
              <a:t>Ikona</a:t>
            </a:r>
            <a:r>
              <a:rPr lang="cs-CZ" dirty="0"/>
              <a:t> je náboženský obraz </a:t>
            </a:r>
            <a:r>
              <a:rPr lang="cs-CZ" dirty="0" smtClean="0"/>
              <a:t>užívaný </a:t>
            </a:r>
            <a:r>
              <a:rPr lang="cs-CZ" dirty="0"/>
              <a:t>v oblasti východního </a:t>
            </a:r>
            <a:r>
              <a:rPr lang="cs-CZ" dirty="0" smtClean="0"/>
              <a:t>křesťanství</a:t>
            </a:r>
          </a:p>
          <a:p>
            <a:pPr lvl="1"/>
            <a:r>
              <a:rPr lang="cs-CZ" dirty="0" smtClean="0"/>
              <a:t>Námětem vyobrazení </a:t>
            </a:r>
            <a:r>
              <a:rPr lang="cs-CZ" dirty="0"/>
              <a:t>Krista, </a:t>
            </a:r>
            <a:r>
              <a:rPr lang="cs-CZ" dirty="0" smtClean="0"/>
              <a:t>Bohorodičky </a:t>
            </a:r>
            <a:r>
              <a:rPr lang="cs-CZ" dirty="0"/>
              <a:t>a </a:t>
            </a:r>
            <a:r>
              <a:rPr lang="cs-CZ" dirty="0" smtClean="0"/>
              <a:t>světců a </a:t>
            </a:r>
            <a:r>
              <a:rPr lang="cs-CZ" dirty="0"/>
              <a:t>výjevy z jejich </a:t>
            </a:r>
            <a:r>
              <a:rPr lang="cs-CZ" dirty="0" smtClean="0"/>
              <a:t>života</a:t>
            </a:r>
          </a:p>
          <a:p>
            <a:pPr lvl="1"/>
            <a:r>
              <a:rPr lang="cs-CZ" dirty="0"/>
              <a:t>Ikona je </a:t>
            </a:r>
            <a:r>
              <a:rPr lang="cs-CZ" dirty="0" smtClean="0"/>
              <a:t>liturgickým </a:t>
            </a:r>
            <a:r>
              <a:rPr lang="cs-CZ" dirty="0"/>
              <a:t>předmětem, </a:t>
            </a:r>
            <a:r>
              <a:rPr lang="cs-CZ" dirty="0" smtClean="0"/>
              <a:t>slouží </a:t>
            </a:r>
            <a:r>
              <a:rPr lang="cs-CZ" dirty="0"/>
              <a:t>při uctívání </a:t>
            </a:r>
            <a:r>
              <a:rPr lang="cs-CZ" dirty="0" smtClean="0"/>
              <a:t>Boha</a:t>
            </a:r>
            <a:endParaRPr lang="cs-CZ" dirty="0"/>
          </a:p>
          <a:p>
            <a:pPr lvl="1"/>
            <a:r>
              <a:rPr lang="cs-CZ" dirty="0"/>
              <a:t>Ikony byly psány na dřevěné desky</a:t>
            </a:r>
          </a:p>
        </p:txBody>
      </p:sp>
    </p:spTree>
    <p:extLst>
      <p:ext uri="{BB962C8B-B14F-4D97-AF65-F5344CB8AC3E}">
        <p14:creationId xmlns:p14="http://schemas.microsoft.com/office/powerpoint/2010/main" val="42612825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6208440"/>
            <a:ext cx="4498975" cy="6495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8. </a:t>
            </a:r>
            <a:r>
              <a:rPr lang="pl-PL" sz="2000" dirty="0"/>
              <a:t>Ikona Ježíše Krista ze 6. </a:t>
            </a:r>
            <a:r>
              <a:rPr lang="pl-PL" sz="2000" dirty="0" smtClean="0"/>
              <a:t>století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Ikonoklasté</a:t>
            </a:r>
            <a:r>
              <a:rPr lang="cs-CZ" sz="3600" dirty="0" smtClean="0"/>
              <a:t> </a:t>
            </a:r>
            <a:endParaRPr lang="cs-CZ" sz="3600" dirty="0"/>
          </a:p>
          <a:p>
            <a:pPr lvl="1"/>
            <a:r>
              <a:rPr lang="cs-CZ" sz="2800" dirty="0" smtClean="0"/>
              <a:t>odpůrci ikon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b="1" dirty="0" err="1" smtClean="0"/>
              <a:t>Ikonodulové</a:t>
            </a:r>
            <a:endParaRPr lang="cs-CZ" sz="3600" dirty="0"/>
          </a:p>
          <a:p>
            <a:pPr lvl="1"/>
            <a:r>
              <a:rPr lang="cs-CZ" sz="2800" dirty="0" smtClean="0"/>
              <a:t>zastánci ikon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3276"/>
            <a:ext cx="3024336" cy="5843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31188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Ikonoklasté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dsuzovali </a:t>
            </a:r>
            <a:r>
              <a:rPr lang="cs-CZ" dirty="0"/>
              <a:t>zhotovování neživých obrazů (maleb či soch), které měly zobrazovat Ježíše nebo svaté</a:t>
            </a:r>
          </a:p>
          <a:p>
            <a:pPr marL="36576" indent="0">
              <a:buNone/>
            </a:pPr>
            <a:endParaRPr lang="cs-CZ" dirty="0"/>
          </a:p>
          <a:p>
            <a:r>
              <a:rPr lang="cs-CZ" dirty="0"/>
              <a:t>Užívání obrazů (ikon) pro náboženské potřeby považovali za novotu v církvi a za ďábelský vynález, který měl přivést křesťany nazpět k pohanské praxi</a:t>
            </a:r>
          </a:p>
        </p:txBody>
      </p:sp>
    </p:spTree>
    <p:extLst>
      <p:ext uri="{BB962C8B-B14F-4D97-AF65-F5344CB8AC3E}">
        <p14:creationId xmlns:p14="http://schemas.microsoft.com/office/powerpoint/2010/main" val="35577910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Ikonodulové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iblický zákaz zobrazování Boha byl překonán vtělením Ježíšovým, jímž se druhá osoba neviditelného Boha stala viditelnou hmotou</a:t>
            </a:r>
          </a:p>
          <a:p>
            <a:endParaRPr lang="cs-CZ" dirty="0" smtClean="0"/>
          </a:p>
          <a:p>
            <a:r>
              <a:rPr lang="cs-CZ" dirty="0" smtClean="0"/>
              <a:t>Obraz nezpodobuje </a:t>
            </a:r>
            <a:r>
              <a:rPr lang="cs-CZ" dirty="0"/>
              <a:t>neviditelného Boha, ale Boha v podobě, v níž na sebe přijal tělo</a:t>
            </a:r>
          </a:p>
        </p:txBody>
      </p:sp>
    </p:spTree>
    <p:extLst>
      <p:ext uri="{BB962C8B-B14F-4D97-AF65-F5344CB8AC3E}">
        <p14:creationId xmlns:p14="http://schemas.microsoft.com/office/powerpoint/2010/main" val="39794410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Ikonoklastické boje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14116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První fáze bojů (730 – 787)</a:t>
            </a:r>
          </a:p>
          <a:p>
            <a:pPr lvl="1"/>
            <a:r>
              <a:rPr lang="cs-CZ" dirty="0" smtClean="0"/>
              <a:t>730 – císař </a:t>
            </a:r>
            <a:r>
              <a:rPr lang="cs-CZ" b="1" dirty="0" smtClean="0"/>
              <a:t>Leon III. </a:t>
            </a:r>
            <a:r>
              <a:rPr lang="cs-CZ" dirty="0"/>
              <a:t>zakázal uctívání náboženských </a:t>
            </a:r>
            <a:r>
              <a:rPr lang="cs-CZ" dirty="0" smtClean="0"/>
              <a:t>obrazů</a:t>
            </a:r>
          </a:p>
          <a:p>
            <a:pPr lvl="1"/>
            <a:r>
              <a:rPr lang="cs-CZ" dirty="0" smtClean="0"/>
              <a:t>741</a:t>
            </a:r>
            <a:r>
              <a:rPr lang="cs-CZ" dirty="0"/>
              <a:t> </a:t>
            </a:r>
            <a:r>
              <a:rPr lang="cs-CZ" dirty="0" smtClean="0"/>
              <a:t>– zákaz ikon potvrdil </a:t>
            </a:r>
            <a:r>
              <a:rPr lang="cs-CZ" dirty="0"/>
              <a:t>jeho syn </a:t>
            </a:r>
            <a:r>
              <a:rPr lang="cs-CZ" dirty="0" smtClean="0"/>
              <a:t>císař </a:t>
            </a:r>
            <a:r>
              <a:rPr lang="cs-CZ" b="1" dirty="0" smtClean="0"/>
              <a:t>Konstantin </a:t>
            </a:r>
            <a:r>
              <a:rPr lang="cs-CZ" b="1" dirty="0"/>
              <a:t>V. </a:t>
            </a:r>
            <a:r>
              <a:rPr lang="cs-CZ" b="1" dirty="0" err="1"/>
              <a:t>Kopronymos</a:t>
            </a:r>
            <a:endParaRPr lang="cs-CZ" b="1" dirty="0"/>
          </a:p>
          <a:p>
            <a:pPr lvl="1"/>
            <a:r>
              <a:rPr lang="cs-CZ" dirty="0" smtClean="0"/>
              <a:t>Zastánci obrazů byly hlavně kláštery</a:t>
            </a:r>
          </a:p>
          <a:p>
            <a:pPr lvl="1"/>
            <a:r>
              <a:rPr lang="cs-CZ" dirty="0" smtClean="0"/>
              <a:t>Nakonec bylo uctívání obrazů potvrzeno</a:t>
            </a:r>
          </a:p>
          <a:p>
            <a:r>
              <a:rPr lang="cs-CZ" b="1" dirty="0" smtClean="0"/>
              <a:t>Druhá fáze bojů (814 – 842)</a:t>
            </a:r>
          </a:p>
          <a:p>
            <a:pPr lvl="1"/>
            <a:r>
              <a:rPr lang="cs-CZ" dirty="0"/>
              <a:t>Leon V. (</a:t>
            </a:r>
            <a:r>
              <a:rPr lang="cs-CZ" dirty="0" smtClean="0"/>
              <a:t>813-820)</a:t>
            </a:r>
          </a:p>
          <a:p>
            <a:pPr lvl="2"/>
            <a:r>
              <a:rPr lang="cs-CZ" dirty="0" smtClean="0"/>
              <a:t>Zahájil </a:t>
            </a:r>
            <a:r>
              <a:rPr lang="cs-CZ" dirty="0"/>
              <a:t>novou fázi pronásledování </a:t>
            </a:r>
            <a:r>
              <a:rPr lang="cs-CZ" dirty="0" smtClean="0"/>
              <a:t>obrazů</a:t>
            </a:r>
          </a:p>
          <a:p>
            <a:pPr lvl="2"/>
            <a:r>
              <a:rPr lang="cs-CZ" dirty="0" smtClean="0"/>
              <a:t>Motivem vojenské </a:t>
            </a:r>
            <a:r>
              <a:rPr lang="cs-CZ" dirty="0"/>
              <a:t>neúspěchy vykládané jako projev božího </a:t>
            </a:r>
            <a:r>
              <a:rPr lang="cs-CZ" dirty="0" smtClean="0"/>
              <a:t>nesouhlasu</a:t>
            </a:r>
          </a:p>
          <a:p>
            <a:pPr lvl="1"/>
            <a:r>
              <a:rPr lang="cs-CZ" dirty="0" smtClean="0"/>
              <a:t>843 – opět potvrzeno uctívání ikon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8972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8206680" cy="1826363"/>
          </a:xfrm>
        </p:spPr>
        <p:txBody>
          <a:bodyPr>
            <a:noAutofit/>
          </a:bodyPr>
          <a:lstStyle/>
          <a:p>
            <a:r>
              <a:rPr lang="cs-CZ" sz="6000" dirty="0" smtClean="0"/>
              <a:t>Makedonská dynastie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867 - 1056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373523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07288" cy="619268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Nejvýznamnější císařové:</a:t>
            </a:r>
            <a:endParaRPr lang="cs-CZ" sz="3200" dirty="0"/>
          </a:p>
          <a:p>
            <a:pPr lvl="1"/>
            <a:r>
              <a:rPr lang="cs-CZ" sz="2800" b="1" dirty="0" err="1" smtClean="0"/>
              <a:t>Basileios</a:t>
            </a:r>
            <a:r>
              <a:rPr lang="cs-CZ" sz="2800" b="1" dirty="0" smtClean="0"/>
              <a:t> </a:t>
            </a:r>
            <a:r>
              <a:rPr lang="cs-CZ" sz="2800" b="1" dirty="0"/>
              <a:t>I</a:t>
            </a:r>
            <a:r>
              <a:rPr lang="cs-CZ" sz="2800" b="1" dirty="0" smtClean="0"/>
              <a:t>.</a:t>
            </a:r>
            <a:r>
              <a:rPr lang="cs-CZ" sz="2800" dirty="0" smtClean="0"/>
              <a:t> </a:t>
            </a:r>
          </a:p>
          <a:p>
            <a:pPr lvl="2"/>
            <a:r>
              <a:rPr lang="cs-CZ" sz="2800" dirty="0" smtClean="0"/>
              <a:t>Dostal se </a:t>
            </a:r>
            <a:r>
              <a:rPr lang="cs-CZ" sz="2800" dirty="0"/>
              <a:t>na trůn převratem a vraždou císaře Michaela </a:t>
            </a:r>
            <a:r>
              <a:rPr lang="cs-CZ" sz="2800" dirty="0" smtClean="0"/>
              <a:t>III.</a:t>
            </a:r>
            <a:endParaRPr lang="cs-CZ" sz="2800" dirty="0"/>
          </a:p>
          <a:p>
            <a:pPr lvl="1"/>
            <a:r>
              <a:rPr lang="cs-CZ" sz="2800" b="1" dirty="0" err="1" smtClean="0"/>
              <a:t>Basileios</a:t>
            </a:r>
            <a:r>
              <a:rPr lang="cs-CZ" sz="2800" b="1" dirty="0" smtClean="0"/>
              <a:t> </a:t>
            </a:r>
            <a:r>
              <a:rPr lang="cs-CZ" sz="2800" b="1" dirty="0"/>
              <a:t>II. </a:t>
            </a:r>
            <a:r>
              <a:rPr lang="cs-CZ" sz="2800" b="1" dirty="0" err="1"/>
              <a:t>Bulgaroktonos</a:t>
            </a:r>
            <a:r>
              <a:rPr lang="cs-CZ" sz="2800" b="1" dirty="0"/>
              <a:t> (</a:t>
            </a:r>
            <a:r>
              <a:rPr lang="cs-CZ" sz="2800" b="1" dirty="0" err="1" smtClean="0"/>
              <a:t>Bulharobijce</a:t>
            </a:r>
            <a:r>
              <a:rPr lang="cs-CZ" sz="2800" b="1" dirty="0" smtClean="0"/>
              <a:t>) </a:t>
            </a:r>
            <a:r>
              <a:rPr lang="cs-CZ" sz="2800" dirty="0" smtClean="0"/>
              <a:t>(976 – 1025)</a:t>
            </a:r>
            <a:endParaRPr lang="cs-CZ" sz="2800" b="1" dirty="0" smtClean="0"/>
          </a:p>
          <a:p>
            <a:endParaRPr lang="cs-CZ" sz="2000" dirty="0" smtClean="0"/>
          </a:p>
          <a:p>
            <a:r>
              <a:rPr lang="cs-CZ" sz="3200" b="1" dirty="0" smtClean="0"/>
              <a:t>Někteří </a:t>
            </a:r>
            <a:r>
              <a:rPr lang="cs-CZ" sz="3200" b="1" dirty="0"/>
              <a:t>makedonští císaři byli na trůnu pouze </a:t>
            </a:r>
            <a:r>
              <a:rPr lang="cs-CZ" sz="3200" b="1" dirty="0" smtClean="0"/>
              <a:t>formálně</a:t>
            </a:r>
          </a:p>
          <a:p>
            <a:pPr lvl="1"/>
            <a:r>
              <a:rPr lang="cs-CZ" sz="2800" dirty="0" smtClean="0"/>
              <a:t>vládli </a:t>
            </a:r>
            <a:r>
              <a:rPr lang="cs-CZ" sz="2800" dirty="0"/>
              <a:t>za ně jejich oficiální </a:t>
            </a:r>
            <a:r>
              <a:rPr lang="cs-CZ" sz="2800" dirty="0" err="1" smtClean="0"/>
              <a:t>spolucísařové</a:t>
            </a:r>
            <a:endParaRPr lang="cs-CZ" sz="2800" dirty="0" smtClean="0"/>
          </a:p>
          <a:p>
            <a:pPr lvl="2"/>
            <a:r>
              <a:rPr lang="cs-CZ" sz="2800" dirty="0" smtClean="0"/>
              <a:t>například </a:t>
            </a:r>
            <a:r>
              <a:rPr lang="cs-CZ" sz="2800" b="1" dirty="0" err="1"/>
              <a:t>Romanos</a:t>
            </a:r>
            <a:r>
              <a:rPr lang="cs-CZ" sz="2800" b="1" dirty="0"/>
              <a:t> I. </a:t>
            </a:r>
            <a:r>
              <a:rPr lang="cs-CZ" sz="2800" b="1" dirty="0" err="1" smtClean="0"/>
              <a:t>Lakapenos</a:t>
            </a:r>
            <a:r>
              <a:rPr lang="cs-CZ" sz="2800" b="1" dirty="0" smtClean="0"/>
              <a:t> </a:t>
            </a:r>
            <a:r>
              <a:rPr lang="cs-CZ" sz="2800" dirty="0" smtClean="0"/>
              <a:t>za </a:t>
            </a:r>
            <a:r>
              <a:rPr lang="cs-CZ" sz="2800" dirty="0"/>
              <a:t>Konstantina </a:t>
            </a:r>
            <a:r>
              <a:rPr lang="cs-CZ" sz="2800" dirty="0" err="1" smtClean="0"/>
              <a:t>VII.věnoval</a:t>
            </a:r>
            <a:r>
              <a:rPr lang="cs-CZ" sz="2800" dirty="0" smtClean="0"/>
              <a:t> </a:t>
            </a:r>
            <a:r>
              <a:rPr lang="cs-CZ" sz="2800" dirty="0"/>
              <a:t>literární činnosti</a:t>
            </a:r>
          </a:p>
        </p:txBody>
      </p:sp>
    </p:spTree>
    <p:extLst>
      <p:ext uri="{BB962C8B-B14F-4D97-AF65-F5344CB8AC3E}">
        <p14:creationId xmlns:p14="http://schemas.microsoft.com/office/powerpoint/2010/main" val="4709154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0" y="6019800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9.</a:t>
            </a:r>
            <a:r>
              <a:rPr lang="pl-PL" sz="2000" dirty="0"/>
              <a:t> Byzanc na sklonku vlády Basileia II.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8088"/>
            <a:ext cx="9180512" cy="51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4059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Krize a </a:t>
            </a:r>
            <a:r>
              <a:rPr lang="cs-CZ" b="1" dirty="0" smtClean="0"/>
              <a:t>rozvrat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Po roce 1025 se na trůně v Konstantinopoli vystřídala v rychlém sledu řada </a:t>
            </a:r>
            <a:r>
              <a:rPr lang="cs-CZ" dirty="0" smtClean="0"/>
              <a:t>císařů panujících </a:t>
            </a:r>
            <a:r>
              <a:rPr lang="cs-CZ" dirty="0"/>
              <a:t>vždy </a:t>
            </a:r>
            <a:r>
              <a:rPr lang="cs-CZ" dirty="0" smtClean="0"/>
              <a:t>jen několik let</a:t>
            </a:r>
          </a:p>
          <a:p>
            <a:endParaRPr lang="cs-CZ" dirty="0" smtClean="0"/>
          </a:p>
          <a:p>
            <a:r>
              <a:rPr lang="cs-CZ" b="1" dirty="0" smtClean="0"/>
              <a:t>Velké schisma</a:t>
            </a:r>
          </a:p>
          <a:p>
            <a:endParaRPr lang="cs-CZ" b="1" dirty="0"/>
          </a:p>
          <a:p>
            <a:r>
              <a:rPr lang="cs-CZ" dirty="0"/>
              <a:t>Útoky </a:t>
            </a:r>
            <a:r>
              <a:rPr lang="cs-CZ" b="1" dirty="0" err="1"/>
              <a:t>seldžuckých</a:t>
            </a:r>
            <a:r>
              <a:rPr lang="cs-CZ" b="1" dirty="0"/>
              <a:t> </a:t>
            </a:r>
            <a:r>
              <a:rPr lang="cs-CZ" b="1" dirty="0" smtClean="0"/>
              <a:t>Turků</a:t>
            </a:r>
          </a:p>
          <a:p>
            <a:pPr lvl="1"/>
            <a:r>
              <a:rPr lang="cs-CZ" b="1" dirty="0" smtClean="0"/>
              <a:t>1071 – </a:t>
            </a:r>
            <a:r>
              <a:rPr lang="cs-CZ" dirty="0" smtClean="0"/>
              <a:t>Byzanc poražena v </a:t>
            </a:r>
            <a:r>
              <a:rPr lang="cs-CZ" b="1" dirty="0" smtClean="0"/>
              <a:t>bitvě u </a:t>
            </a:r>
            <a:r>
              <a:rPr lang="cs-CZ" b="1" dirty="0" err="1" smtClean="0"/>
              <a:t>Mantzinkertu</a:t>
            </a:r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709028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Velké schisma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Spory mezi křesťanským Východem a Západem byly již od konce antiky</a:t>
            </a:r>
          </a:p>
          <a:p>
            <a:r>
              <a:rPr lang="cs-CZ" b="1" dirty="0" smtClean="0"/>
              <a:t>1054 </a:t>
            </a:r>
          </a:p>
          <a:p>
            <a:pPr lvl="1"/>
            <a:r>
              <a:rPr lang="cs-CZ" b="1" dirty="0" smtClean="0"/>
              <a:t>kardinál </a:t>
            </a:r>
            <a:r>
              <a:rPr lang="cs-CZ" b="1" dirty="0" err="1"/>
              <a:t>Humbert</a:t>
            </a:r>
            <a:r>
              <a:rPr lang="cs-CZ" b="1" dirty="0"/>
              <a:t> de Silva </a:t>
            </a:r>
            <a:r>
              <a:rPr lang="cs-CZ" b="1" dirty="0" err="1"/>
              <a:t>Candida</a:t>
            </a:r>
            <a:r>
              <a:rPr lang="cs-CZ" b="1" dirty="0"/>
              <a:t> </a:t>
            </a:r>
            <a:r>
              <a:rPr lang="cs-CZ" dirty="0"/>
              <a:t>exkomunikoval konstantinopolského patriarchu Michaela </a:t>
            </a:r>
            <a:r>
              <a:rPr lang="cs-CZ" dirty="0" err="1"/>
              <a:t>Kerullaria</a:t>
            </a:r>
            <a:r>
              <a:rPr lang="cs-CZ" dirty="0"/>
              <a:t> a všechny, kteří s ním stejně smýšlejí (tj. </a:t>
            </a:r>
            <a:r>
              <a:rPr lang="cs-CZ" dirty="0" smtClean="0"/>
              <a:t>celou </a:t>
            </a:r>
            <a:r>
              <a:rPr lang="cs-CZ" dirty="0"/>
              <a:t>východní </a:t>
            </a:r>
            <a:r>
              <a:rPr lang="cs-CZ" dirty="0" smtClean="0"/>
              <a:t>církev)</a:t>
            </a:r>
          </a:p>
          <a:p>
            <a:pPr lvl="1"/>
            <a:r>
              <a:rPr lang="cs-CZ" b="1" dirty="0" smtClean="0"/>
              <a:t>Michael </a:t>
            </a:r>
            <a:r>
              <a:rPr lang="cs-CZ" b="1" dirty="0" err="1" smtClean="0"/>
              <a:t>Kerullarios</a:t>
            </a:r>
            <a:r>
              <a:rPr lang="cs-CZ" b="1" dirty="0" smtClean="0"/>
              <a:t> </a:t>
            </a:r>
            <a:r>
              <a:rPr lang="cs-CZ" dirty="0" smtClean="0"/>
              <a:t>v reakci na to vyobcoval papežské </a:t>
            </a:r>
            <a:r>
              <a:rPr lang="cs-CZ" dirty="0"/>
              <a:t>legáty, ale </a:t>
            </a:r>
            <a:r>
              <a:rPr lang="cs-CZ" dirty="0" smtClean="0"/>
              <a:t>ne papeže </a:t>
            </a:r>
            <a:r>
              <a:rPr lang="cs-CZ" dirty="0"/>
              <a:t>Lva IX., který je </a:t>
            </a:r>
            <a:r>
              <a:rPr lang="cs-CZ" dirty="0" smtClean="0"/>
              <a:t>poslal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76820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16016" y="6006333"/>
            <a:ext cx="4041775" cy="838200"/>
          </a:xfrm>
        </p:spPr>
        <p:txBody>
          <a:bodyPr/>
          <a:lstStyle/>
          <a:p>
            <a:r>
              <a:rPr lang="cs-CZ" sz="2000" dirty="0" smtClean="0"/>
              <a:t>                  10. Lev IX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995242"/>
            <a:ext cx="4040188" cy="4792408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Definitivní rozdělení jednotné křesťanské církve</a:t>
            </a:r>
          </a:p>
          <a:p>
            <a:endParaRPr lang="cs-CZ" sz="3200" dirty="0" smtClean="0"/>
          </a:p>
          <a:p>
            <a:pPr lvl="1"/>
            <a:r>
              <a:rPr lang="cs-CZ" sz="2800" dirty="0" smtClean="0"/>
              <a:t>Východ – pravoslavná (ortodoxní) církev</a:t>
            </a:r>
          </a:p>
          <a:p>
            <a:pPr lvl="1"/>
            <a:endParaRPr lang="cs-CZ" sz="2800" dirty="0" smtClean="0"/>
          </a:p>
          <a:p>
            <a:pPr lvl="1"/>
            <a:r>
              <a:rPr lang="cs-CZ" sz="2800" dirty="0" smtClean="0"/>
              <a:t>Západ – římskokatolická církev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0326"/>
            <a:ext cx="2520280" cy="5411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61037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53136"/>
          </a:xfrm>
        </p:spPr>
        <p:txBody>
          <a:bodyPr>
            <a:noAutofit/>
          </a:bodyPr>
          <a:lstStyle/>
          <a:p>
            <a:pPr marL="550926" lvl="0" indent="-514350">
              <a:buAutoNum type="arabicPeriod"/>
            </a:pPr>
            <a:r>
              <a:rPr lang="cs-CZ" sz="2000" dirty="0" smtClean="0"/>
              <a:t>Římská </a:t>
            </a:r>
            <a:r>
              <a:rPr lang="cs-CZ" sz="2000" dirty="0"/>
              <a:t>říše se roku _____ rozdělila na dvě části – _____ říši s hlavním městem _____ a _____ říši s hlavním městem </a:t>
            </a:r>
            <a:r>
              <a:rPr lang="cs-CZ" sz="2000" dirty="0" smtClean="0"/>
              <a:t>_____.</a:t>
            </a:r>
          </a:p>
          <a:p>
            <a:pPr marL="550926" lvl="0" indent="-514350">
              <a:buAutoNum type="arabicPeriod"/>
            </a:pPr>
            <a:r>
              <a:rPr lang="cs-CZ" sz="2000" dirty="0" smtClean="0"/>
              <a:t>Vysvětli </a:t>
            </a:r>
            <a:r>
              <a:rPr lang="cs-CZ" sz="2000" dirty="0"/>
              <a:t>pojem </a:t>
            </a:r>
            <a:r>
              <a:rPr lang="cs-CZ" sz="2000" dirty="0" err="1" smtClean="0"/>
              <a:t>caesaropapismus</a:t>
            </a:r>
            <a:endParaRPr lang="cs-CZ" sz="2000" dirty="0" smtClean="0"/>
          </a:p>
          <a:p>
            <a:pPr marL="550926" lvl="0" indent="-514350">
              <a:buAutoNum type="arabicPeriod"/>
            </a:pPr>
            <a:r>
              <a:rPr lang="cs-CZ" sz="2000" dirty="0" smtClean="0"/>
              <a:t>Povstání </a:t>
            </a:r>
            <a:r>
              <a:rPr lang="cs-CZ" sz="2000" dirty="0" err="1" smtClean="0"/>
              <a:t>Níká</a:t>
            </a:r>
            <a:r>
              <a:rPr lang="cs-CZ" sz="2000" dirty="0" smtClean="0"/>
              <a:t>.</a:t>
            </a:r>
            <a:endParaRPr lang="cs-CZ" sz="2000" dirty="0"/>
          </a:p>
          <a:p>
            <a:pPr marL="550926" lvl="0" indent="-514350">
              <a:buAutoNum type="arabicPeriod"/>
            </a:pPr>
            <a:r>
              <a:rPr lang="cs-CZ" sz="2000" dirty="0" err="1" smtClean="0"/>
              <a:t>Codex</a:t>
            </a:r>
            <a:r>
              <a:rPr lang="cs-CZ" sz="2000" dirty="0" smtClean="0"/>
              <a:t> </a:t>
            </a:r>
            <a:r>
              <a:rPr lang="cs-CZ" sz="2000" dirty="0" err="1"/>
              <a:t>iuris</a:t>
            </a:r>
            <a:r>
              <a:rPr lang="cs-CZ" sz="2000" dirty="0"/>
              <a:t> </a:t>
            </a:r>
            <a:r>
              <a:rPr lang="cs-CZ" sz="2000" dirty="0" err="1" smtClean="0"/>
              <a:t>civilis</a:t>
            </a:r>
            <a:endParaRPr lang="cs-CZ" sz="2000" dirty="0" smtClean="0"/>
          </a:p>
          <a:p>
            <a:pPr marL="550926" lvl="0" indent="-514350">
              <a:buAutoNum type="arabicPeriod"/>
            </a:pPr>
            <a:r>
              <a:rPr lang="cs-CZ" sz="2000" dirty="0" smtClean="0"/>
              <a:t>Do období vlády které dynastie spadá vznik a první rozkvět islámu?</a:t>
            </a:r>
          </a:p>
          <a:p>
            <a:pPr marL="550926" lvl="0" indent="-514350">
              <a:buAutoNum type="arabicPeriod"/>
            </a:pPr>
            <a:r>
              <a:rPr lang="cs-CZ" sz="2000" dirty="0" smtClean="0"/>
              <a:t>Co je to </a:t>
            </a:r>
            <a:r>
              <a:rPr lang="cs-CZ" sz="2000" dirty="0" err="1" smtClean="0"/>
              <a:t>thémové</a:t>
            </a:r>
            <a:r>
              <a:rPr lang="cs-CZ" sz="2000" dirty="0" smtClean="0"/>
              <a:t> zřízení?</a:t>
            </a:r>
          </a:p>
          <a:p>
            <a:pPr marL="550926" lvl="0" indent="-514350">
              <a:buAutoNum type="arabicPeriod"/>
            </a:pPr>
            <a:r>
              <a:rPr lang="cs-CZ" sz="2000" dirty="0" smtClean="0"/>
              <a:t>Co je to ikona?</a:t>
            </a:r>
            <a:endParaRPr lang="cs-CZ" sz="2000" dirty="0"/>
          </a:p>
          <a:p>
            <a:pPr marL="550926" lvl="0" indent="-514350">
              <a:buAutoNum type="arabicPeriod"/>
            </a:pPr>
            <a:r>
              <a:rPr lang="cs-CZ" sz="2000" dirty="0" smtClean="0"/>
              <a:t>Vysvětlete základní rozdíly mezi ikonoklasty a ikonoduly.</a:t>
            </a:r>
          </a:p>
          <a:p>
            <a:pPr marL="550926" lvl="0" indent="-514350">
              <a:buAutoNum type="arabicPeriod"/>
            </a:pPr>
            <a:r>
              <a:rPr lang="cs-CZ" sz="2000" dirty="0" smtClean="0"/>
              <a:t>Co to bylo tzv. velké schisma?</a:t>
            </a:r>
          </a:p>
          <a:p>
            <a:pPr marL="550926" lvl="0" indent="-514350">
              <a:buAutoNum type="arabicPeriod"/>
            </a:pPr>
            <a:endParaRPr lang="cs-CZ" sz="1400" dirty="0" smtClean="0"/>
          </a:p>
          <a:p>
            <a:pPr marL="550926" lvl="0" indent="-514350">
              <a:buAutoNum type="arabicPeriod"/>
            </a:pPr>
            <a:endParaRPr lang="cs-CZ" sz="1400" dirty="0"/>
          </a:p>
          <a:p>
            <a:pPr marL="36576" indent="0"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29750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VARANA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23.9.2013].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cs.wikipedia.org/wiki/Soubor:Byzantine_Empire_animated2.gif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 BIGDADDY1204. </a:t>
            </a:r>
            <a:r>
              <a:rPr lang="cs-CZ" i="1" dirty="0"/>
              <a:t>wikipedia.cz</a:t>
            </a:r>
            <a:r>
              <a:rPr lang="cs-CZ" dirty="0"/>
              <a:t> [online]. [cit. 23.9.2013].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cs.wikipedia.org/wiki/Soubor:Walls_of_Constantinople.JPG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25.9.2013].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cs.wikipedia.org/wiki/Soubor:Meister_von_San_Vitale_in_Ravenna.jpg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2.10.2013].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cs.wikipedia.org/wiki/Soubor:Justinien_527-565.svg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 err="1"/>
              <a:t>wikipedia.en</a:t>
            </a:r>
            <a:r>
              <a:rPr lang="cs-CZ" dirty="0"/>
              <a:t> [online]. [cit. 7.10.2013].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commons.wikimedia.org/wiki/File:Byzantine_Empire_Themata-650-en.svg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7.10.2013].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cs.wikipedia.org/wiki/Soubor:ByzantineEmpire-Heraclians-cs.png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MOZZAN. </a:t>
            </a:r>
            <a:r>
              <a:rPr lang="cs-CZ" i="1" dirty="0"/>
              <a:t>wikipedia.cz</a:t>
            </a:r>
            <a:r>
              <a:rPr lang="cs-CZ" dirty="0"/>
              <a:t> [online]. [cit. 7.10.2013].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cs.wikipedia.org/wiki/Soubor:ByzantineEmpireMap-cs-690%27s.png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ANONYMUS. </a:t>
            </a:r>
            <a:r>
              <a:rPr lang="cs-CZ" i="1" dirty="0"/>
              <a:t>wikipedia.cz</a:t>
            </a:r>
            <a:r>
              <a:rPr lang="cs-CZ" dirty="0"/>
              <a:t> [online]. [cit. 10.10.2013].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cs.wikipedia.org/wiki/Je%C5%BE%C3%AD%C5%A1_Kristus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NÉCROPOTAME. </a:t>
            </a:r>
            <a:r>
              <a:rPr lang="cs-CZ" i="1" dirty="0"/>
              <a:t>wikipedia.cz</a:t>
            </a:r>
            <a:r>
              <a:rPr lang="cs-CZ" dirty="0"/>
              <a:t> [online]. [cit. 10.10.2013].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cs.wikipedia.org/wiki/Soubor:Map_Byzantine_Empire_1025-fr.svg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14.10.2013].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cs.wikipedia.org/wiki/Soubor:Leon_IX.jpg</a:t>
            </a: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06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1435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konec</a:t>
            </a:r>
            <a:endParaRPr lang="cs-CZ" sz="5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91595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340</TotalTime>
  <Words>1323</Words>
  <Application>Microsoft Office PowerPoint</Application>
  <PresentationFormat>Předvádění na obrazovce (4:3)</PresentationFormat>
  <Paragraphs>229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40</vt:i4>
      </vt:variant>
    </vt:vector>
  </HeadingPairs>
  <TitlesOfParts>
    <vt:vector size="43" baseType="lpstr">
      <vt:lpstr>Technický</vt:lpstr>
      <vt:lpstr>projekt</vt:lpstr>
      <vt:lpstr>1_projekt</vt:lpstr>
      <vt:lpstr>Byzantská říše do nástupu Komnenovců</vt:lpstr>
      <vt:lpstr>ANOTACE</vt:lpstr>
      <vt:lpstr>Byzantská říše do nástupu Komnenovců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Náboženské poměry</vt:lpstr>
      <vt:lpstr>Justinián I. Veliký</vt:lpstr>
      <vt:lpstr>Prezentace aplikace PowerPoint</vt:lpstr>
      <vt:lpstr>Prezentace aplikace PowerPoint</vt:lpstr>
      <vt:lpstr>Corpus iuris civilis</vt:lpstr>
      <vt:lpstr>Prezentace aplikace PowerPoint</vt:lpstr>
      <vt:lpstr>Povstání Níká!</vt:lpstr>
      <vt:lpstr>Renovatio imperii</vt:lpstr>
      <vt:lpstr>Prezentace aplikace PowerPoint</vt:lpstr>
      <vt:lpstr>Dynastie Herakleiovců</vt:lpstr>
      <vt:lpstr>Herakleios </vt:lpstr>
      <vt:lpstr>Prezentace aplikace PowerPoint</vt:lpstr>
      <vt:lpstr>Thémové zřízení</vt:lpstr>
      <vt:lpstr>Prezentace aplikace PowerPoint</vt:lpstr>
      <vt:lpstr>Prezentace aplikace PowerPoint</vt:lpstr>
      <vt:lpstr>Prezentace aplikace PowerPoint</vt:lpstr>
      <vt:lpstr>Ikonoklastické boje</vt:lpstr>
      <vt:lpstr>Obrazoborectví (ikonoklasmus)</vt:lpstr>
      <vt:lpstr>Prezentace aplikace PowerPoint</vt:lpstr>
      <vt:lpstr>Ikonoklasté</vt:lpstr>
      <vt:lpstr>Ikonodulové</vt:lpstr>
      <vt:lpstr>Ikonoklastické boje</vt:lpstr>
      <vt:lpstr>Makedonská dynastie</vt:lpstr>
      <vt:lpstr>Prezentace aplikace PowerPoint</vt:lpstr>
      <vt:lpstr>Prezentace aplikace PowerPoint</vt:lpstr>
      <vt:lpstr>Krize a rozvrat říše</vt:lpstr>
      <vt:lpstr>Velké schisma</vt:lpstr>
      <vt:lpstr>Prezentace aplikace PowerPoint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Byzantská říše</dc:title>
  <dc:creator>zi</dc:creator>
  <cp:lastModifiedBy>zi</cp:lastModifiedBy>
  <cp:revision>38</cp:revision>
  <dcterms:created xsi:type="dcterms:W3CDTF">2013-09-23T09:24:04Z</dcterms:created>
  <dcterms:modified xsi:type="dcterms:W3CDTF">2013-12-18T07:27:03Z</dcterms:modified>
</cp:coreProperties>
</file>