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7" r:id="rId3"/>
  </p:sldMasterIdLst>
  <p:notesMasterIdLst>
    <p:notesMasterId r:id="rId32"/>
  </p:notesMasterIdLst>
  <p:sldIdLst>
    <p:sldId id="282" r:id="rId4"/>
    <p:sldId id="283" r:id="rId5"/>
    <p:sldId id="256" r:id="rId6"/>
    <p:sldId id="258" r:id="rId7"/>
    <p:sldId id="259" r:id="rId8"/>
    <p:sldId id="260" r:id="rId9"/>
    <p:sldId id="262" r:id="rId10"/>
    <p:sldId id="263" r:id="rId11"/>
    <p:sldId id="284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81" r:id="rId28"/>
    <p:sldId id="261" r:id="rId29"/>
    <p:sldId id="285" r:id="rId30"/>
    <p:sldId id="280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13A5F9-AB50-4E2A-82D3-3BD9F41E22E0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65CC3A-C7E8-4770-BB9E-704099674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5458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65CC3A-C7E8-4770-BB9E-704099674EF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5465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2846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6668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0138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5397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5073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38287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0173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9692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7511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549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0638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298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2439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2831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391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9672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3137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48751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7432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738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6989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6818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62133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3568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60416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9384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87602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4586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BCFAEC6-A404-4330-B36A-A87F20D620F2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9D94E8F-27DC-43D2-AAA7-5CA320885FF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3516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8022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anossa_2006.jpg?uselang=cs" TargetMode="External"/><Relationship Id="rId3" Type="http://schemas.openxmlformats.org/officeDocument/2006/relationships/hyperlink" Target="http://commons.wikimedia.org/wiki/File:Leon_IX.jpg" TargetMode="External"/><Relationship Id="rId7" Type="http://schemas.openxmlformats.org/officeDocument/2006/relationships/hyperlink" Target="http://cs.wikipedia.org/wiki/Soubor:Dictatus_Papae_complete.jpg" TargetMode="External"/><Relationship Id="rId2" Type="http://schemas.openxmlformats.org/officeDocument/2006/relationships/hyperlink" Target="http://cs.wikipedia.org/wiki/Soubor:Dehio_212_Clun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regor_VII.gif" TargetMode="External"/><Relationship Id="rId5" Type="http://schemas.openxmlformats.org/officeDocument/2006/relationships/hyperlink" Target="http://cs.wikipedia.org/wiki/Soubor:Heinrich_III._(HRR)_Miniatur.jpg" TargetMode="External"/><Relationship Id="rId10" Type="http://schemas.openxmlformats.org/officeDocument/2006/relationships/hyperlink" Target="http://commons.wikimedia.org/wiki/File:Salerno_PopeGregoriousVIITomb.JPG" TargetMode="External"/><Relationship Id="rId4" Type="http://schemas.openxmlformats.org/officeDocument/2006/relationships/hyperlink" Target="http://commons.wikimedia.org/wiki/File:Blason_Abbaye_Cluny.svg" TargetMode="External"/><Relationship Id="rId9" Type="http://schemas.openxmlformats.org/officeDocument/2006/relationships/hyperlink" Target="http://cs.wikipedia.org/wiki/Soubor:Hugo-v-cluny_heinrich-iv_mathilde-v-tuszien_cod-vat-lat-4922_1115ad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err="1"/>
              <a:t>Clunyjské</a:t>
            </a:r>
            <a:r>
              <a:rPr lang="cs-CZ" sz="3200" dirty="0"/>
              <a:t> hnutí a Boj o investituru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67074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VY_32_INOVACE_2.DE.07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5331032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Středověk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pojmem tzv. </a:t>
            </a:r>
            <a:r>
              <a:rPr lang="cs-CZ" sz="1100" dirty="0" err="1"/>
              <a:t>clunyjského</a:t>
            </a:r>
            <a:r>
              <a:rPr lang="cs-CZ" sz="1100" dirty="0"/>
              <a:t> hnutí a s problematikou boje o investituru ve Svaté říši římské. Sleduje příčiny i důsledky tohoto krizového jevu středověké křesťanské církve.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448596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Clunyjské</a:t>
            </a:r>
            <a:r>
              <a:rPr lang="cs-CZ" sz="5400" dirty="0" smtClean="0"/>
              <a:t> hnutí a Boj o investituru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2409852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Clunyjské</a:t>
            </a:r>
            <a:r>
              <a:rPr lang="cs-CZ" sz="5400" dirty="0" smtClean="0"/>
              <a:t> hnutí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7151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7467600" cy="576064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11</a:t>
            </a:r>
            <a:r>
              <a:rPr lang="cs-CZ" dirty="0"/>
              <a:t>. </a:t>
            </a:r>
            <a:r>
              <a:rPr lang="cs-CZ" dirty="0" smtClean="0"/>
              <a:t>století – v církvi snahy o reformu</a:t>
            </a:r>
          </a:p>
          <a:p>
            <a:r>
              <a:rPr lang="cs-CZ" dirty="0" smtClean="0"/>
              <a:t>Hnutí vzešlo z klášterů</a:t>
            </a:r>
          </a:p>
          <a:p>
            <a:r>
              <a:rPr lang="cs-CZ" dirty="0" smtClean="0"/>
              <a:t>Významné </a:t>
            </a:r>
            <a:r>
              <a:rPr lang="cs-CZ" dirty="0"/>
              <a:t>místo </a:t>
            </a:r>
            <a:r>
              <a:rPr lang="cs-CZ" dirty="0" smtClean="0"/>
              <a:t>burgundský </a:t>
            </a:r>
            <a:r>
              <a:rPr lang="cs-CZ" dirty="0"/>
              <a:t>klášter Cluny a kláštery jemu </a:t>
            </a:r>
            <a:r>
              <a:rPr lang="cs-CZ" dirty="0" smtClean="0"/>
              <a:t>podřízené</a:t>
            </a:r>
          </a:p>
          <a:p>
            <a:pPr lvl="1"/>
            <a:r>
              <a:rPr lang="cs-CZ" dirty="0" smtClean="0"/>
              <a:t>Zpřísnění </a:t>
            </a:r>
            <a:r>
              <a:rPr lang="cs-CZ" dirty="0"/>
              <a:t>způsobu života v </a:t>
            </a:r>
            <a:r>
              <a:rPr lang="cs-CZ" dirty="0" smtClean="0"/>
              <a:t>klášterech</a:t>
            </a:r>
          </a:p>
          <a:p>
            <a:pPr lvl="1"/>
            <a:r>
              <a:rPr lang="cs-CZ" dirty="0" smtClean="0"/>
              <a:t>Podpora </a:t>
            </a:r>
            <a:r>
              <a:rPr lang="cs-CZ" dirty="0"/>
              <a:t>celibátu </a:t>
            </a:r>
          </a:p>
          <a:p>
            <a:pPr lvl="1"/>
            <a:r>
              <a:rPr lang="cs-CZ" dirty="0" smtClean="0"/>
              <a:t>Církev </a:t>
            </a:r>
            <a:r>
              <a:rPr lang="cs-CZ" dirty="0"/>
              <a:t>podřízena pouze </a:t>
            </a:r>
            <a:r>
              <a:rPr lang="cs-CZ" dirty="0" smtClean="0"/>
              <a:t>papeži</a:t>
            </a:r>
          </a:p>
          <a:p>
            <a:pPr lvl="1"/>
            <a:r>
              <a:rPr lang="cs-CZ" dirty="0" smtClean="0"/>
              <a:t>Samostatnost klášterů</a:t>
            </a:r>
          </a:p>
          <a:p>
            <a:pPr lvl="2"/>
            <a:r>
              <a:rPr lang="cs-CZ" dirty="0" smtClean="0"/>
              <a:t>Do té doby vlastník půdy založil kostel a mohl s ním i s jeho majetkem disponovat</a:t>
            </a:r>
          </a:p>
          <a:p>
            <a:pPr lvl="1"/>
            <a:r>
              <a:rPr lang="cs-CZ" dirty="0" smtClean="0"/>
              <a:t>Kritika kupčení s církevními hodnostmi a úřady</a:t>
            </a:r>
          </a:p>
          <a:p>
            <a:r>
              <a:rPr lang="cs-CZ" dirty="0" smtClean="0"/>
              <a:t>Od papeže sv. Lva </a:t>
            </a:r>
            <a:r>
              <a:rPr lang="cs-CZ" dirty="0"/>
              <a:t>IX. (1049 – 1054) </a:t>
            </a:r>
            <a:r>
              <a:rPr lang="cs-CZ" dirty="0" smtClean="0"/>
              <a:t>podpora od </a:t>
            </a:r>
            <a:r>
              <a:rPr lang="cs-CZ" dirty="0"/>
              <a:t>svatopeterského </a:t>
            </a:r>
            <a:r>
              <a:rPr lang="cs-CZ" dirty="0" smtClean="0"/>
              <a:t>stolce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78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0" y="6019800"/>
            <a:ext cx="9144000" cy="433536"/>
          </a:xfrm>
        </p:spPr>
        <p:txBody>
          <a:bodyPr>
            <a:normAutofit/>
          </a:bodyPr>
          <a:lstStyle/>
          <a:p>
            <a:pPr algn="ctr"/>
            <a:r>
              <a:rPr lang="cs-CZ" sz="1800" dirty="0" smtClean="0"/>
              <a:t>1. Klášter v Cluny </a:t>
            </a:r>
            <a:endParaRPr lang="cs-CZ" sz="1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640960" cy="5260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181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5574" y="6352096"/>
            <a:ext cx="8758425" cy="505904"/>
          </a:xfrm>
        </p:spPr>
        <p:txBody>
          <a:bodyPr>
            <a:noAutofit/>
          </a:bodyPr>
          <a:lstStyle/>
          <a:p>
            <a:r>
              <a:rPr lang="cs-CZ" sz="1800" dirty="0" smtClean="0"/>
              <a:t>2. Lev IX. – manuskript, 11. století                     3</a:t>
            </a:r>
            <a:r>
              <a:rPr lang="cs-CZ" sz="1800" dirty="0"/>
              <a:t>. Znak opatství v Cluny</a:t>
            </a:r>
          </a:p>
          <a:p>
            <a:endParaRPr lang="cs-CZ" sz="1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6588"/>
            <a:ext cx="2834355" cy="6085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86589"/>
            <a:ext cx="4449558" cy="48985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9314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Boj o investituru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97163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7467600" cy="5505475"/>
          </a:xfrm>
        </p:spPr>
        <p:txBody>
          <a:bodyPr>
            <a:normAutofit fontScale="92500" lnSpcReduction="20000"/>
          </a:bodyPr>
          <a:lstStyle/>
          <a:p>
            <a:r>
              <a:rPr lang="cs-CZ" sz="3600" dirty="0"/>
              <a:t>Spor světské a církevní moci v 11. a 12. </a:t>
            </a:r>
            <a:r>
              <a:rPr lang="cs-CZ" sz="3600" dirty="0" smtClean="0"/>
              <a:t>století</a:t>
            </a:r>
          </a:p>
          <a:p>
            <a:pPr marL="36576" indent="0">
              <a:buNone/>
            </a:pPr>
            <a:endParaRPr lang="cs-CZ" sz="3600" dirty="0"/>
          </a:p>
          <a:p>
            <a:r>
              <a:rPr lang="cs-CZ" sz="3600" dirty="0" smtClean="0"/>
              <a:t>Spor císaře Svaté říše římské a </a:t>
            </a:r>
            <a:r>
              <a:rPr lang="cs-CZ" sz="3600" dirty="0"/>
              <a:t>papežství o právo investitury </a:t>
            </a:r>
            <a:r>
              <a:rPr lang="cs-CZ" sz="3600" dirty="0" smtClean="0"/>
              <a:t>biskupů</a:t>
            </a:r>
          </a:p>
          <a:p>
            <a:pPr marL="36576" indent="0">
              <a:buNone/>
            </a:pPr>
            <a:endParaRPr lang="cs-CZ" sz="3600" dirty="0" smtClean="0"/>
          </a:p>
          <a:p>
            <a:r>
              <a:rPr lang="cs-CZ" sz="3600" dirty="0" smtClean="0"/>
              <a:t>Investitura – uvedení </a:t>
            </a:r>
            <a:r>
              <a:rPr lang="cs-CZ" sz="3600" dirty="0"/>
              <a:t>do úřadu symbolickým předáním </a:t>
            </a:r>
            <a:r>
              <a:rPr lang="cs-CZ" sz="3600" dirty="0" smtClean="0"/>
              <a:t>insignií</a:t>
            </a:r>
          </a:p>
          <a:p>
            <a:pPr lvl="1"/>
            <a:r>
              <a:rPr lang="cs-CZ" sz="3200" dirty="0" smtClean="0"/>
              <a:t>Prsten </a:t>
            </a:r>
            <a:r>
              <a:rPr lang="cs-CZ" sz="3200" dirty="0"/>
              <a:t>a </a:t>
            </a:r>
            <a:r>
              <a:rPr lang="cs-CZ" sz="3200" dirty="0" smtClean="0"/>
              <a:t>berla</a:t>
            </a:r>
          </a:p>
          <a:p>
            <a:pPr lvl="1"/>
            <a:r>
              <a:rPr lang="cs-CZ" sz="3200" dirty="0" smtClean="0"/>
              <a:t>Později přibylo </a:t>
            </a:r>
            <a:r>
              <a:rPr lang="cs-CZ" sz="3200" dirty="0"/>
              <a:t>žezlo</a:t>
            </a:r>
          </a:p>
        </p:txBody>
      </p:sp>
    </p:spTree>
    <p:extLst>
      <p:ext uri="{BB962C8B-B14F-4D97-AF65-F5344CB8AC3E}">
        <p14:creationId xmlns:p14="http://schemas.microsoft.com/office/powerpoint/2010/main" val="240470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7467600" cy="597666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Církev - snaha o získání </a:t>
            </a:r>
            <a:r>
              <a:rPr lang="cs-CZ" dirty="0" smtClean="0"/>
              <a:t>nezávislosti </a:t>
            </a:r>
            <a:r>
              <a:rPr lang="cs-CZ" dirty="0"/>
              <a:t>na světské </a:t>
            </a:r>
            <a:r>
              <a:rPr lang="cs-CZ" dirty="0" smtClean="0"/>
              <a:t>moci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Panovníci se </a:t>
            </a:r>
            <a:r>
              <a:rPr lang="cs-CZ" dirty="0"/>
              <a:t>snažili udržet systém, který jim umožňoval ovlivňovat církevní </a:t>
            </a:r>
            <a:r>
              <a:rPr lang="cs-CZ" dirty="0" smtClean="0"/>
              <a:t>dění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Situace </a:t>
            </a:r>
            <a:r>
              <a:rPr lang="cs-CZ" dirty="0"/>
              <a:t>nutně musela vést ke sporu mezi církví a jednotlivými </a:t>
            </a:r>
            <a:r>
              <a:rPr lang="cs-CZ" dirty="0" smtClean="0"/>
              <a:t>panovníky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smtClean="0"/>
              <a:t>Strany </a:t>
            </a:r>
            <a:r>
              <a:rPr lang="cs-CZ" dirty="0"/>
              <a:t>byly natolik provázané (a tedy </a:t>
            </a:r>
            <a:r>
              <a:rPr lang="cs-CZ" dirty="0" smtClean="0"/>
              <a:t>i </a:t>
            </a:r>
            <a:r>
              <a:rPr lang="cs-CZ" dirty="0"/>
              <a:t>nejednotné), že je nelze jednoznačně </a:t>
            </a:r>
            <a:r>
              <a:rPr lang="cs-CZ" dirty="0" smtClean="0"/>
              <a:t>vymezit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199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Jindřich III. (1039 – 1056) 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752529" y="6244952"/>
            <a:ext cx="4391471" cy="591019"/>
          </a:xfrm>
        </p:spPr>
        <p:txBody>
          <a:bodyPr>
            <a:normAutofit/>
          </a:bodyPr>
          <a:lstStyle/>
          <a:p>
            <a:r>
              <a:rPr lang="cs-CZ" sz="1800" dirty="0" smtClean="0"/>
              <a:t>4. </a:t>
            </a:r>
            <a:r>
              <a:rPr lang="pl-PL" sz="1800" dirty="0"/>
              <a:t>Jindřich III. </a:t>
            </a:r>
            <a:r>
              <a:rPr lang="pl-PL" sz="1800" i="1" dirty="0"/>
              <a:t>(miniatura okolo 1040)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5008432"/>
          </a:xfrm>
        </p:spPr>
        <p:txBody>
          <a:bodyPr>
            <a:noAutofit/>
          </a:bodyPr>
          <a:lstStyle/>
          <a:p>
            <a:r>
              <a:rPr lang="cs-CZ" sz="2600" dirty="0" smtClean="0"/>
              <a:t>1046 korunován císařem</a:t>
            </a:r>
          </a:p>
          <a:p>
            <a:r>
              <a:rPr lang="cs-CZ" sz="2600" dirty="0" smtClean="0"/>
              <a:t>poslední císař, </a:t>
            </a:r>
            <a:r>
              <a:rPr lang="cs-CZ" sz="2600" dirty="0"/>
              <a:t>který pevně </a:t>
            </a:r>
            <a:r>
              <a:rPr lang="cs-CZ" sz="2600" dirty="0" smtClean="0"/>
              <a:t>ovládal říšskou </a:t>
            </a:r>
            <a:r>
              <a:rPr lang="cs-CZ" sz="2600" dirty="0"/>
              <a:t>církevní </a:t>
            </a:r>
            <a:r>
              <a:rPr lang="cs-CZ" sz="2600" dirty="0" smtClean="0"/>
              <a:t>hierarchii i papežskou kurii</a:t>
            </a:r>
            <a:endParaRPr lang="cs-CZ" sz="2600" dirty="0"/>
          </a:p>
          <a:p>
            <a:r>
              <a:rPr lang="cs-CZ" sz="2600" dirty="0"/>
              <a:t>podporoval snahy o vnitřní reformu </a:t>
            </a:r>
            <a:r>
              <a:rPr lang="cs-CZ" sz="2600" dirty="0" smtClean="0"/>
              <a:t>církve (neuvědomoval si, že důsledkem </a:t>
            </a:r>
            <a:r>
              <a:rPr lang="cs-CZ" sz="2600" dirty="0"/>
              <a:t>bude emancipace </a:t>
            </a:r>
            <a:r>
              <a:rPr lang="cs-CZ" sz="2600" dirty="0" smtClean="0"/>
              <a:t>církve)</a:t>
            </a:r>
            <a:endParaRPr lang="cs-CZ" sz="2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407494"/>
            <a:ext cx="2148174" cy="4700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625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Řehoř VII. (1073 – 1085)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937401" y="6423248"/>
            <a:ext cx="2448272" cy="43204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 5. Papež Řehoř VII. 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851921" y="1283277"/>
            <a:ext cx="4834880" cy="5458091"/>
          </a:xfrm>
        </p:spPr>
        <p:txBody>
          <a:bodyPr>
            <a:normAutofit lnSpcReduction="10000"/>
          </a:bodyPr>
          <a:lstStyle/>
          <a:p>
            <a:r>
              <a:rPr lang="cs-CZ" dirty="0" err="1"/>
              <a:t>Hildebrand</a:t>
            </a:r>
            <a:r>
              <a:rPr lang="cs-CZ" dirty="0"/>
              <a:t> ze </a:t>
            </a:r>
            <a:r>
              <a:rPr lang="cs-CZ" dirty="0" err="1" smtClean="0"/>
              <a:t>Soany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Stoupenec </a:t>
            </a:r>
            <a:r>
              <a:rPr lang="cs-CZ" dirty="0" err="1" smtClean="0"/>
              <a:t>clunyjského</a:t>
            </a:r>
            <a:r>
              <a:rPr lang="cs-CZ" dirty="0" smtClean="0"/>
              <a:t> hnutí</a:t>
            </a:r>
          </a:p>
          <a:p>
            <a:endParaRPr lang="cs-CZ" dirty="0" smtClean="0"/>
          </a:p>
          <a:p>
            <a:r>
              <a:rPr lang="cs-CZ" dirty="0" smtClean="0"/>
              <a:t>Během pohřbu papeže </a:t>
            </a:r>
            <a:r>
              <a:rPr lang="cs-CZ" dirty="0"/>
              <a:t>Alexandra II. byl na nátlak lidových mas </a:t>
            </a:r>
            <a:r>
              <a:rPr lang="cs-CZ" dirty="0" smtClean="0"/>
              <a:t>prohlášen papežem</a:t>
            </a:r>
          </a:p>
          <a:p>
            <a:pPr lvl="1"/>
            <a:r>
              <a:rPr lang="cs-CZ" dirty="0" smtClean="0"/>
              <a:t>V rozporu s církevním právem</a:t>
            </a:r>
          </a:p>
          <a:p>
            <a:pPr lvl="1"/>
            <a:r>
              <a:rPr lang="cs-CZ" dirty="0" smtClean="0"/>
              <a:t>Kardinálové pouze akceptovali volbu lidu</a:t>
            </a:r>
          </a:p>
          <a:p>
            <a:endParaRPr lang="cs-CZ" dirty="0" smtClean="0"/>
          </a:p>
          <a:p>
            <a:r>
              <a:rPr lang="cs-CZ" dirty="0"/>
              <a:t>MOC SVĚTSKÁ MUSÍ BÝT PODŘÍZENA MOCI CÍRKEVNÍ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83277"/>
            <a:ext cx="2664296" cy="5044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95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Dictatus</a:t>
            </a:r>
            <a:r>
              <a:rPr lang="cs-CZ" b="1" dirty="0" smtClean="0"/>
              <a:t> </a:t>
            </a:r>
            <a:r>
              <a:rPr lang="cs-CZ" b="1" dirty="0" err="1" smtClean="0"/>
              <a:t>papae</a:t>
            </a:r>
            <a:endParaRPr lang="cs-CZ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5580112" y="6308545"/>
            <a:ext cx="2302633" cy="549455"/>
          </a:xfrm>
        </p:spPr>
        <p:txBody>
          <a:bodyPr>
            <a:normAutofit/>
          </a:bodyPr>
          <a:lstStyle/>
          <a:p>
            <a:r>
              <a:rPr lang="cs-CZ" sz="1800" dirty="0" smtClean="0"/>
              <a:t>6. </a:t>
            </a:r>
            <a:r>
              <a:rPr lang="cs-CZ" sz="1800" dirty="0" err="1" smtClean="0"/>
              <a:t>Dictatus</a:t>
            </a:r>
            <a:r>
              <a:rPr lang="cs-CZ" sz="1800" dirty="0" smtClean="0"/>
              <a:t> </a:t>
            </a:r>
            <a:r>
              <a:rPr lang="cs-CZ" sz="1800" dirty="0" err="1" smtClean="0"/>
              <a:t>papae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5224456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/>
              <a:t>1075</a:t>
            </a:r>
          </a:p>
          <a:p>
            <a:endParaRPr lang="cs-CZ" sz="3200" dirty="0" smtClean="0"/>
          </a:p>
          <a:p>
            <a:r>
              <a:rPr lang="cs-CZ" sz="3200" dirty="0"/>
              <a:t>Papež je nejvyšší hlava </a:t>
            </a:r>
            <a:r>
              <a:rPr lang="cs-CZ" sz="3200" dirty="0" smtClean="0"/>
              <a:t>křesťanstva</a:t>
            </a:r>
          </a:p>
          <a:p>
            <a:pPr lvl="1"/>
            <a:r>
              <a:rPr lang="cs-CZ" sz="2400" dirty="0" smtClean="0"/>
              <a:t>Může zasahovat </a:t>
            </a:r>
            <a:r>
              <a:rPr lang="cs-CZ" sz="2400" dirty="0"/>
              <a:t>do práv </a:t>
            </a:r>
            <a:r>
              <a:rPr lang="cs-CZ" sz="2400" dirty="0" smtClean="0"/>
              <a:t>biskupů</a:t>
            </a:r>
          </a:p>
          <a:p>
            <a:pPr lvl="1"/>
            <a:r>
              <a:rPr lang="cs-CZ" sz="2400" dirty="0" smtClean="0"/>
              <a:t>Na </a:t>
            </a:r>
            <a:r>
              <a:rPr lang="cs-CZ" sz="2400" dirty="0"/>
              <a:t>základě své nejvyšší duchovní </a:t>
            </a:r>
            <a:r>
              <a:rPr lang="cs-CZ" sz="2400" dirty="0" smtClean="0"/>
              <a:t>moci je </a:t>
            </a:r>
            <a:r>
              <a:rPr lang="cs-CZ" sz="2400" dirty="0"/>
              <a:t>postaven i nad krále a </a:t>
            </a:r>
            <a:r>
              <a:rPr lang="cs-CZ" sz="2400" dirty="0" smtClean="0"/>
              <a:t>císaře</a:t>
            </a:r>
          </a:p>
          <a:p>
            <a:endParaRPr lang="cs-CZ" sz="3200" dirty="0" smtClean="0"/>
          </a:p>
          <a:p>
            <a:r>
              <a:rPr lang="cs-CZ" sz="3200" dirty="0" smtClean="0"/>
              <a:t>27 tezí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8867"/>
            <a:ext cx="3672408" cy="6221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384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7467600" cy="6624736"/>
          </a:xfrm>
        </p:spPr>
        <p:txBody>
          <a:bodyPr>
            <a:normAutofit fontScale="70000" lnSpcReduction="20000"/>
          </a:bodyPr>
          <a:lstStyle/>
          <a:p>
            <a:r>
              <a:rPr lang="cs-CZ" sz="3400" b="1" i="1" dirty="0"/>
              <a:t>I. teze: Římská církev je založena samotným Pánem.</a:t>
            </a:r>
          </a:p>
          <a:p>
            <a:r>
              <a:rPr lang="cs-CZ" sz="3400" b="1" i="1" dirty="0"/>
              <a:t>II. teze: Římský biskup jako jediný může být po právu nazýván obecným.</a:t>
            </a:r>
          </a:p>
          <a:p>
            <a:r>
              <a:rPr lang="cs-CZ" sz="3400" b="1" i="1" dirty="0"/>
              <a:t>III. teze: Pouze on může ustanovovat a sesazovat biskupy.</a:t>
            </a:r>
          </a:p>
          <a:p>
            <a:r>
              <a:rPr lang="cs-CZ" sz="3400" b="1" i="1" dirty="0" smtClean="0"/>
              <a:t>VIII</a:t>
            </a:r>
            <a:r>
              <a:rPr lang="cs-CZ" sz="3400" b="1" i="1" dirty="0"/>
              <a:t>. teze: Pouze on může disponovat císařskými odznaky.</a:t>
            </a:r>
          </a:p>
          <a:p>
            <a:r>
              <a:rPr lang="cs-CZ" sz="3400" b="1" i="1" dirty="0"/>
              <a:t>IX. teze: Pouze jemu musejí všechna světská knížata líbat nohy.</a:t>
            </a:r>
          </a:p>
          <a:p>
            <a:r>
              <a:rPr lang="cs-CZ" sz="3400" b="1" i="1" dirty="0" smtClean="0"/>
              <a:t>XII</a:t>
            </a:r>
            <a:r>
              <a:rPr lang="cs-CZ" sz="3400" b="1" i="1" dirty="0"/>
              <a:t>. teze: Budiž mu dovoleno sesazovat císaře.</a:t>
            </a:r>
          </a:p>
          <a:p>
            <a:r>
              <a:rPr lang="cs-CZ" sz="3400" b="1" i="1" dirty="0" smtClean="0"/>
              <a:t>XIX</a:t>
            </a:r>
            <a:r>
              <a:rPr lang="cs-CZ" sz="3400" b="1" i="1" dirty="0"/>
              <a:t>. teze: On sám nemůže být nikým souzen.</a:t>
            </a:r>
          </a:p>
          <a:p>
            <a:r>
              <a:rPr lang="cs-CZ" sz="3400" b="1" i="1" dirty="0" smtClean="0"/>
              <a:t>XXII</a:t>
            </a:r>
            <a:r>
              <a:rPr lang="cs-CZ" sz="3400" b="1" i="1" dirty="0"/>
              <a:t>. teze: Římská církev se nikdy nemýlila a podle důkazů Písma se nezmýlí.</a:t>
            </a:r>
          </a:p>
          <a:p>
            <a:r>
              <a:rPr lang="cs-CZ" sz="3400" b="1" i="1" dirty="0" smtClean="0"/>
              <a:t>XXVI</a:t>
            </a:r>
            <a:r>
              <a:rPr lang="cs-CZ" sz="3400" b="1" i="1" dirty="0"/>
              <a:t>. teze: Kdokoliv nesouhlasí s římskou církví, bude vyloučen z obce křesťanů.</a:t>
            </a:r>
          </a:p>
          <a:p>
            <a:r>
              <a:rPr lang="cs-CZ" sz="3400" b="1" i="1" dirty="0"/>
              <a:t>XXVII. teze: Nechť může vyvazovat poddané ze slibu věrnosti vůči hříšníkům.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9988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Boj o investituru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5257800"/>
          </a:xfrm>
        </p:spPr>
        <p:txBody>
          <a:bodyPr>
            <a:noAutofit/>
          </a:bodyPr>
          <a:lstStyle/>
          <a:p>
            <a:r>
              <a:rPr lang="cs-CZ" sz="2400" dirty="0"/>
              <a:t>1075 Řehoř zostřil zákaz </a:t>
            </a:r>
            <a:r>
              <a:rPr lang="cs-CZ" sz="2400" dirty="0" smtClean="0"/>
              <a:t>laické investitury</a:t>
            </a:r>
          </a:p>
          <a:p>
            <a:pPr lvl="1"/>
            <a:r>
              <a:rPr lang="cs-CZ" sz="2000" dirty="0" smtClean="0"/>
              <a:t>pod </a:t>
            </a:r>
            <a:r>
              <a:rPr lang="cs-CZ" sz="2000" dirty="0"/>
              <a:t>hrozbou klatby vyhlásil, že králi upírá jakékoli právo při obsazování </a:t>
            </a:r>
            <a:r>
              <a:rPr lang="cs-CZ" sz="2000" dirty="0" smtClean="0"/>
              <a:t>biskupství</a:t>
            </a:r>
          </a:p>
          <a:p>
            <a:r>
              <a:rPr lang="cs-CZ" sz="2400" dirty="0" smtClean="0"/>
              <a:t>Jindřich na výnos nedbal </a:t>
            </a:r>
          </a:p>
          <a:p>
            <a:r>
              <a:rPr lang="cs-CZ" sz="2400" dirty="0" smtClean="0"/>
              <a:t>1076 – synoda (říšský sněm) </a:t>
            </a:r>
            <a:r>
              <a:rPr lang="cs-CZ" sz="2400" dirty="0"/>
              <a:t>ve </a:t>
            </a:r>
            <a:r>
              <a:rPr lang="cs-CZ" sz="2400" dirty="0" err="1" smtClean="0"/>
              <a:t>Wormsu</a:t>
            </a:r>
            <a:endParaRPr lang="cs-CZ" sz="2400" dirty="0"/>
          </a:p>
          <a:p>
            <a:pPr lvl="1"/>
            <a:r>
              <a:rPr lang="cs-CZ" sz="2000" dirty="0"/>
              <a:t>Jindřich podnítil proti papeži říšské </a:t>
            </a:r>
            <a:r>
              <a:rPr lang="cs-CZ" sz="2000" dirty="0" smtClean="0"/>
              <a:t>biskupy</a:t>
            </a:r>
          </a:p>
          <a:p>
            <a:pPr lvl="1"/>
            <a:r>
              <a:rPr lang="cs-CZ" sz="2000" dirty="0" smtClean="0"/>
              <a:t>Řehoř </a:t>
            </a:r>
            <a:r>
              <a:rPr lang="cs-CZ" sz="2000" dirty="0"/>
              <a:t>VII. byl prohlášen za </a:t>
            </a:r>
            <a:r>
              <a:rPr lang="cs-CZ" sz="2000" dirty="0" smtClean="0"/>
              <a:t>sesazeného</a:t>
            </a:r>
            <a:r>
              <a:rPr lang="cs-CZ" sz="2000" dirty="0"/>
              <a:t> </a:t>
            </a:r>
            <a:endParaRPr lang="cs-CZ" sz="2000" dirty="0" smtClean="0"/>
          </a:p>
          <a:p>
            <a:pPr lvl="1"/>
            <a:r>
              <a:rPr lang="cs-CZ" sz="2000" dirty="0" smtClean="0"/>
              <a:t>Řehoř odpověděl </a:t>
            </a:r>
            <a:r>
              <a:rPr lang="cs-CZ" sz="2000" dirty="0"/>
              <a:t>exkomunikací Jindřicha IV. </a:t>
            </a:r>
          </a:p>
          <a:p>
            <a:pPr lvl="2"/>
            <a:r>
              <a:rPr lang="cs-CZ" sz="2000" dirty="0" smtClean="0"/>
              <a:t>zprostil</a:t>
            </a:r>
            <a:r>
              <a:rPr lang="cs-CZ" sz="2000" dirty="0"/>
              <a:t> jeho poddané přísahy </a:t>
            </a:r>
            <a:r>
              <a:rPr lang="cs-CZ" sz="2000" dirty="0" smtClean="0"/>
              <a:t>věrnosti</a:t>
            </a:r>
          </a:p>
          <a:p>
            <a:r>
              <a:rPr lang="cs-CZ" sz="2400" dirty="0" smtClean="0"/>
              <a:t>Říšská knížata dala </a:t>
            </a:r>
            <a:r>
              <a:rPr lang="cs-CZ" sz="2400" dirty="0"/>
              <a:t>králi </a:t>
            </a:r>
            <a:r>
              <a:rPr lang="cs-CZ" sz="2400" dirty="0" smtClean="0"/>
              <a:t>ultimátum</a:t>
            </a:r>
          </a:p>
          <a:p>
            <a:pPr lvl="1"/>
            <a:r>
              <a:rPr lang="cs-CZ" sz="2000" dirty="0" smtClean="0"/>
              <a:t>do </a:t>
            </a:r>
            <a:r>
              <a:rPr lang="cs-CZ" sz="2000" dirty="0"/>
              <a:t>roka si musí od papeže vyprosit zproštění z klatby, jinak bude prohlášen za zbaveného trůnu a bude zvolen nový </a:t>
            </a:r>
            <a:r>
              <a:rPr lang="cs-CZ" sz="2000" dirty="0" smtClean="0"/>
              <a:t>král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6195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Canossa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5141168"/>
          </a:xfrm>
        </p:spPr>
        <p:txBody>
          <a:bodyPr>
            <a:noAutofit/>
          </a:bodyPr>
          <a:lstStyle/>
          <a:p>
            <a:r>
              <a:rPr lang="cs-CZ" sz="2800" dirty="0" smtClean="0"/>
              <a:t>Hrad na </a:t>
            </a:r>
            <a:r>
              <a:rPr lang="cs-CZ" sz="2800" dirty="0"/>
              <a:t>severním svahu </a:t>
            </a:r>
            <a:r>
              <a:rPr lang="cs-CZ" sz="2800" dirty="0" smtClean="0"/>
              <a:t>Apenin</a:t>
            </a:r>
          </a:p>
          <a:p>
            <a:r>
              <a:rPr lang="cs-CZ" sz="2800" dirty="0" smtClean="0"/>
              <a:t>Patřil </a:t>
            </a:r>
            <a:r>
              <a:rPr lang="cs-CZ" sz="2800" dirty="0"/>
              <a:t>markraběnce </a:t>
            </a:r>
            <a:r>
              <a:rPr lang="cs-CZ" sz="2800" dirty="0" smtClean="0"/>
              <a:t>Matyldě Toskánské</a:t>
            </a:r>
          </a:p>
          <a:p>
            <a:r>
              <a:rPr lang="cs-CZ" sz="2800" dirty="0" smtClean="0"/>
              <a:t>Jindřich se </a:t>
            </a:r>
            <a:r>
              <a:rPr lang="cs-CZ" sz="2800" dirty="0"/>
              <a:t>objevil v šatu kajícníka </a:t>
            </a:r>
          </a:p>
          <a:p>
            <a:r>
              <a:rPr lang="cs-CZ" sz="2800" dirty="0" smtClean="0"/>
              <a:t>tři </a:t>
            </a:r>
            <a:r>
              <a:rPr lang="cs-CZ" sz="2800" dirty="0"/>
              <a:t>dny čekal před hradbami, až bude vpuštěn (26.-28. ledna 1077</a:t>
            </a:r>
            <a:r>
              <a:rPr lang="cs-CZ" sz="2800" dirty="0" smtClean="0"/>
              <a:t>) </a:t>
            </a:r>
          </a:p>
          <a:p>
            <a:r>
              <a:rPr lang="cs-CZ" sz="2800" dirty="0" smtClean="0"/>
              <a:t>Na </a:t>
            </a:r>
            <a:r>
              <a:rPr lang="cs-CZ" sz="2800" dirty="0"/>
              <a:t>přímluvu </a:t>
            </a:r>
            <a:r>
              <a:rPr lang="cs-CZ" sz="2800" dirty="0" smtClean="0"/>
              <a:t>svého kmotra </a:t>
            </a:r>
            <a:r>
              <a:rPr lang="cs-CZ" sz="2800" dirty="0" err="1"/>
              <a:t>clunyjského</a:t>
            </a:r>
            <a:r>
              <a:rPr lang="cs-CZ" sz="2800" dirty="0"/>
              <a:t> opata Huga a markraběnky dosáhl </a:t>
            </a:r>
            <a:r>
              <a:rPr lang="cs-CZ" sz="2800" dirty="0" smtClean="0"/>
              <a:t>od papeže odpuštění </a:t>
            </a:r>
          </a:p>
          <a:p>
            <a:pPr lvl="1"/>
            <a:r>
              <a:rPr lang="cs-CZ" sz="2400" dirty="0" smtClean="0"/>
              <a:t>s </a:t>
            </a:r>
            <a:r>
              <a:rPr lang="cs-CZ" sz="2400" dirty="0"/>
              <a:t>podmínkou, že se ve sporu s německými knížaty podrobí papežovu rozhodčímu </a:t>
            </a:r>
            <a:r>
              <a:rPr lang="cs-CZ" sz="2400" dirty="0" smtClean="0"/>
              <a:t>výroku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522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10436" y="6237312"/>
            <a:ext cx="9154435" cy="462880"/>
          </a:xfrm>
        </p:spPr>
        <p:txBody>
          <a:bodyPr>
            <a:normAutofit/>
          </a:bodyPr>
          <a:lstStyle/>
          <a:p>
            <a:pPr algn="ctr"/>
            <a:r>
              <a:rPr lang="cs-CZ" sz="1800" dirty="0" smtClean="0"/>
              <a:t>7. Ruiny hradu Canossa</a:t>
            </a:r>
            <a:endParaRPr lang="cs-CZ" sz="18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56" y="142866"/>
            <a:ext cx="7992888" cy="599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3270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5877272"/>
            <a:ext cx="9144000" cy="838200"/>
          </a:xfrm>
        </p:spPr>
        <p:txBody>
          <a:bodyPr>
            <a:normAutofit/>
          </a:bodyPr>
          <a:lstStyle/>
          <a:p>
            <a:pPr algn="ctr"/>
            <a:r>
              <a:rPr lang="cs-CZ" sz="1800" dirty="0"/>
              <a:t>8. Jindřich IV. prosí </a:t>
            </a:r>
            <a:r>
              <a:rPr lang="cs-CZ" sz="1800" dirty="0" smtClean="0"/>
              <a:t>Matyldu </a:t>
            </a:r>
            <a:r>
              <a:rPr lang="cs-CZ" sz="1800" dirty="0"/>
              <a:t>Toskánskou a opata Huga z</a:t>
            </a:r>
            <a:r>
              <a:rPr lang="cs-CZ" sz="1800" dirty="0" smtClean="0"/>
              <a:t> </a:t>
            </a:r>
            <a:r>
              <a:rPr lang="cs-CZ" sz="1800" dirty="0"/>
              <a:t>Cluny o zprostředkování střetnutí s papežem Řehořem VII.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238" y="188640"/>
            <a:ext cx="4581525" cy="551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10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467600" cy="5793507"/>
          </a:xfrm>
        </p:spPr>
        <p:txBody>
          <a:bodyPr>
            <a:normAutofit/>
          </a:bodyPr>
          <a:lstStyle/>
          <a:p>
            <a:r>
              <a:rPr lang="cs-CZ" dirty="0" smtClean="0"/>
              <a:t>Canossa </a:t>
            </a:r>
            <a:r>
              <a:rPr lang="cs-CZ" dirty="0"/>
              <a:t>znamenala </a:t>
            </a:r>
            <a:r>
              <a:rPr lang="cs-CZ" dirty="0" smtClean="0"/>
              <a:t>těžkou ránu</a:t>
            </a:r>
          </a:p>
          <a:p>
            <a:endParaRPr lang="cs-CZ" dirty="0" smtClean="0"/>
          </a:p>
          <a:p>
            <a:r>
              <a:rPr lang="cs-CZ" dirty="0" smtClean="0"/>
              <a:t>Vedení </a:t>
            </a:r>
            <a:r>
              <a:rPr lang="cs-CZ" dirty="0"/>
              <a:t>Západu přešlo z císaře na </a:t>
            </a:r>
            <a:r>
              <a:rPr lang="cs-CZ" dirty="0" smtClean="0"/>
              <a:t>papeže</a:t>
            </a:r>
          </a:p>
          <a:p>
            <a:endParaRPr lang="cs-CZ" dirty="0"/>
          </a:p>
          <a:p>
            <a:r>
              <a:rPr lang="cs-CZ" dirty="0"/>
              <a:t>Přes papežovo odpuštění zvolila německá knížata již v březnu r. 1077 protikrálem Rudolfa </a:t>
            </a:r>
            <a:r>
              <a:rPr lang="cs-CZ" dirty="0" smtClean="0"/>
              <a:t>Švábského</a:t>
            </a:r>
          </a:p>
          <a:p>
            <a:endParaRPr lang="cs-CZ" dirty="0" smtClean="0"/>
          </a:p>
          <a:p>
            <a:r>
              <a:rPr lang="cs-CZ" dirty="0" smtClean="0"/>
              <a:t>Jindřich </a:t>
            </a:r>
            <a:r>
              <a:rPr lang="cs-CZ" dirty="0"/>
              <a:t>musel bojovat o královskou </a:t>
            </a:r>
            <a:r>
              <a:rPr lang="cs-CZ" dirty="0" smtClean="0"/>
              <a:t>korunu (občanská válka)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9061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467600" cy="5721499"/>
          </a:xfrm>
        </p:spPr>
        <p:txBody>
          <a:bodyPr/>
          <a:lstStyle/>
          <a:p>
            <a:r>
              <a:rPr lang="cs-CZ" dirty="0"/>
              <a:t>V březnu r. 1080 byl Jindřich IV. znovu dán do klatby a </a:t>
            </a:r>
            <a:r>
              <a:rPr lang="cs-CZ" dirty="0" smtClean="0"/>
              <a:t>sesazen</a:t>
            </a:r>
          </a:p>
          <a:p>
            <a:endParaRPr lang="cs-CZ" dirty="0"/>
          </a:p>
          <a:p>
            <a:r>
              <a:rPr lang="cs-CZ" dirty="0"/>
              <a:t>Jindřich proti Řehořovi postavil protipapeže Klimenta III. (1084-1100) a vytáhl proti </a:t>
            </a:r>
            <a:r>
              <a:rPr lang="cs-CZ" dirty="0" smtClean="0"/>
              <a:t>Římu</a:t>
            </a:r>
          </a:p>
          <a:p>
            <a:endParaRPr lang="cs-CZ" dirty="0"/>
          </a:p>
          <a:p>
            <a:r>
              <a:rPr lang="cs-CZ" dirty="0"/>
              <a:t>Řehoř VII. uprchl k Normanům do jižní </a:t>
            </a:r>
            <a:r>
              <a:rPr lang="cs-CZ" dirty="0" smtClean="0"/>
              <a:t>Itálie</a:t>
            </a:r>
          </a:p>
          <a:p>
            <a:endParaRPr lang="cs-CZ" dirty="0"/>
          </a:p>
          <a:p>
            <a:r>
              <a:rPr lang="cs-CZ" dirty="0"/>
              <a:t>Zemřel 25. května 1085 v Salernu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59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65304"/>
            <a:ext cx="9144000" cy="462880"/>
          </a:xfrm>
        </p:spPr>
        <p:txBody>
          <a:bodyPr>
            <a:normAutofit/>
          </a:bodyPr>
          <a:lstStyle/>
          <a:p>
            <a:pPr algn="ctr"/>
            <a:r>
              <a:rPr lang="cs-CZ" sz="1800" dirty="0" smtClean="0"/>
              <a:t>9. Tumba papeže Řehoře VII. v Salernu</a:t>
            </a:r>
            <a:endParaRPr lang="cs-CZ" sz="1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20" y="140133"/>
            <a:ext cx="8033561" cy="6025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1033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Konkordát wormský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8856984" cy="5257800"/>
          </a:xfrm>
        </p:spPr>
        <p:txBody>
          <a:bodyPr>
            <a:noAutofit/>
          </a:bodyPr>
          <a:lstStyle/>
          <a:p>
            <a:r>
              <a:rPr lang="cs-CZ" sz="2800" dirty="0"/>
              <a:t>Zápas pokračoval i po Řehořově </a:t>
            </a:r>
            <a:r>
              <a:rPr lang="cs-CZ" sz="2800" dirty="0" smtClean="0"/>
              <a:t>smrti</a:t>
            </a:r>
          </a:p>
          <a:p>
            <a:r>
              <a:rPr lang="cs-CZ" sz="2800" dirty="0" smtClean="0"/>
              <a:t>1122 – Wormský</a:t>
            </a:r>
            <a:r>
              <a:rPr lang="cs-CZ" sz="2800" dirty="0"/>
              <a:t> konkordát </a:t>
            </a:r>
            <a:r>
              <a:rPr lang="cs-CZ" sz="2800" dirty="0" smtClean="0"/>
              <a:t>stanovil </a:t>
            </a:r>
            <a:r>
              <a:rPr lang="cs-CZ" sz="2800" dirty="0"/>
              <a:t>dvojí </a:t>
            </a:r>
            <a:r>
              <a:rPr lang="cs-CZ" sz="2800" dirty="0" smtClean="0"/>
              <a:t>investituru</a:t>
            </a:r>
          </a:p>
          <a:p>
            <a:pPr lvl="1"/>
            <a:r>
              <a:rPr lang="cs-CZ" sz="2400" dirty="0" smtClean="0"/>
              <a:t>Králi </a:t>
            </a:r>
            <a:r>
              <a:rPr lang="cs-CZ" sz="2400" dirty="0"/>
              <a:t>zůstala světská </a:t>
            </a:r>
            <a:r>
              <a:rPr lang="cs-CZ" sz="2400" dirty="0" smtClean="0"/>
              <a:t>investitura s </a:t>
            </a:r>
            <a:r>
              <a:rPr lang="cs-CZ" sz="2400" dirty="0"/>
              <a:t>předáním světských statků a </a:t>
            </a:r>
            <a:r>
              <a:rPr lang="cs-CZ" sz="2400" dirty="0" smtClean="0"/>
              <a:t>práv </a:t>
            </a:r>
          </a:p>
          <a:p>
            <a:pPr lvl="2"/>
            <a:r>
              <a:rPr lang="cs-CZ" sz="2000" dirty="0" smtClean="0"/>
              <a:t>Symbolem </a:t>
            </a:r>
            <a:r>
              <a:rPr lang="cs-CZ" sz="2000" dirty="0"/>
              <a:t>bylo </a:t>
            </a:r>
            <a:r>
              <a:rPr lang="cs-CZ" sz="2000" dirty="0" smtClean="0"/>
              <a:t>předání </a:t>
            </a:r>
            <a:r>
              <a:rPr lang="cs-CZ" sz="2000" dirty="0"/>
              <a:t>žezla </a:t>
            </a:r>
          </a:p>
          <a:p>
            <a:pPr lvl="1"/>
            <a:r>
              <a:rPr lang="cs-CZ" sz="2400" dirty="0" smtClean="0"/>
              <a:t>Duchovní investitura byla předána církvi</a:t>
            </a:r>
          </a:p>
          <a:p>
            <a:pPr lvl="2"/>
            <a:r>
              <a:rPr lang="cs-CZ" sz="2000" dirty="0" smtClean="0"/>
              <a:t>Symbolem bylo předání berly a prstenu</a:t>
            </a:r>
          </a:p>
          <a:p>
            <a:pPr lvl="1"/>
            <a:r>
              <a:rPr lang="cs-CZ" sz="2400" dirty="0" smtClean="0"/>
              <a:t>Teprve </a:t>
            </a:r>
            <a:r>
              <a:rPr lang="cs-CZ" sz="2400" dirty="0"/>
              <a:t>po předchozí kanonické volbě a duchovní </a:t>
            </a:r>
            <a:r>
              <a:rPr lang="cs-CZ" sz="2400" dirty="0" smtClean="0"/>
              <a:t>investituře uděloval </a:t>
            </a:r>
            <a:r>
              <a:rPr lang="cs-CZ" sz="2400" dirty="0"/>
              <a:t>král </a:t>
            </a:r>
            <a:r>
              <a:rPr lang="cs-CZ" sz="2400" dirty="0" smtClean="0"/>
              <a:t>světskou investituru</a:t>
            </a:r>
          </a:p>
          <a:p>
            <a:pPr lvl="2"/>
            <a:r>
              <a:rPr lang="cs-CZ" sz="2000" dirty="0" smtClean="0"/>
              <a:t>v </a:t>
            </a:r>
            <a:r>
              <a:rPr lang="cs-CZ" sz="2000" dirty="0"/>
              <a:t>Německu ještě před svěcením na </a:t>
            </a:r>
            <a:r>
              <a:rPr lang="cs-CZ" sz="2000" dirty="0" smtClean="0"/>
              <a:t>biskupa</a:t>
            </a:r>
          </a:p>
          <a:p>
            <a:pPr lvl="2"/>
            <a:r>
              <a:rPr lang="cs-CZ" sz="2000" dirty="0" smtClean="0"/>
              <a:t>v </a:t>
            </a:r>
            <a:r>
              <a:rPr lang="cs-CZ" sz="2000" dirty="0"/>
              <a:t>Itálii a Burgundsku až po </a:t>
            </a:r>
            <a:r>
              <a:rPr lang="cs-CZ" sz="2000" dirty="0" smtClean="0"/>
              <a:t>svěcení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418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147248" cy="6336704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3200" b="1" i="1" dirty="0" smtClean="0"/>
              <a:t>„</a:t>
            </a:r>
            <a:r>
              <a:rPr lang="cs-CZ" sz="3200" b="1" i="1" dirty="0"/>
              <a:t>Já Jindřich .... předávám Bohu, svatým božím apoštolům Petrovi a Pavlovi a svaté katolické církvi ... každou investituru prstenem a berlou a dostojím tomu, že ve všech církvích, které jsou v mém království či císařství, proběhne kanonická volba a svobodné svěcení. Majetky a </a:t>
            </a:r>
            <a:r>
              <a:rPr lang="cs-CZ" sz="3200" b="1" i="1" dirty="0" err="1"/>
              <a:t>regalia</a:t>
            </a:r>
            <a:r>
              <a:rPr lang="cs-CZ" sz="3200" b="1" i="1" dirty="0"/>
              <a:t> svatého Petra, jež od počátku sporu až do dnešního dne došly k odcizení, ať za časů mého otce nebo v mé době, vrátím zpět římské církvi...“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335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856984" cy="6552728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b="1" i="1" dirty="0"/>
              <a:t>„Já </a:t>
            </a:r>
            <a:r>
              <a:rPr lang="cs-CZ" b="1" i="1" dirty="0" err="1"/>
              <a:t>Kalixt</a:t>
            </a:r>
            <a:r>
              <a:rPr lang="cs-CZ" b="1" i="1" dirty="0"/>
              <a:t> ..., svoluji Tobě, milovaný synu Jindřichu ... , aby volby biskupů a opatů v německém království probíhaly v Tvé přítomnosti ... a to bez simonie a jakékoliv svévole, a abys Ty, když mezi stranami by povstala nějaká nejednotnost, podle rady a rozhodnutí metropolity ... zajistil ozdravnou část pomoci a podpory. Zvolený však má od tebe prostřednictvím žezla přijmout </a:t>
            </a:r>
            <a:r>
              <a:rPr lang="cs-CZ" b="1" i="1" dirty="0" err="1"/>
              <a:t>regalia</a:t>
            </a:r>
            <a:r>
              <a:rPr lang="cs-CZ" b="1" i="1" dirty="0"/>
              <a:t> a vykonat to, čím je ti za tato </a:t>
            </a:r>
            <a:r>
              <a:rPr lang="cs-CZ" b="1" i="1" dirty="0" err="1"/>
              <a:t>regalia</a:t>
            </a:r>
            <a:r>
              <a:rPr lang="cs-CZ" b="1" i="1" dirty="0"/>
              <a:t> podle práva povinován. V ostatních částech impéria má vysvěcený do šesti měsíců přijmout od Tebe </a:t>
            </a:r>
            <a:r>
              <a:rPr lang="cs-CZ" b="1" i="1" dirty="0" err="1"/>
              <a:t>regalia</a:t>
            </a:r>
            <a:r>
              <a:rPr lang="cs-CZ" b="1" i="1" dirty="0"/>
              <a:t> a </a:t>
            </a:r>
            <a:r>
              <a:rPr lang="cs-CZ" b="1" i="1" dirty="0" smtClean="0"/>
              <a:t>vykonat </a:t>
            </a:r>
            <a:r>
              <a:rPr lang="cs-CZ" b="1" i="1" dirty="0"/>
              <a:t>to, čím je Ti za ně po právu povinován. </a:t>
            </a:r>
            <a:r>
              <a:rPr lang="cs-CZ" b="1" i="1" dirty="0" smtClean="0"/>
              <a:t>“</a:t>
            </a:r>
            <a:endParaRPr lang="cs-CZ" b="1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63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997152"/>
          </a:xfrm>
        </p:spPr>
        <p:txBody>
          <a:bodyPr>
            <a:normAutofit fontScale="700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Vysvětlete pojem </a:t>
            </a:r>
            <a:r>
              <a:rPr lang="cs-CZ" dirty="0" err="1" smtClean="0"/>
              <a:t>clunyjského</a:t>
            </a:r>
            <a:r>
              <a:rPr lang="cs-CZ" dirty="0" smtClean="0"/>
              <a:t> hnutí. O co tomuto hnutí šlo? Ve kterém století vzniklo? </a:t>
            </a:r>
          </a:p>
          <a:p>
            <a:pPr marL="550926" indent="-514350">
              <a:buAutoNum type="arabicPeriod"/>
            </a:pPr>
            <a:r>
              <a:rPr lang="cs-CZ" dirty="0" smtClean="0"/>
              <a:t>Který papež hnutí podporoval?</a:t>
            </a:r>
          </a:p>
          <a:p>
            <a:pPr marL="550926" indent="-514350">
              <a:buAutoNum type="arabicPeriod"/>
            </a:pPr>
            <a:r>
              <a:rPr lang="cs-CZ" dirty="0" smtClean="0"/>
              <a:t>Co je to investitura?</a:t>
            </a:r>
          </a:p>
          <a:p>
            <a:pPr marL="550926" lvl="0" indent="-514350">
              <a:buFont typeface="Wingdings 2"/>
              <a:buAutoNum type="arabicPeriod"/>
            </a:pPr>
            <a:r>
              <a:rPr lang="cs-CZ" dirty="0"/>
              <a:t>V </a:t>
            </a:r>
            <a:r>
              <a:rPr lang="cs-CZ" dirty="0" smtClean="0"/>
              <a:t>.... </a:t>
            </a:r>
            <a:r>
              <a:rPr lang="cs-CZ" dirty="0"/>
              <a:t>polovině .... století začal tzv. boj o </a:t>
            </a:r>
            <a:r>
              <a:rPr lang="cs-CZ" dirty="0" smtClean="0"/>
              <a:t>investituru, který </a:t>
            </a:r>
            <a:r>
              <a:rPr lang="cs-CZ" dirty="0"/>
              <a:t>se rozhořel mezi císařem ...... a papežem </a:t>
            </a:r>
            <a:r>
              <a:rPr lang="cs-CZ" dirty="0" smtClean="0"/>
              <a:t>......</a:t>
            </a:r>
          </a:p>
          <a:p>
            <a:pPr marL="550926" lvl="0" indent="-514350">
              <a:buFont typeface="Wingdings 2"/>
              <a:buAutoNum type="arabicPeriod"/>
            </a:pPr>
            <a:r>
              <a:rPr lang="cs-CZ" dirty="0" smtClean="0"/>
              <a:t>Papež v </a:t>
            </a:r>
            <a:r>
              <a:rPr lang="cs-CZ" dirty="0"/>
              <a:t>roce .... vydal bulu ......, která nebyla pro císaře přijatelná. Došlo k diplomatické válce. </a:t>
            </a:r>
            <a:endParaRPr lang="cs-CZ" dirty="0" smtClean="0"/>
          </a:p>
          <a:p>
            <a:pPr marL="550926" lvl="0" indent="-514350">
              <a:buFont typeface="Wingdings 2"/>
              <a:buAutoNum type="arabicPeriod"/>
            </a:pPr>
            <a:r>
              <a:rPr lang="cs-CZ" dirty="0" smtClean="0"/>
              <a:t>Roku </a:t>
            </a:r>
            <a:r>
              <a:rPr lang="cs-CZ" dirty="0"/>
              <a:t>.... papež císaře exkomunikoval, což znamenalo, že ............ Císař se ale poddal a roku .... se s papežem smířil na hradě ...... </a:t>
            </a:r>
            <a:endParaRPr lang="cs-CZ" dirty="0" smtClean="0"/>
          </a:p>
          <a:p>
            <a:pPr marL="550926" lvl="0" indent="-514350">
              <a:buFont typeface="Wingdings 2"/>
              <a:buAutoNum type="arabicPeriod"/>
            </a:pPr>
            <a:r>
              <a:rPr lang="cs-CZ" dirty="0" smtClean="0"/>
              <a:t>Spor o investituru </a:t>
            </a:r>
            <a:r>
              <a:rPr lang="cs-CZ" dirty="0"/>
              <a:t>ukončil až císař ...... roku .... smlouvou, kterou nazýváme ...... a která znamenala vítězství </a:t>
            </a:r>
            <a:r>
              <a:rPr lang="cs-CZ" dirty="0" smtClean="0"/>
              <a:t>......</a:t>
            </a:r>
          </a:p>
          <a:p>
            <a:pPr marL="550926" lvl="0" indent="-514350">
              <a:buFont typeface="Wingdings 2"/>
              <a:buAutoNum type="arabicPeriod"/>
            </a:pPr>
            <a:r>
              <a:rPr lang="cs-CZ" dirty="0" smtClean="0"/>
              <a:t>Znovu se vraťte k ukázkám z dobových dokumentů, přečtěte je a prodiskutujte.</a:t>
            </a:r>
            <a:endParaRPr lang="cs-CZ" dirty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45599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50926" indent="-514350">
              <a:buAutoNum type="arabicPeriod"/>
            </a:pPr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/>
              <a:t>wikipedia.cz</a:t>
            </a:r>
            <a:r>
              <a:rPr lang="cs-CZ" dirty="0"/>
              <a:t> [online]. [cit. 13.7.2013].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cs.wikipedia.org/wiki/Soubor:Dehio_212_Cluny.jpg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13.7.2013].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commons.wikimedia.org/wiki/File:Leon_IX.jpg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13.7.2013].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commons.wikimedia.org/wiki/File:Blason_Abbaye_Cluny.svg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13.7.2013]. Dostupný na WWW: </a:t>
            </a:r>
            <a:r>
              <a:rPr lang="cs-CZ" dirty="0">
                <a:hlinkClick r:id="rId5"/>
              </a:rPr>
              <a:t>http://cs.wikipedia.org/wiki/Soubor:Heinrich_III._%</a:t>
            </a:r>
            <a:r>
              <a:rPr lang="cs-CZ" dirty="0" smtClean="0">
                <a:hlinkClick r:id="rId5"/>
              </a:rPr>
              <a:t>28HRR%29_Miniatur.jpg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14.7.2013].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commons.wikimedia.org/wiki/File:Gregor_VII.gif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AUTOR NEUVEDEN. </a:t>
            </a:r>
            <a:r>
              <a:rPr lang="cs-CZ" i="1" dirty="0"/>
              <a:t>wikipedia.cz</a:t>
            </a:r>
            <a:r>
              <a:rPr lang="cs-CZ" dirty="0"/>
              <a:t> [online]. [cit. 14.7.2013].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cs.wikipedia.org/wiki/Soubor:Dictatus_Papae_complete.jpg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it-IT" dirty="0"/>
              <a:t>REGGIO, Paolo Da. </a:t>
            </a:r>
            <a:r>
              <a:rPr lang="it-IT" i="1" dirty="0"/>
              <a:t>wikipedia.cz</a:t>
            </a:r>
            <a:r>
              <a:rPr lang="it-IT" dirty="0"/>
              <a:t> [online]. [cit. 14.7.2013]. Dostupný na WWW: </a:t>
            </a:r>
            <a:r>
              <a:rPr lang="it-IT" dirty="0">
                <a:hlinkClick r:id="rId8"/>
              </a:rPr>
              <a:t>http://</a:t>
            </a:r>
            <a:r>
              <a:rPr lang="it-IT" dirty="0" smtClean="0">
                <a:hlinkClick r:id="rId8"/>
              </a:rPr>
              <a:t>commons.wikimedia.org/wiki/File:Canossa_2006.jpg?uselang=cs</a:t>
            </a:r>
            <a:endParaRPr lang="cs-CZ" dirty="0" smtClean="0"/>
          </a:p>
          <a:p>
            <a:pPr marL="550926" indent="-514350">
              <a:buAutoNum type="arabicPeriod"/>
            </a:pPr>
            <a:r>
              <a:rPr lang="cs-CZ" dirty="0"/>
              <a:t>ANONYMNÍ. </a:t>
            </a:r>
            <a:r>
              <a:rPr lang="cs-CZ" i="1" dirty="0"/>
              <a:t>wikipedia.cz</a:t>
            </a:r>
            <a:r>
              <a:rPr lang="cs-CZ" dirty="0"/>
              <a:t> [online]. [cit. 14.7.2013].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cs.wikipedia.org/wiki/Soubor:Hugo-v-cluny_heinrich-iv_mathilde-v-tuszien_cod-vat-lat-4922_1115ad.jpg</a:t>
            </a:r>
            <a:endParaRPr lang="cs-CZ" dirty="0"/>
          </a:p>
          <a:p>
            <a:pPr marL="550926" indent="-514350">
              <a:buAutoNum type="arabicPeriod"/>
            </a:pPr>
            <a:r>
              <a:rPr lang="cs-CZ" dirty="0"/>
              <a:t>NEZNÁMÝ. </a:t>
            </a:r>
            <a:r>
              <a:rPr lang="cs-CZ" i="1" dirty="0"/>
              <a:t>wikipedia.cz</a:t>
            </a:r>
            <a:r>
              <a:rPr lang="cs-CZ" dirty="0"/>
              <a:t> [online]. [cit. 14.7.2013].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commons.wikimedia.org/wiki/File:Salerno_PopeGregoriousVIITomb.JPG</a:t>
            </a:r>
            <a:endParaRPr lang="cs-CZ" dirty="0" smtClean="0"/>
          </a:p>
          <a:p>
            <a:pPr marL="550926" indent="-514350">
              <a:buAutoNum type="arabicPeriod"/>
            </a:pPr>
            <a:endParaRPr lang="cs-CZ" dirty="0" smtClean="0"/>
          </a:p>
          <a:p>
            <a:pPr marL="550926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50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</a:t>
            </a:r>
            <a:r>
              <a:rPr lang="cs-CZ"/>
              <a:t>ISBN 80-735-8059-4.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6075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konec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416850120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echnick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1801</TotalTime>
  <Words>978</Words>
  <Application>Microsoft Office PowerPoint</Application>
  <PresentationFormat>Předvádění na obrazovce (4:3)</PresentationFormat>
  <Paragraphs>162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28</vt:i4>
      </vt:variant>
    </vt:vector>
  </HeadingPairs>
  <TitlesOfParts>
    <vt:vector size="31" baseType="lpstr">
      <vt:lpstr>Technický</vt:lpstr>
      <vt:lpstr>projekt</vt:lpstr>
      <vt:lpstr>1_projekt</vt:lpstr>
      <vt:lpstr>Clunyjské hnutí a Boj o investituru</vt:lpstr>
      <vt:lpstr>ANOTACE</vt:lpstr>
      <vt:lpstr>Clunyjské hnutí a Boj o investituru</vt:lpstr>
      <vt:lpstr>Clunyjské hnutí</vt:lpstr>
      <vt:lpstr>Prezentace aplikace PowerPoint</vt:lpstr>
      <vt:lpstr>Prezentace aplikace PowerPoint</vt:lpstr>
      <vt:lpstr>Prezentace aplikace PowerPoint</vt:lpstr>
      <vt:lpstr>Boj o investituru</vt:lpstr>
      <vt:lpstr>Prezentace aplikace PowerPoint</vt:lpstr>
      <vt:lpstr>Prezentace aplikace PowerPoint</vt:lpstr>
      <vt:lpstr>Jindřich III. (1039 – 1056) </vt:lpstr>
      <vt:lpstr>Řehoř VII. (1073 – 1085)</vt:lpstr>
      <vt:lpstr>Dictatus papae</vt:lpstr>
      <vt:lpstr>Prezentace aplikace PowerPoint</vt:lpstr>
      <vt:lpstr>Boj o investituru</vt:lpstr>
      <vt:lpstr>Canossa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Konkordát wormský</vt:lpstr>
      <vt:lpstr>Prezentace aplikace PowerPoint</vt:lpstr>
      <vt:lpstr>Prezentace aplikace PowerPoint</vt:lpstr>
      <vt:lpstr>Závěrečné opakování</vt:lpstr>
      <vt:lpstr>Zdroje </vt:lpstr>
      <vt:lpstr>Literatura 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Boj o investituru</dc:title>
  <dc:creator>zi</dc:creator>
  <cp:lastModifiedBy>zi</cp:lastModifiedBy>
  <cp:revision>30</cp:revision>
  <dcterms:created xsi:type="dcterms:W3CDTF">2013-07-13T08:53:33Z</dcterms:created>
  <dcterms:modified xsi:type="dcterms:W3CDTF">2013-12-18T07:27:30Z</dcterms:modified>
</cp:coreProperties>
</file>