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9" r:id="rId3"/>
  </p:sldMasterIdLst>
  <p:sldIdLst>
    <p:sldId id="286" r:id="rId4"/>
    <p:sldId id="287" r:id="rId5"/>
    <p:sldId id="256" r:id="rId6"/>
    <p:sldId id="257" r:id="rId7"/>
    <p:sldId id="258" r:id="rId8"/>
    <p:sldId id="260" r:id="rId9"/>
    <p:sldId id="261" r:id="rId10"/>
    <p:sldId id="262" r:id="rId11"/>
    <p:sldId id="263" r:id="rId12"/>
    <p:sldId id="264" r:id="rId13"/>
    <p:sldId id="266" r:id="rId14"/>
    <p:sldId id="265" r:id="rId15"/>
    <p:sldId id="283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4" r:id="rId31"/>
    <p:sldId id="285" r:id="rId32"/>
    <p:sldId id="281" r:id="rId33"/>
    <p:sldId id="259" r:id="rId34"/>
    <p:sldId id="288" r:id="rId35"/>
    <p:sldId id="282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240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1470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77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  <a:endParaRPr lang="cs-CZ" sz="1000" dirty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532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588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48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101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8006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09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19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014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196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748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163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593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8275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075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  <a:endParaRPr lang="cs-CZ" sz="1000" dirty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020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1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039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416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40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507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6278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39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941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185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811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D57F25B-9F1E-42A0-B3A2-59A08F849CC1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CAD8545-5089-4F43-964F-1B22D7A0B19B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34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19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evy_Hradec_CZ_St_Clement_church_N_side.JPG" TargetMode="External"/><Relationship Id="rId2" Type="http://schemas.openxmlformats.org/officeDocument/2006/relationships/hyperlink" Target="http://cs.wikipedia.org/wiki/Soubor:Baptism_of_the_bohemian_duke_borivoj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Josef_Mathauser_-_kn%C4%9B%C5%BEna_Drahom%C3%ADra,_kn%C3%AD%C5%BEe_V%C3%A1clav_a_Ludmila.jpg" TargetMode="External"/><Relationship Id="rId5" Type="http://schemas.openxmlformats.org/officeDocument/2006/relationships/hyperlink" Target="http://cs.wikipedia.org/wiki/Soubor:Dalimilova_kronika_vrazda_Ludmily.jpg" TargetMode="External"/><Relationship Id="rId4" Type="http://schemas.openxmlformats.org/officeDocument/2006/relationships/hyperlink" Target="http://cs.wikipedia.org/wiki/Soubor:Kostel_svat%C3%A9ho_Klementa_v_Lev%C3%A9m_Hradci_kn%C4%9B%C5%BEi%C5%A1t%C4%9B.jpg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/>
              <a:t>První Přemyslovci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Jiří Žilka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02943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VY_32_INOVACE_2.DE.10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listopad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Vyšší stupeň osmiletého gymnázia a čtyřleté gymnázium (RVP-G)</a:t>
            </a:r>
          </a:p>
          <a:p>
            <a:endParaRPr lang="cs-CZ" sz="1200" dirty="0" smtClean="0"/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7465520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smtClean="0"/>
                        <a:t>Středověk 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1100" dirty="0"/>
              <a:t>Materiál slouží k seznámení žáků s problematikou vývoje přemyslovského státu v počátečním období jeho existence do smrti Břetislava I. Seznamuje žáky se složitostí vytváření </a:t>
            </a:r>
            <a:r>
              <a:rPr lang="cs-CZ" sz="1100" dirty="0" err="1"/>
              <a:t>raněstředověkého</a:t>
            </a:r>
            <a:r>
              <a:rPr lang="cs-CZ" sz="1100" dirty="0"/>
              <a:t> státu. Je určen především pro výkladovou část hodiny, ale i pro opakování a upevňování poznatků. Pomůcky: interaktivní tabule, dataprojektor, učebnice.</a:t>
            </a:r>
          </a:p>
        </p:txBody>
      </p:sp>
    </p:spTree>
    <p:extLst>
      <p:ext uri="{BB962C8B-B14F-4D97-AF65-F5344CB8AC3E}">
        <p14:creationId xmlns:p14="http://schemas.microsoft.com/office/powerpoint/2010/main" val="371185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dirty="0" smtClean="0"/>
              <a:t>První Přemyslovci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573016"/>
            <a:ext cx="7854696" cy="17526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Od Bořivoje I. k Břetislavovi I.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14394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Bořivoj I.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altLang="cs-CZ" sz="3200" b="1" dirty="0"/>
              <a:t>872-889</a:t>
            </a:r>
          </a:p>
          <a:p>
            <a:pPr>
              <a:lnSpc>
                <a:spcPct val="90000"/>
              </a:lnSpc>
            </a:pPr>
            <a:r>
              <a:rPr lang="cs-CZ" altLang="cs-CZ" sz="3200" dirty="0" smtClean="0"/>
              <a:t>Manželka </a:t>
            </a:r>
            <a:r>
              <a:rPr lang="cs-CZ" altLang="cs-CZ" sz="3200" dirty="0"/>
              <a:t>– </a:t>
            </a:r>
            <a:r>
              <a:rPr lang="cs-CZ" altLang="cs-CZ" sz="3200" b="1" dirty="0"/>
              <a:t>Ludmila ze Pšova</a:t>
            </a:r>
          </a:p>
          <a:p>
            <a:pPr>
              <a:lnSpc>
                <a:spcPct val="90000"/>
              </a:lnSpc>
            </a:pPr>
            <a:r>
              <a:rPr lang="cs-CZ" altLang="cs-CZ" sz="3200" dirty="0"/>
              <a:t>První historicky známý český kníže</a:t>
            </a:r>
          </a:p>
          <a:p>
            <a:pPr>
              <a:lnSpc>
                <a:spcPct val="90000"/>
              </a:lnSpc>
            </a:pPr>
            <a:r>
              <a:rPr lang="cs-CZ" altLang="cs-CZ" sz="3200" dirty="0" smtClean="0"/>
              <a:t>Sídlo </a:t>
            </a:r>
            <a:r>
              <a:rPr lang="cs-CZ" altLang="cs-CZ" sz="3200" dirty="0"/>
              <a:t>– </a:t>
            </a:r>
            <a:r>
              <a:rPr lang="cs-CZ" altLang="cs-CZ" sz="3200" b="1" dirty="0"/>
              <a:t>Levý Hradec</a:t>
            </a:r>
            <a:r>
              <a:rPr lang="cs-CZ" altLang="cs-CZ" sz="3200" dirty="0"/>
              <a:t> (nejstarší kostel na našem území)</a:t>
            </a:r>
          </a:p>
          <a:p>
            <a:pPr>
              <a:lnSpc>
                <a:spcPct val="90000"/>
              </a:lnSpc>
            </a:pPr>
            <a:r>
              <a:rPr lang="cs-CZ" altLang="cs-CZ" sz="3200" b="1" dirty="0" smtClean="0"/>
              <a:t>Přesídlení </a:t>
            </a:r>
            <a:r>
              <a:rPr lang="cs-CZ" altLang="cs-CZ" sz="3200" b="1" dirty="0"/>
              <a:t>do oblasti dnešní Prahy</a:t>
            </a:r>
          </a:p>
          <a:p>
            <a:pPr>
              <a:lnSpc>
                <a:spcPct val="90000"/>
              </a:lnSpc>
            </a:pPr>
            <a:r>
              <a:rPr lang="cs-CZ" altLang="cs-CZ" sz="3200" dirty="0" smtClean="0"/>
              <a:t>Na Velké Moravě </a:t>
            </a:r>
            <a:r>
              <a:rPr lang="cs-CZ" altLang="cs-CZ" sz="3200" dirty="0"/>
              <a:t>vládl Svatopluk, kterému Bořivoj I. podléhal </a:t>
            </a:r>
          </a:p>
        </p:txBody>
      </p:sp>
    </p:spTree>
    <p:extLst>
      <p:ext uri="{BB962C8B-B14F-4D97-AF65-F5344CB8AC3E}">
        <p14:creationId xmlns:p14="http://schemas.microsoft.com/office/powerpoint/2010/main" val="171146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6170373"/>
            <a:ext cx="9144000" cy="659352"/>
          </a:xfrm>
        </p:spPr>
        <p:txBody>
          <a:bodyPr/>
          <a:lstStyle/>
          <a:p>
            <a:pPr algn="ctr"/>
            <a:r>
              <a:rPr lang="cs-CZ" sz="1800" dirty="0" smtClean="0"/>
              <a:t>1.</a:t>
            </a:r>
            <a:r>
              <a:rPr lang="cs-CZ" sz="1800" dirty="0"/>
              <a:t> Křest Bořivoje I., </a:t>
            </a:r>
            <a:r>
              <a:rPr lang="cs-CZ" sz="1800" dirty="0" err="1"/>
              <a:t>Velislavova</a:t>
            </a:r>
            <a:r>
              <a:rPr lang="cs-CZ" sz="1800" dirty="0"/>
              <a:t> bible (1. pol. 14. století)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4" y="212446"/>
            <a:ext cx="8966802" cy="559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05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44016" y="6093296"/>
            <a:ext cx="9144000" cy="764704"/>
          </a:xfrm>
        </p:spPr>
        <p:txBody>
          <a:bodyPr/>
          <a:lstStyle/>
          <a:p>
            <a:pPr algn="ctr"/>
            <a:r>
              <a:rPr lang="cs-CZ" altLang="cs-CZ" sz="1800" dirty="0" smtClean="0"/>
              <a:t>2. Chrám </a:t>
            </a:r>
            <a:r>
              <a:rPr lang="cs-CZ" altLang="cs-CZ" sz="1800" dirty="0"/>
              <a:t>sv. Klimenta je první a nejstarší křesťanský kostel v Čechách založený kolem roku 885 knížetem Bořivojem na základech dřívější rotundy</a:t>
            </a:r>
            <a:endParaRPr lang="cs-CZ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0648"/>
            <a:ext cx="7776864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42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6198648"/>
            <a:ext cx="9144000" cy="659352"/>
          </a:xfrm>
        </p:spPr>
        <p:txBody>
          <a:bodyPr/>
          <a:lstStyle/>
          <a:p>
            <a:pPr algn="ctr"/>
            <a:r>
              <a:rPr lang="cs-CZ" sz="1800" dirty="0" smtClean="0"/>
              <a:t>3. Kněžiště kostela</a:t>
            </a:r>
            <a:endParaRPr lang="cs-CZ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3010"/>
            <a:ext cx="8136904" cy="6102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92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Spytihněv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389120"/>
          </a:xfrm>
        </p:spPr>
        <p:txBody>
          <a:bodyPr>
            <a:normAutofit fontScale="92500" lnSpcReduction="20000"/>
          </a:bodyPr>
          <a:lstStyle/>
          <a:p>
            <a:r>
              <a:rPr lang="cs-CZ" altLang="cs-CZ" sz="3200" dirty="0" smtClean="0"/>
              <a:t>V období 888/9 – 894 vládl v Čechách pravděpodobně sám Svatopluk</a:t>
            </a:r>
          </a:p>
          <a:p>
            <a:endParaRPr lang="cs-CZ" altLang="cs-CZ" sz="3200" dirty="0" smtClean="0"/>
          </a:p>
          <a:p>
            <a:r>
              <a:rPr lang="cs-CZ" altLang="cs-CZ" sz="3200" b="1" dirty="0" smtClean="0"/>
              <a:t>894-915</a:t>
            </a:r>
          </a:p>
          <a:p>
            <a:endParaRPr lang="cs-CZ" altLang="cs-CZ" sz="3200" dirty="0"/>
          </a:p>
          <a:p>
            <a:r>
              <a:rPr lang="cs-CZ" altLang="cs-CZ" sz="3200" dirty="0"/>
              <a:t>podřízen Velké Moravě do období nájezdů </a:t>
            </a:r>
            <a:r>
              <a:rPr lang="cs-CZ" altLang="cs-CZ" sz="3200" dirty="0" smtClean="0"/>
              <a:t>Maďarů</a:t>
            </a:r>
          </a:p>
          <a:p>
            <a:endParaRPr lang="cs-CZ" altLang="cs-CZ" sz="3200" dirty="0"/>
          </a:p>
          <a:p>
            <a:r>
              <a:rPr lang="cs-CZ" altLang="cs-CZ" sz="3200" dirty="0"/>
              <a:t>Později v područí bavorského vládce</a:t>
            </a:r>
            <a:r>
              <a:rPr lang="cs-CZ" altLang="cs-CZ" sz="3200" u="sng" dirty="0"/>
              <a:t> </a:t>
            </a:r>
            <a:r>
              <a:rPr lang="cs-CZ" altLang="cs-CZ" sz="3200" b="1" dirty="0"/>
              <a:t>Arnulfa</a:t>
            </a:r>
            <a:r>
              <a:rPr lang="cs-CZ" altLang="cs-CZ" sz="3200" dirty="0"/>
              <a:t> (zajištění ochrany)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386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Vratislav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sz="2800" b="1" dirty="0" smtClean="0"/>
              <a:t>915-921</a:t>
            </a:r>
          </a:p>
          <a:p>
            <a:endParaRPr lang="cs-CZ" altLang="cs-CZ" sz="2800" b="1" dirty="0"/>
          </a:p>
          <a:p>
            <a:r>
              <a:rPr lang="cs-CZ" altLang="cs-CZ" sz="2800" dirty="0"/>
              <a:t>manželka </a:t>
            </a:r>
            <a:r>
              <a:rPr lang="cs-CZ" altLang="cs-CZ" sz="2800" b="1" dirty="0" smtClean="0"/>
              <a:t>Drahomíra</a:t>
            </a:r>
          </a:p>
          <a:p>
            <a:endParaRPr lang="cs-CZ" altLang="cs-CZ" sz="2800" b="1" dirty="0"/>
          </a:p>
          <a:p>
            <a:r>
              <a:rPr lang="cs-CZ" altLang="cs-CZ" sz="2800" b="1" dirty="0"/>
              <a:t>Konflikt mezi Drahomírou a </a:t>
            </a:r>
            <a:r>
              <a:rPr lang="cs-CZ" altLang="cs-CZ" sz="2800" b="1" dirty="0" smtClean="0"/>
              <a:t>Ludmilou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7070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704088"/>
            <a:ext cx="8964488" cy="1143000"/>
          </a:xfrm>
        </p:spPr>
        <p:txBody>
          <a:bodyPr>
            <a:noAutofit/>
          </a:bodyPr>
          <a:lstStyle/>
          <a:p>
            <a:r>
              <a:rPr lang="cs-CZ" altLang="cs-CZ" sz="4400" b="1" dirty="0"/>
              <a:t>Konflikt mezi Drahomírou a </a:t>
            </a:r>
            <a:r>
              <a:rPr lang="cs-CZ" altLang="cs-CZ" sz="4400" b="1" dirty="0" smtClean="0"/>
              <a:t>Ludmilou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altLang="cs-CZ" sz="3200" dirty="0" smtClean="0"/>
              <a:t>Spory </a:t>
            </a:r>
            <a:r>
              <a:rPr lang="cs-CZ" altLang="cs-CZ" sz="3200" dirty="0"/>
              <a:t>ohledně saské politiky podrobování si slovanských kmenů a výchovy knížete </a:t>
            </a:r>
            <a:r>
              <a:rPr lang="cs-CZ" altLang="cs-CZ" sz="3200" dirty="0" smtClean="0"/>
              <a:t>Václava</a:t>
            </a:r>
          </a:p>
          <a:p>
            <a:pPr>
              <a:lnSpc>
                <a:spcPct val="80000"/>
              </a:lnSpc>
            </a:pPr>
            <a:endParaRPr lang="cs-CZ" altLang="cs-CZ" sz="3200" dirty="0"/>
          </a:p>
          <a:p>
            <a:pPr>
              <a:lnSpc>
                <a:spcPct val="80000"/>
              </a:lnSpc>
            </a:pPr>
            <a:r>
              <a:rPr lang="cs-CZ" altLang="cs-CZ" sz="3200" b="1" dirty="0"/>
              <a:t>921</a:t>
            </a:r>
            <a:r>
              <a:rPr lang="cs-CZ" altLang="cs-CZ" sz="3200" dirty="0"/>
              <a:t> (15. září) – </a:t>
            </a:r>
            <a:r>
              <a:rPr lang="cs-CZ" altLang="cs-CZ" sz="3200" b="1" dirty="0"/>
              <a:t>Drahomíra dala Ludmilu uškrtit</a:t>
            </a:r>
            <a:r>
              <a:rPr lang="cs-CZ" altLang="cs-CZ" sz="3200" dirty="0"/>
              <a:t> a chtěla se ujmout vlády </a:t>
            </a:r>
          </a:p>
          <a:p>
            <a:pPr lvl="1">
              <a:lnSpc>
                <a:spcPct val="80000"/>
              </a:lnSpc>
            </a:pPr>
            <a:r>
              <a:rPr lang="cs-CZ" altLang="cs-CZ" sz="3000" dirty="0" smtClean="0"/>
              <a:t>Ludmilinu </a:t>
            </a:r>
            <a:r>
              <a:rPr lang="cs-CZ" altLang="cs-CZ" sz="3000" dirty="0"/>
              <a:t>vraždu provedli najatí vrahové, </a:t>
            </a:r>
            <a:r>
              <a:rPr lang="cs-CZ" altLang="cs-CZ" sz="3000" dirty="0" err="1"/>
              <a:t>Varjagové</a:t>
            </a:r>
            <a:r>
              <a:rPr lang="cs-CZ" altLang="cs-CZ" sz="3000" dirty="0"/>
              <a:t> </a:t>
            </a:r>
            <a:r>
              <a:rPr lang="cs-CZ" altLang="cs-CZ" sz="3000" b="1" dirty="0" err="1"/>
              <a:t>Tunna</a:t>
            </a:r>
            <a:r>
              <a:rPr lang="cs-CZ" altLang="cs-CZ" sz="3000" dirty="0"/>
              <a:t> a </a:t>
            </a:r>
            <a:r>
              <a:rPr lang="cs-CZ" altLang="cs-CZ" sz="3000" b="1" dirty="0" err="1"/>
              <a:t>Gommon</a:t>
            </a:r>
            <a:r>
              <a:rPr lang="cs-CZ" altLang="cs-CZ" sz="3000" dirty="0"/>
              <a:t>, </a:t>
            </a:r>
            <a:r>
              <a:rPr lang="cs-CZ" altLang="cs-CZ" sz="3000" dirty="0" smtClean="0"/>
              <a:t>provazem </a:t>
            </a:r>
            <a:r>
              <a:rPr lang="cs-CZ" altLang="cs-CZ" sz="3000" dirty="0"/>
              <a:t>nebo šálou, aby nebyla prolita ušlechtilá krev </a:t>
            </a:r>
          </a:p>
          <a:p>
            <a:pPr lvl="1">
              <a:lnSpc>
                <a:spcPct val="80000"/>
              </a:lnSpc>
            </a:pPr>
            <a:r>
              <a:rPr lang="cs-CZ" altLang="cs-CZ" sz="3000" dirty="0"/>
              <a:t>Václav matku pro vraždu vypověděl za země </a:t>
            </a:r>
          </a:p>
          <a:p>
            <a:pPr lvl="1">
              <a:lnSpc>
                <a:spcPct val="80000"/>
              </a:lnSpc>
            </a:pPr>
            <a:r>
              <a:rPr lang="cs-CZ" altLang="cs-CZ" sz="3000" dirty="0"/>
              <a:t>Ludmila byla nedlouho poté kanonizována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742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6021288"/>
            <a:ext cx="9144000" cy="825027"/>
          </a:xfrm>
        </p:spPr>
        <p:txBody>
          <a:bodyPr/>
          <a:lstStyle/>
          <a:p>
            <a:pPr algn="ctr"/>
            <a:r>
              <a:rPr lang="cs-CZ" sz="1800" dirty="0"/>
              <a:t>4. </a:t>
            </a:r>
            <a:r>
              <a:rPr lang="cs-CZ" sz="1800" dirty="0" err="1"/>
              <a:t>Tunna</a:t>
            </a:r>
            <a:r>
              <a:rPr lang="cs-CZ" sz="1800" dirty="0"/>
              <a:t> a </a:t>
            </a:r>
            <a:r>
              <a:rPr lang="cs-CZ" sz="1800" dirty="0" err="1"/>
              <a:t>Gomon</a:t>
            </a:r>
            <a:r>
              <a:rPr lang="cs-CZ" sz="1800" dirty="0"/>
              <a:t> vyrážejí dveře a škrtí svatou Ludmilu </a:t>
            </a:r>
            <a:r>
              <a:rPr lang="cs-CZ" sz="1800" dirty="0" smtClean="0"/>
              <a:t>šálou. Vyobrazení </a:t>
            </a:r>
            <a:r>
              <a:rPr lang="cs-CZ" sz="1800" dirty="0"/>
              <a:t>z latinského překladu Dalimilovy </a:t>
            </a:r>
            <a:r>
              <a:rPr lang="cs-CZ" sz="1800" dirty="0" smtClean="0"/>
              <a:t>kroniky. </a:t>
            </a:r>
            <a:endParaRPr lang="cs-CZ" sz="1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4609"/>
            <a:ext cx="8784976" cy="5040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218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 smtClean="0"/>
              <a:t>Kníže Václav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b="1" dirty="0"/>
              <a:t>921-935</a:t>
            </a:r>
          </a:p>
          <a:p>
            <a:r>
              <a:rPr lang="cs-CZ" altLang="cs-CZ" sz="2800" dirty="0"/>
              <a:t>Opírá se o křesťanskou ideologii a autoritu církve</a:t>
            </a:r>
          </a:p>
          <a:p>
            <a:r>
              <a:rPr lang="cs-CZ" altLang="cs-CZ" sz="2800" dirty="0"/>
              <a:t>Snaží se upevnit moc Přemyslovců</a:t>
            </a:r>
          </a:p>
          <a:p>
            <a:r>
              <a:rPr lang="cs-CZ" altLang="cs-CZ" sz="2800" b="1" dirty="0"/>
              <a:t>929 </a:t>
            </a:r>
            <a:r>
              <a:rPr lang="cs-CZ" altLang="cs-CZ" sz="2800" dirty="0"/>
              <a:t>se poddal Jindřichu I. Ptáčníkovi – </a:t>
            </a:r>
            <a:r>
              <a:rPr lang="cs-CZ" altLang="cs-CZ" sz="2800" b="1" dirty="0"/>
              <a:t>tribut</a:t>
            </a:r>
            <a:r>
              <a:rPr lang="cs-CZ" altLang="cs-CZ" sz="2800" dirty="0"/>
              <a:t> 500 hřiven stříbra a 120 volů ročně</a:t>
            </a:r>
          </a:p>
          <a:p>
            <a:r>
              <a:rPr lang="cs-CZ" altLang="cs-CZ" sz="2800" dirty="0"/>
              <a:t>Na Pražském hradě nechal vybudovat nový kostel – </a:t>
            </a:r>
            <a:r>
              <a:rPr lang="cs-CZ" altLang="cs-CZ" sz="2800" b="1" dirty="0"/>
              <a:t>rotundu sv. Víta</a:t>
            </a:r>
            <a:r>
              <a:rPr lang="cs-CZ" altLang="cs-CZ" sz="2800" dirty="0"/>
              <a:t> (4 apsidy)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740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6186963"/>
            <a:ext cx="9144000" cy="659352"/>
          </a:xfrm>
        </p:spPr>
        <p:txBody>
          <a:bodyPr/>
          <a:lstStyle/>
          <a:p>
            <a:pPr algn="ctr"/>
            <a:r>
              <a:rPr lang="cs-CZ" sz="1800" dirty="0"/>
              <a:t>5. Josef </a:t>
            </a:r>
            <a:r>
              <a:rPr lang="cs-CZ" sz="1800" dirty="0" err="1"/>
              <a:t>Mathauser</a:t>
            </a:r>
            <a:r>
              <a:rPr lang="cs-CZ" sz="1800" dirty="0"/>
              <a:t> - kněžna Drahomíra, kníže Václav a Ludmila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289"/>
            <a:ext cx="9138142" cy="5908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626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Vražda sv. Václava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3400" indent="-533400">
              <a:lnSpc>
                <a:spcPct val="80000"/>
              </a:lnSpc>
            </a:pPr>
            <a:r>
              <a:rPr lang="cs-CZ" altLang="cs-CZ" sz="3200" b="1" dirty="0"/>
              <a:t>28. září 935 ve Staré Boleslavi </a:t>
            </a:r>
          </a:p>
          <a:p>
            <a:pPr marL="533400" indent="-533400">
              <a:lnSpc>
                <a:spcPct val="80000"/>
              </a:lnSpc>
            </a:pPr>
            <a:endParaRPr lang="cs-CZ" altLang="cs-CZ" sz="3200" b="1" dirty="0"/>
          </a:p>
          <a:p>
            <a:pPr marL="533400" indent="-533400">
              <a:lnSpc>
                <a:spcPct val="80000"/>
              </a:lnSpc>
            </a:pPr>
            <a:r>
              <a:rPr lang="cs-CZ" altLang="cs-CZ" sz="3200" b="1" dirty="0"/>
              <a:t>PROČ?</a:t>
            </a:r>
          </a:p>
          <a:p>
            <a:pPr marL="1295400" lvl="2" indent="-381000">
              <a:lnSpc>
                <a:spcPct val="80000"/>
              </a:lnSpc>
            </a:pPr>
            <a:r>
              <a:rPr lang="cs-CZ" altLang="cs-CZ" sz="2800" dirty="0"/>
              <a:t>křesťanství </a:t>
            </a:r>
            <a:r>
              <a:rPr lang="cs-CZ" altLang="cs-CZ" sz="2800" b="1" dirty="0"/>
              <a:t>X </a:t>
            </a:r>
            <a:r>
              <a:rPr lang="cs-CZ" altLang="cs-CZ" sz="2800" dirty="0"/>
              <a:t>pohanství</a:t>
            </a:r>
          </a:p>
          <a:p>
            <a:pPr marL="1295400" lvl="2" indent="-381000">
              <a:lnSpc>
                <a:spcPct val="80000"/>
              </a:lnSpc>
            </a:pPr>
            <a:r>
              <a:rPr lang="cs-CZ" altLang="cs-CZ" sz="2800" dirty="0"/>
              <a:t>placení tributu</a:t>
            </a:r>
          </a:p>
          <a:p>
            <a:pPr marL="1295400" lvl="2" indent="-381000">
              <a:lnSpc>
                <a:spcPct val="80000"/>
              </a:lnSpc>
            </a:pPr>
            <a:r>
              <a:rPr lang="cs-CZ" altLang="cs-CZ" sz="2800" dirty="0"/>
              <a:t>boj o </a:t>
            </a:r>
            <a:r>
              <a:rPr lang="cs-CZ" altLang="cs-CZ" sz="2800" dirty="0" smtClean="0"/>
              <a:t>moc</a:t>
            </a:r>
          </a:p>
          <a:p>
            <a:pPr marL="1295400" lvl="2" indent="-381000">
              <a:lnSpc>
                <a:spcPct val="80000"/>
              </a:lnSpc>
            </a:pPr>
            <a:endParaRPr lang="cs-CZ" altLang="cs-CZ" sz="2400" dirty="0"/>
          </a:p>
          <a:p>
            <a:pPr marL="533400" indent="-533400">
              <a:lnSpc>
                <a:spcPct val="80000"/>
              </a:lnSpc>
            </a:pPr>
            <a:r>
              <a:rPr lang="cs-CZ" altLang="cs-CZ" sz="3200" b="1" dirty="0"/>
              <a:t>sv. Václav – patron  české země – úcta se šíří už v 10. století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5174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Boleslav I. Ukrutný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 b="1" dirty="0"/>
              <a:t>935-972</a:t>
            </a:r>
          </a:p>
          <a:p>
            <a:pPr>
              <a:lnSpc>
                <a:spcPct val="90000"/>
              </a:lnSpc>
            </a:pPr>
            <a:r>
              <a:rPr lang="cs-CZ" altLang="cs-CZ" sz="2800" dirty="0" smtClean="0"/>
              <a:t>Upevnil </a:t>
            </a:r>
            <a:r>
              <a:rPr lang="cs-CZ" altLang="cs-CZ" sz="2800" dirty="0"/>
              <a:t>český stát územně i správně</a:t>
            </a:r>
          </a:p>
          <a:p>
            <a:pPr>
              <a:lnSpc>
                <a:spcPct val="90000"/>
              </a:lnSpc>
            </a:pPr>
            <a:r>
              <a:rPr lang="cs-CZ" altLang="cs-CZ" sz="2800" b="1" dirty="0" smtClean="0"/>
              <a:t>Boje </a:t>
            </a:r>
            <a:r>
              <a:rPr lang="cs-CZ" altLang="cs-CZ" sz="2800" b="1" dirty="0"/>
              <a:t>s Otou I.</a:t>
            </a:r>
            <a:r>
              <a:rPr lang="cs-CZ" altLang="cs-CZ" sz="2800" dirty="0"/>
              <a:t> – později se stávají spojenci, </a:t>
            </a:r>
            <a:r>
              <a:rPr lang="cs-CZ" altLang="cs-CZ" sz="2800" b="1" dirty="0"/>
              <a:t>955 v bitvě na Lechu</a:t>
            </a:r>
            <a:r>
              <a:rPr lang="cs-CZ" altLang="cs-CZ" sz="2800" dirty="0"/>
              <a:t> poráží Maďary</a:t>
            </a:r>
          </a:p>
          <a:p>
            <a:pPr>
              <a:lnSpc>
                <a:spcPct val="90000"/>
              </a:lnSpc>
            </a:pPr>
            <a:r>
              <a:rPr lang="cs-CZ" altLang="cs-CZ" sz="2800" dirty="0" smtClean="0"/>
              <a:t>Ekonomická </a:t>
            </a:r>
            <a:r>
              <a:rPr lang="cs-CZ" altLang="cs-CZ" sz="2800" dirty="0"/>
              <a:t>prosperita země – ražba mincí: </a:t>
            </a:r>
            <a:r>
              <a:rPr lang="cs-CZ" altLang="cs-CZ" sz="2800" b="1" dirty="0"/>
              <a:t>stříbrné denáry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Uložil obyvatelstvu tzv.</a:t>
            </a:r>
            <a:r>
              <a:rPr lang="cs-CZ" altLang="cs-CZ" sz="2800" b="1" dirty="0"/>
              <a:t> daň z míru </a:t>
            </a:r>
            <a:r>
              <a:rPr lang="cs-CZ" altLang="cs-CZ" sz="2800" dirty="0"/>
              <a:t>– povinná daň za knížecí ochranu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Příjmy z kontroly dálkového obchodu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63771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Hradská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cs-CZ" altLang="cs-CZ" sz="3600" dirty="0"/>
              <a:t>Začal ji budovat Boleslav I., dokončil Boleslav II.</a:t>
            </a:r>
          </a:p>
          <a:p>
            <a:pPr>
              <a:lnSpc>
                <a:spcPct val="80000"/>
              </a:lnSpc>
            </a:pPr>
            <a:r>
              <a:rPr lang="cs-CZ" altLang="cs-CZ" sz="3600" dirty="0" smtClean="0"/>
              <a:t>Země </a:t>
            </a:r>
            <a:r>
              <a:rPr lang="cs-CZ" altLang="cs-CZ" sz="3600" dirty="0"/>
              <a:t>rozdělena do okrsků </a:t>
            </a:r>
          </a:p>
          <a:p>
            <a:pPr>
              <a:lnSpc>
                <a:spcPct val="80000"/>
              </a:lnSpc>
            </a:pPr>
            <a:r>
              <a:rPr lang="cs-CZ" altLang="cs-CZ" sz="3600" dirty="0"/>
              <a:t>Centrem každého okrsku </a:t>
            </a:r>
            <a:r>
              <a:rPr lang="cs-CZ" altLang="cs-CZ" sz="3600" b="1" dirty="0"/>
              <a:t>hrad (</a:t>
            </a:r>
            <a:r>
              <a:rPr lang="cs-CZ" altLang="cs-CZ" sz="3600" b="1" dirty="0" smtClean="0"/>
              <a:t>hradiště)</a:t>
            </a:r>
            <a:endParaRPr lang="cs-CZ" altLang="cs-CZ" sz="3600" dirty="0" smtClean="0"/>
          </a:p>
          <a:p>
            <a:pPr lvl="1">
              <a:lnSpc>
                <a:spcPct val="80000"/>
              </a:lnSpc>
            </a:pPr>
            <a:r>
              <a:rPr lang="cs-CZ" altLang="cs-CZ" sz="3200" b="1" dirty="0" smtClean="0"/>
              <a:t>správce</a:t>
            </a:r>
            <a:r>
              <a:rPr lang="cs-CZ" altLang="cs-CZ" sz="3200" dirty="0" smtClean="0"/>
              <a:t> </a:t>
            </a:r>
            <a:r>
              <a:rPr lang="cs-CZ" altLang="cs-CZ" sz="3200" dirty="0"/>
              <a:t>(</a:t>
            </a:r>
            <a:r>
              <a:rPr lang="cs-CZ" altLang="cs-CZ" sz="3200" i="1" dirty="0" err="1"/>
              <a:t>comes</a:t>
            </a:r>
            <a:r>
              <a:rPr lang="cs-CZ" altLang="cs-CZ" sz="3200" dirty="0"/>
              <a:t>, od 12. století zvaný </a:t>
            </a:r>
            <a:r>
              <a:rPr lang="cs-CZ" altLang="cs-CZ" sz="3200" i="1" dirty="0"/>
              <a:t>prefekt</a:t>
            </a:r>
            <a:r>
              <a:rPr lang="cs-CZ" altLang="cs-CZ" sz="3200" dirty="0"/>
              <a:t> nebo </a:t>
            </a:r>
            <a:r>
              <a:rPr lang="cs-CZ" altLang="cs-CZ" sz="3200" i="1" dirty="0"/>
              <a:t>kastelán</a:t>
            </a:r>
            <a:r>
              <a:rPr lang="cs-CZ" altLang="cs-CZ" sz="3200" dirty="0"/>
              <a:t>, ještě později </a:t>
            </a:r>
            <a:r>
              <a:rPr lang="cs-CZ" altLang="cs-CZ" sz="3200" i="1" dirty="0"/>
              <a:t>purkrabí</a:t>
            </a:r>
            <a:r>
              <a:rPr lang="cs-CZ" altLang="cs-CZ" sz="3200" dirty="0"/>
              <a:t>) – dbá na vybírání tributu a dávek, má i soudní </a:t>
            </a:r>
            <a:r>
              <a:rPr lang="cs-CZ" altLang="cs-CZ" sz="3200" dirty="0" smtClean="0"/>
              <a:t>pravomoc</a:t>
            </a:r>
          </a:p>
          <a:p>
            <a:pPr lvl="1">
              <a:lnSpc>
                <a:spcPct val="80000"/>
              </a:lnSpc>
            </a:pPr>
            <a:r>
              <a:rPr lang="cs-CZ" altLang="cs-CZ" sz="3200" b="1" dirty="0" smtClean="0"/>
              <a:t>vojenská posádka</a:t>
            </a:r>
            <a:endParaRPr lang="cs-CZ" altLang="cs-CZ" sz="3200" dirty="0" smtClean="0"/>
          </a:p>
          <a:p>
            <a:pPr lvl="1">
              <a:lnSpc>
                <a:spcPct val="80000"/>
              </a:lnSpc>
            </a:pPr>
            <a:r>
              <a:rPr lang="cs-CZ" altLang="cs-CZ" sz="3200" b="1" dirty="0" smtClean="0"/>
              <a:t>kostel</a:t>
            </a:r>
            <a:endParaRPr lang="cs-CZ" altLang="cs-CZ" sz="32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8929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Boleslav II. Pobožný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cs-CZ" altLang="cs-CZ" sz="3600" b="1" dirty="0"/>
              <a:t>972-999</a:t>
            </a:r>
          </a:p>
          <a:p>
            <a:pPr>
              <a:lnSpc>
                <a:spcPct val="80000"/>
              </a:lnSpc>
            </a:pPr>
            <a:r>
              <a:rPr lang="cs-CZ" altLang="cs-CZ" sz="3600" b="1" dirty="0"/>
              <a:t>973</a:t>
            </a:r>
            <a:r>
              <a:rPr lang="cs-CZ" altLang="cs-CZ" sz="3600" dirty="0"/>
              <a:t> – založeno p</a:t>
            </a:r>
            <a:r>
              <a:rPr lang="cs-CZ" altLang="cs-CZ" sz="3600" b="1" dirty="0"/>
              <a:t>ražské biskupství </a:t>
            </a:r>
            <a:r>
              <a:rPr lang="cs-CZ" altLang="cs-CZ" sz="3600" dirty="0"/>
              <a:t>(diecéze podřízena arcibiskupství v </a:t>
            </a:r>
            <a:r>
              <a:rPr lang="cs-CZ" altLang="cs-CZ" sz="3600" dirty="0" smtClean="0"/>
              <a:t>Mohuči)</a:t>
            </a:r>
            <a:endParaRPr lang="cs-CZ" altLang="cs-CZ" sz="3600" b="1" dirty="0" smtClean="0"/>
          </a:p>
          <a:p>
            <a:pPr lvl="1">
              <a:lnSpc>
                <a:spcPct val="80000"/>
              </a:lnSpc>
            </a:pPr>
            <a:r>
              <a:rPr lang="cs-CZ" altLang="cs-CZ" sz="3200" dirty="0" smtClean="0"/>
              <a:t>1</a:t>
            </a:r>
            <a:r>
              <a:rPr lang="cs-CZ" altLang="cs-CZ" sz="3200" dirty="0"/>
              <a:t>. biskup = </a:t>
            </a:r>
            <a:r>
              <a:rPr lang="cs-CZ" altLang="cs-CZ" sz="3200" b="1" dirty="0"/>
              <a:t>Dětmar</a:t>
            </a:r>
            <a:r>
              <a:rPr lang="cs-CZ" altLang="cs-CZ" sz="3200" dirty="0"/>
              <a:t> (Sas, umírá </a:t>
            </a:r>
            <a:r>
              <a:rPr lang="cs-CZ" altLang="cs-CZ" sz="3200" dirty="0" smtClean="0"/>
              <a:t>982)</a:t>
            </a:r>
          </a:p>
          <a:p>
            <a:pPr lvl="1">
              <a:lnSpc>
                <a:spcPct val="80000"/>
              </a:lnSpc>
            </a:pPr>
            <a:r>
              <a:rPr lang="cs-CZ" altLang="cs-CZ" sz="3200" dirty="0" smtClean="0"/>
              <a:t>2</a:t>
            </a:r>
            <a:r>
              <a:rPr lang="cs-CZ" altLang="cs-CZ" sz="3200" dirty="0"/>
              <a:t>. biskup = </a:t>
            </a:r>
            <a:r>
              <a:rPr lang="cs-CZ" altLang="cs-CZ" sz="3200" b="1" dirty="0"/>
              <a:t>sv. Vojtěch</a:t>
            </a:r>
            <a:r>
              <a:rPr lang="cs-CZ" altLang="cs-CZ" sz="3200" dirty="0"/>
              <a:t> (Adalbert)</a:t>
            </a:r>
          </a:p>
          <a:p>
            <a:pPr>
              <a:lnSpc>
                <a:spcPct val="80000"/>
              </a:lnSpc>
            </a:pPr>
            <a:r>
              <a:rPr lang="cs-CZ" altLang="cs-CZ" sz="3600" dirty="0"/>
              <a:t>Stavěny kostely a budovány první kláštery řádu benediktinů</a:t>
            </a:r>
          </a:p>
          <a:p>
            <a:pPr>
              <a:lnSpc>
                <a:spcPct val="80000"/>
              </a:lnSpc>
            </a:pPr>
            <a:r>
              <a:rPr lang="cs-CZ" altLang="cs-CZ" sz="3600" b="1" dirty="0"/>
              <a:t>995</a:t>
            </a:r>
            <a:r>
              <a:rPr lang="cs-CZ" altLang="cs-CZ" sz="3600" dirty="0"/>
              <a:t> – nechal vyvraždit </a:t>
            </a:r>
            <a:r>
              <a:rPr lang="cs-CZ" altLang="cs-CZ" sz="3600" b="1" dirty="0"/>
              <a:t>Slavníkovce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482101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Svatý Vojtěch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 b="1" dirty="0"/>
              <a:t>Kol. 957 – 997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Druhý pražský biskup.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Pocházel </a:t>
            </a:r>
            <a:r>
              <a:rPr lang="cs-CZ" altLang="cs-CZ" sz="2800" b="1" dirty="0"/>
              <a:t>z rodu Slavníkovců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Patřil k intelektuální elitě Evropy své doby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Studia v Magdeburku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Vystupoval v duchu tzv. </a:t>
            </a:r>
            <a:r>
              <a:rPr lang="cs-CZ" altLang="cs-CZ" sz="2800" b="1" dirty="0" err="1"/>
              <a:t>clunyjské</a:t>
            </a:r>
            <a:r>
              <a:rPr lang="cs-CZ" altLang="cs-CZ" sz="2800" b="1" dirty="0"/>
              <a:t> </a:t>
            </a:r>
            <a:r>
              <a:rPr lang="cs-CZ" altLang="cs-CZ" sz="2800" b="1" dirty="0" smtClean="0"/>
              <a:t>reformy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Obhájce kněžského celibátu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Po svém zvolení biskupem </a:t>
            </a:r>
            <a:r>
              <a:rPr lang="cs-CZ" altLang="cs-CZ" sz="2800" b="1" dirty="0"/>
              <a:t>kritizoval některé jevy ve společnosti</a:t>
            </a:r>
            <a:r>
              <a:rPr lang="cs-CZ" altLang="cs-CZ" sz="2800" dirty="0"/>
              <a:t> (např. opilství, mnohoženství a otroctví)</a:t>
            </a:r>
          </a:p>
          <a:p>
            <a:pPr>
              <a:lnSpc>
                <a:spcPct val="90000"/>
              </a:lnSpc>
            </a:pPr>
            <a:endParaRPr lang="cs-CZ" altLang="cs-CZ" sz="24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39942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18457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altLang="cs-CZ" sz="2800" dirty="0" smtClean="0"/>
              <a:t>Narážel </a:t>
            </a:r>
            <a:r>
              <a:rPr lang="cs-CZ" altLang="cs-CZ" sz="2800" dirty="0"/>
              <a:t>se svými názory = </a:t>
            </a:r>
            <a:r>
              <a:rPr lang="cs-CZ" altLang="cs-CZ" sz="2800" b="1" dirty="0"/>
              <a:t>odchod do Itálie</a:t>
            </a:r>
            <a:r>
              <a:rPr lang="cs-CZ" altLang="cs-CZ" sz="2800" dirty="0"/>
              <a:t> (988) k papeži Janu XV. A pak do kláštera v Monte </a:t>
            </a:r>
            <a:r>
              <a:rPr lang="cs-CZ" altLang="cs-CZ" sz="2800" dirty="0" err="1"/>
              <a:t>Casinu</a:t>
            </a:r>
            <a:endParaRPr lang="cs-CZ" altLang="cs-CZ" sz="2800" dirty="0"/>
          </a:p>
          <a:p>
            <a:pPr>
              <a:lnSpc>
                <a:spcPct val="80000"/>
              </a:lnSpc>
            </a:pPr>
            <a:r>
              <a:rPr lang="cs-CZ" altLang="cs-CZ" sz="2800" b="1" dirty="0"/>
              <a:t>992</a:t>
            </a:r>
            <a:r>
              <a:rPr lang="cs-CZ" altLang="cs-CZ" sz="2800" dirty="0"/>
              <a:t> – na žádost Boleslava II. se vrací do Prahy</a:t>
            </a:r>
          </a:p>
          <a:p>
            <a:pPr>
              <a:lnSpc>
                <a:spcPct val="80000"/>
              </a:lnSpc>
            </a:pPr>
            <a:r>
              <a:rPr lang="cs-CZ" altLang="cs-CZ" sz="2800" b="1" dirty="0"/>
              <a:t>993</a:t>
            </a:r>
            <a:r>
              <a:rPr lang="cs-CZ" altLang="cs-CZ" sz="2800" dirty="0"/>
              <a:t> – založen benediktinský klášter v Břevnově</a:t>
            </a:r>
          </a:p>
          <a:p>
            <a:pPr>
              <a:lnSpc>
                <a:spcPct val="80000"/>
              </a:lnSpc>
            </a:pPr>
            <a:r>
              <a:rPr lang="cs-CZ" altLang="cs-CZ" sz="2800" dirty="0"/>
              <a:t>994 – druhý odchod z Čech (poměry se nelepšily)</a:t>
            </a:r>
          </a:p>
          <a:p>
            <a:pPr>
              <a:lnSpc>
                <a:spcPct val="80000"/>
              </a:lnSpc>
            </a:pPr>
            <a:r>
              <a:rPr lang="cs-CZ" altLang="cs-CZ" sz="2800" b="1" dirty="0"/>
              <a:t>995 – vyvraždění Slavníkovců</a:t>
            </a:r>
          </a:p>
          <a:p>
            <a:pPr>
              <a:lnSpc>
                <a:spcPct val="80000"/>
              </a:lnSpc>
            </a:pPr>
            <a:r>
              <a:rPr lang="cs-CZ" altLang="cs-CZ" sz="2800" dirty="0"/>
              <a:t>Později odchod k polskému králi Boleslavu I. Chrabrému</a:t>
            </a:r>
          </a:p>
          <a:p>
            <a:pPr>
              <a:lnSpc>
                <a:spcPct val="80000"/>
              </a:lnSpc>
            </a:pPr>
            <a:r>
              <a:rPr lang="cs-CZ" altLang="cs-CZ" sz="2800" dirty="0"/>
              <a:t>Výprava do Pruska (šířit křesťanství)</a:t>
            </a:r>
          </a:p>
          <a:p>
            <a:pPr>
              <a:lnSpc>
                <a:spcPct val="80000"/>
              </a:lnSpc>
            </a:pPr>
            <a:r>
              <a:rPr lang="cs-CZ" altLang="cs-CZ" sz="2800" b="1" dirty="0"/>
              <a:t>997 – mučednická smrt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7565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Vyvraždění Slavníkovců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 dirty="0"/>
              <a:t>Významný rod, snad spříznění s Přemyslovci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Centrum ve východních Čechách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Libice nad Cidlinou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Vyvražděni 28. září 995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Významné osobnosti rodu: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Slavník a Střezislava – rodiče sv. Vojtěcha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Soběslav, sv. Vojtěch, Radim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6585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První krize státu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altLang="cs-CZ" b="1" dirty="0"/>
              <a:t>Boleslav III. Ryšavý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999 – 1002, 1003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Konflikty s bratry – </a:t>
            </a:r>
            <a:r>
              <a:rPr lang="cs-CZ" altLang="cs-CZ" b="1" dirty="0"/>
              <a:t>Jaromíra</a:t>
            </a:r>
            <a:r>
              <a:rPr lang="cs-CZ" altLang="cs-CZ" dirty="0"/>
              <a:t> nechal vykleštit, </a:t>
            </a:r>
            <a:r>
              <a:rPr lang="cs-CZ" altLang="cs-CZ" b="1" dirty="0"/>
              <a:t>Oldřicha</a:t>
            </a:r>
            <a:r>
              <a:rPr lang="cs-CZ" altLang="cs-CZ" dirty="0"/>
              <a:t> se pokusil zabít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Povstání velmožů, uprchl do Německa</a:t>
            </a:r>
          </a:p>
          <a:p>
            <a:pPr>
              <a:lnSpc>
                <a:spcPct val="90000"/>
              </a:lnSpc>
            </a:pPr>
            <a:r>
              <a:rPr lang="cs-CZ" altLang="cs-CZ" b="1" dirty="0"/>
              <a:t>Vladivoj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1002 – 1003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Příbuzný Přemyslovců, vlastně ho dosadil Boleslav I. Chrabrý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Požádal německého krále, aby mu Čechy udělil v léno, český stát je pak pokládán za součást římské říše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Náhlá smrt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6525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altLang="cs-CZ" sz="2800" dirty="0"/>
              <a:t>Pak znovu </a:t>
            </a:r>
            <a:r>
              <a:rPr lang="cs-CZ" altLang="cs-CZ" sz="2800" b="1" dirty="0"/>
              <a:t>Boleslav III. </a:t>
            </a:r>
            <a:r>
              <a:rPr lang="cs-CZ" altLang="cs-CZ" sz="2800" dirty="0"/>
              <a:t>– vyhnán, oslepen, vězení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Polský kníže </a:t>
            </a:r>
            <a:r>
              <a:rPr lang="cs-CZ" altLang="cs-CZ" sz="2800" b="1" dirty="0"/>
              <a:t>Boleslav I. Chrabrý</a:t>
            </a:r>
            <a:r>
              <a:rPr lang="cs-CZ" altLang="cs-CZ" sz="2800" dirty="0"/>
              <a:t> se v Čechách přímo ujal vlády (1003 – 1004)</a:t>
            </a:r>
          </a:p>
          <a:p>
            <a:pPr>
              <a:lnSpc>
                <a:spcPct val="90000"/>
              </a:lnSpc>
            </a:pPr>
            <a:r>
              <a:rPr lang="cs-CZ" altLang="cs-CZ" sz="2800" b="1" dirty="0"/>
              <a:t>Jaromír 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1004 – 1012, 1033 - 1034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Císař Jindřich II. mu udělil Čechy v léno</a:t>
            </a:r>
          </a:p>
          <a:p>
            <a:pPr>
              <a:lnSpc>
                <a:spcPct val="90000"/>
              </a:lnSpc>
            </a:pPr>
            <a:r>
              <a:rPr lang="cs-CZ" altLang="cs-CZ" sz="2800" b="1" dirty="0"/>
              <a:t>Oldřich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1013 – 1033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Svrhl Jaromíra a uvěznil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Částečně uklidnil poměry</a:t>
            </a:r>
          </a:p>
          <a:p>
            <a:pPr lvl="1">
              <a:lnSpc>
                <a:spcPct val="90000"/>
              </a:lnSpc>
            </a:pPr>
            <a:r>
              <a:rPr lang="cs-CZ" altLang="cs-CZ" b="1" dirty="0"/>
              <a:t>1019 získal Moravu</a:t>
            </a:r>
            <a:r>
              <a:rPr lang="cs-CZ" altLang="cs-CZ" dirty="0"/>
              <a:t> od Poláků (navždy)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17563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Břetislav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rmAutofit lnSpcReduction="10000"/>
          </a:bodyPr>
          <a:lstStyle/>
          <a:p>
            <a:r>
              <a:rPr lang="cs-CZ" altLang="cs-CZ" b="1" dirty="0"/>
              <a:t>1035 – </a:t>
            </a:r>
            <a:r>
              <a:rPr lang="cs-CZ" altLang="cs-CZ" b="1" dirty="0" smtClean="0"/>
              <a:t>1055</a:t>
            </a:r>
          </a:p>
          <a:p>
            <a:r>
              <a:rPr lang="cs-CZ" dirty="0"/>
              <a:t>přezdívaný kronikářem Kosmou </a:t>
            </a:r>
            <a:r>
              <a:rPr lang="cs-CZ" b="1" i="1" dirty="0" smtClean="0"/>
              <a:t>Český Achilles</a:t>
            </a:r>
          </a:p>
          <a:p>
            <a:r>
              <a:rPr lang="cs-CZ" altLang="cs-CZ" dirty="0" smtClean="0"/>
              <a:t>Syn knížete Oldřicha a Boženy</a:t>
            </a:r>
            <a:endParaRPr lang="cs-CZ" altLang="cs-CZ" dirty="0"/>
          </a:p>
          <a:p>
            <a:r>
              <a:rPr lang="cs-CZ" altLang="cs-CZ" dirty="0"/>
              <a:t>Zůstal jediným žijícím mužem </a:t>
            </a:r>
            <a:r>
              <a:rPr lang="cs-CZ" altLang="cs-CZ" dirty="0" smtClean="0"/>
              <a:t>rodu</a:t>
            </a:r>
          </a:p>
          <a:p>
            <a:r>
              <a:rPr lang="cs-CZ" smtClean="0"/>
              <a:t>Manželka </a:t>
            </a:r>
            <a:r>
              <a:rPr lang="cs-CZ" b="1" smtClean="0"/>
              <a:t>Jitka </a:t>
            </a:r>
            <a:r>
              <a:rPr lang="cs-CZ" b="1" dirty="0"/>
              <a:t>(Judita) ze </a:t>
            </a:r>
            <a:r>
              <a:rPr lang="cs-CZ" b="1" dirty="0" err="1"/>
              <a:t>Schweinfurtu</a:t>
            </a:r>
            <a:endParaRPr lang="cs-CZ" altLang="cs-CZ" dirty="0"/>
          </a:p>
          <a:p>
            <a:r>
              <a:rPr lang="cs-CZ" altLang="cs-CZ" b="1" dirty="0"/>
              <a:t>1039 – tažení do Polska </a:t>
            </a:r>
          </a:p>
          <a:p>
            <a:pPr lvl="1"/>
            <a:r>
              <a:rPr lang="cs-CZ" altLang="cs-CZ" dirty="0" smtClean="0"/>
              <a:t>Snaha </a:t>
            </a:r>
            <a:r>
              <a:rPr lang="cs-CZ" altLang="cs-CZ" dirty="0"/>
              <a:t>zpět dobýt Slezsko, něco si naloupit a odvézt ostatky sv. </a:t>
            </a:r>
            <a:r>
              <a:rPr lang="cs-CZ" altLang="cs-CZ" dirty="0" smtClean="0"/>
              <a:t>Vojtěcha</a:t>
            </a:r>
          </a:p>
          <a:p>
            <a:pPr lvl="1"/>
            <a:r>
              <a:rPr lang="cs-CZ" dirty="0" smtClean="0"/>
              <a:t>Oficiálním </a:t>
            </a:r>
            <a:r>
              <a:rPr lang="cs-CZ" dirty="0"/>
              <a:t>důvodem </a:t>
            </a:r>
            <a:r>
              <a:rPr lang="cs-CZ" dirty="0" smtClean="0"/>
              <a:t>akce </a:t>
            </a:r>
            <a:r>
              <a:rPr lang="cs-CZ" dirty="0"/>
              <a:t>byl křesťanský skutek </a:t>
            </a:r>
            <a:r>
              <a:rPr lang="cs-CZ" dirty="0" smtClean="0"/>
              <a:t>– převezení ostatků sv</a:t>
            </a:r>
            <a:r>
              <a:rPr lang="cs-CZ" dirty="0"/>
              <a:t>. Vojtěcha do </a:t>
            </a:r>
            <a:r>
              <a:rPr lang="cs-CZ" dirty="0" smtClean="0"/>
              <a:t>vlasti</a:t>
            </a:r>
          </a:p>
          <a:p>
            <a:pPr lvl="1"/>
            <a:r>
              <a:rPr lang="cs-CZ" dirty="0" smtClean="0"/>
              <a:t>Touha </a:t>
            </a:r>
            <a:r>
              <a:rPr lang="cs-CZ" dirty="0"/>
              <a:t>o připojení části Polska, nepovedlo se</a:t>
            </a:r>
          </a:p>
          <a:p>
            <a:endParaRPr lang="cs-CZ" alt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47985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Hnězdenská statuta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r>
              <a:rPr lang="cs-CZ" altLang="cs-CZ" dirty="0" smtClean="0"/>
              <a:t>Také </a:t>
            </a:r>
            <a:r>
              <a:rPr lang="cs-CZ" altLang="cs-CZ" b="1" dirty="0" smtClean="0"/>
              <a:t>Břetislavova </a:t>
            </a:r>
            <a:r>
              <a:rPr lang="cs-CZ" altLang="cs-CZ" b="1" dirty="0" err="1" smtClean="0"/>
              <a:t>dekreta</a:t>
            </a:r>
            <a:endParaRPr lang="cs-CZ" altLang="cs-CZ" b="1" dirty="0" smtClean="0"/>
          </a:p>
          <a:p>
            <a:endParaRPr lang="cs-CZ" altLang="cs-CZ" b="1" dirty="0"/>
          </a:p>
          <a:p>
            <a:r>
              <a:rPr lang="cs-CZ" altLang="cs-CZ" dirty="0" smtClean="0"/>
              <a:t>Vyhlášena nad </a:t>
            </a:r>
            <a:r>
              <a:rPr lang="cs-CZ" altLang="cs-CZ" dirty="0"/>
              <a:t>hrobem sv. </a:t>
            </a:r>
            <a:r>
              <a:rPr lang="cs-CZ" altLang="cs-CZ" dirty="0" smtClean="0"/>
              <a:t>Vojtěcha</a:t>
            </a:r>
          </a:p>
          <a:p>
            <a:endParaRPr lang="cs-CZ" altLang="cs-CZ" dirty="0"/>
          </a:p>
          <a:p>
            <a:r>
              <a:rPr lang="cs-CZ" b="1" dirty="0" smtClean="0"/>
              <a:t>Nejstarší </a:t>
            </a:r>
            <a:r>
              <a:rPr lang="cs-CZ" b="1" dirty="0"/>
              <a:t>známá rozsáhlejší právní památka z dějin českého </a:t>
            </a:r>
            <a:r>
              <a:rPr lang="cs-CZ" b="1" dirty="0" smtClean="0"/>
              <a:t>práva</a:t>
            </a:r>
          </a:p>
          <a:p>
            <a:endParaRPr lang="cs-CZ" b="1" dirty="0" smtClean="0"/>
          </a:p>
          <a:p>
            <a:r>
              <a:rPr lang="cs-CZ" dirty="0" smtClean="0"/>
              <a:t>Série </a:t>
            </a:r>
            <a:r>
              <a:rPr lang="cs-CZ" dirty="0"/>
              <a:t>příkazů a zákazů zaměřených hlavně na podporu křesťanských zásad vztahů mezi lidmi a k upevnění církevní a státní </a:t>
            </a:r>
            <a:r>
              <a:rPr lang="cs-CZ" dirty="0" smtClean="0"/>
              <a:t>organizace</a:t>
            </a:r>
            <a:endParaRPr lang="cs-CZ" i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5776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38132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Zavádí </a:t>
            </a:r>
            <a:r>
              <a:rPr lang="cs-CZ" b="1" dirty="0" smtClean="0"/>
              <a:t>monogamii</a:t>
            </a:r>
          </a:p>
          <a:p>
            <a:endParaRPr lang="cs-CZ" b="1" dirty="0"/>
          </a:p>
          <a:p>
            <a:r>
              <a:rPr lang="cs-CZ" b="1" dirty="0" smtClean="0"/>
              <a:t>Nerozlučitelnost </a:t>
            </a:r>
            <a:r>
              <a:rPr lang="cs-CZ" b="1" dirty="0"/>
              <a:t>manželství</a:t>
            </a:r>
            <a:r>
              <a:rPr lang="cs-CZ" dirty="0"/>
              <a:t> </a:t>
            </a:r>
          </a:p>
          <a:p>
            <a:pPr lvl="1"/>
            <a:r>
              <a:rPr lang="cs-CZ" dirty="0" smtClean="0"/>
              <a:t>kdo </a:t>
            </a:r>
            <a:r>
              <a:rPr lang="cs-CZ" dirty="0"/>
              <a:t>by svého druha opustil, bude vyhnán do </a:t>
            </a:r>
            <a:r>
              <a:rPr lang="cs-CZ" dirty="0" smtClean="0"/>
              <a:t>Uher</a:t>
            </a:r>
          </a:p>
          <a:p>
            <a:pPr lvl="1"/>
            <a:endParaRPr lang="cs-CZ" dirty="0"/>
          </a:p>
          <a:p>
            <a:r>
              <a:rPr lang="cs-CZ" b="1" dirty="0" smtClean="0"/>
              <a:t>Zákaz </a:t>
            </a:r>
            <a:r>
              <a:rPr lang="cs-CZ" b="1" dirty="0"/>
              <a:t>rozvodů</a:t>
            </a:r>
            <a:r>
              <a:rPr lang="cs-CZ" dirty="0"/>
              <a:t> </a:t>
            </a:r>
          </a:p>
          <a:p>
            <a:pPr lvl="1"/>
            <a:r>
              <a:rPr lang="cs-CZ" dirty="0" smtClean="0"/>
              <a:t>za </a:t>
            </a:r>
            <a:r>
              <a:rPr lang="cs-CZ" dirty="0"/>
              <a:t>konec manželství považuje v </a:t>
            </a:r>
            <a:r>
              <a:rPr lang="cs-CZ" dirty="0" smtClean="0"/>
              <a:t>souladu </a:t>
            </a:r>
            <a:r>
              <a:rPr lang="cs-CZ" dirty="0"/>
              <a:t>s kanonickým právem </a:t>
            </a:r>
            <a:r>
              <a:rPr lang="cs-CZ" dirty="0" smtClean="0"/>
              <a:t>smrt</a:t>
            </a:r>
          </a:p>
          <a:p>
            <a:endParaRPr lang="cs-CZ" dirty="0"/>
          </a:p>
          <a:p>
            <a:r>
              <a:rPr lang="cs-CZ" b="1" dirty="0"/>
              <a:t>Z</a:t>
            </a:r>
            <a:r>
              <a:rPr lang="cs-CZ" b="1" dirty="0" smtClean="0"/>
              <a:t>akázáno cizoložství</a:t>
            </a:r>
          </a:p>
          <a:p>
            <a:endParaRPr lang="cs-CZ" dirty="0"/>
          </a:p>
          <a:p>
            <a:r>
              <a:rPr lang="cs-CZ" dirty="0" smtClean="0"/>
              <a:t>Upevnění </a:t>
            </a:r>
            <a:r>
              <a:rPr lang="cs-CZ" dirty="0"/>
              <a:t>patriarchální </a:t>
            </a:r>
            <a:r>
              <a:rPr lang="cs-CZ" dirty="0" smtClean="0"/>
              <a:t>rodiny</a:t>
            </a:r>
          </a:p>
          <a:p>
            <a:endParaRPr lang="cs-CZ" dirty="0"/>
          </a:p>
          <a:p>
            <a:r>
              <a:rPr lang="cs-CZ" dirty="0" smtClean="0"/>
              <a:t>Při </a:t>
            </a:r>
            <a:r>
              <a:rPr lang="cs-CZ" dirty="0"/>
              <a:t>stížnostech ženy je možnost </a:t>
            </a:r>
            <a:r>
              <a:rPr lang="cs-CZ" b="1" dirty="0" err="1"/>
              <a:t>ordálu</a:t>
            </a:r>
            <a:r>
              <a:rPr lang="cs-CZ" dirty="0"/>
              <a:t> (božího soudu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b="1" dirty="0" smtClean="0"/>
              <a:t>Trestání </a:t>
            </a:r>
            <a:r>
              <a:rPr lang="cs-CZ" b="1" dirty="0"/>
              <a:t>vražd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56912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/>
          <a:lstStyle/>
          <a:p>
            <a:r>
              <a:rPr lang="cs-CZ" b="1" dirty="0" smtClean="0"/>
              <a:t>Práce a trhy v </a:t>
            </a:r>
            <a:r>
              <a:rPr lang="cs-CZ" b="1" dirty="0"/>
              <a:t>neděli zakázány</a:t>
            </a:r>
            <a:r>
              <a:rPr lang="cs-CZ" dirty="0"/>
              <a:t> pod </a:t>
            </a:r>
            <a:r>
              <a:rPr lang="cs-CZ" dirty="0" smtClean="0"/>
              <a:t>pokutou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Zákaz </a:t>
            </a:r>
            <a:r>
              <a:rPr lang="cs-CZ" dirty="0"/>
              <a:t>pohřbívání mimo křesťanské </a:t>
            </a:r>
            <a:r>
              <a:rPr lang="cs-CZ" dirty="0" smtClean="0"/>
              <a:t>hřbitovy</a:t>
            </a:r>
          </a:p>
          <a:p>
            <a:endParaRPr lang="cs-CZ" dirty="0"/>
          </a:p>
          <a:p>
            <a:r>
              <a:rPr lang="cs-CZ" dirty="0" smtClean="0"/>
              <a:t>Svěcení </a:t>
            </a:r>
            <a:r>
              <a:rPr lang="cs-CZ" dirty="0"/>
              <a:t>církevních </a:t>
            </a:r>
            <a:r>
              <a:rPr lang="cs-CZ" dirty="0" smtClean="0"/>
              <a:t>svátků</a:t>
            </a:r>
          </a:p>
          <a:p>
            <a:endParaRPr lang="cs-CZ" dirty="0"/>
          </a:p>
          <a:p>
            <a:r>
              <a:rPr lang="cs-CZ" dirty="0" smtClean="0"/>
              <a:t>Zakázány krčmy</a:t>
            </a:r>
          </a:p>
          <a:p>
            <a:pPr lvl="1"/>
            <a:r>
              <a:rPr lang="cs-CZ" dirty="0" smtClean="0"/>
              <a:t>kdo </a:t>
            </a:r>
            <a:r>
              <a:rPr lang="cs-CZ" dirty="0"/>
              <a:t>by zřídil krčmu, zdroj nepravostí a špatností, bude bičován a majetek </a:t>
            </a:r>
            <a:r>
              <a:rPr lang="cs-CZ" dirty="0" smtClean="0"/>
              <a:t>zabaven</a:t>
            </a:r>
          </a:p>
          <a:p>
            <a:pPr lvl="1"/>
            <a:r>
              <a:rPr lang="cs-CZ" dirty="0" smtClean="0"/>
              <a:t>ve </a:t>
            </a:r>
            <a:r>
              <a:rPr lang="cs-CZ" dirty="0"/>
              <a:t>skutečnosti krčmy být provozovány mohly, pokud byly povoleny panovníkem a byly zaplaceny poplatky</a:t>
            </a:r>
            <a:endParaRPr lang="cs-CZ" alt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02935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Zákon o </a:t>
            </a:r>
            <a:r>
              <a:rPr lang="cs-CZ" b="1" dirty="0" smtClean="0"/>
              <a:t>seniorátu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1055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Pravidla </a:t>
            </a:r>
            <a:r>
              <a:rPr lang="cs-CZ" sz="2800" dirty="0"/>
              <a:t>nástupnictví na český </a:t>
            </a:r>
            <a:r>
              <a:rPr lang="cs-CZ" sz="2800" dirty="0" smtClean="0"/>
              <a:t>trůn</a:t>
            </a:r>
          </a:p>
          <a:p>
            <a:endParaRPr lang="cs-CZ" sz="2800" dirty="0"/>
          </a:p>
          <a:p>
            <a:r>
              <a:rPr lang="cs-CZ" sz="2800" dirty="0" smtClean="0"/>
              <a:t>Platí </a:t>
            </a:r>
            <a:r>
              <a:rPr lang="cs-CZ" sz="2800" dirty="0"/>
              <a:t>zásada </a:t>
            </a:r>
            <a:r>
              <a:rPr lang="cs-CZ" sz="2800" b="1" dirty="0" smtClean="0"/>
              <a:t>stařešinství </a:t>
            </a:r>
            <a:endParaRPr lang="cs-CZ" sz="2800" b="1" dirty="0"/>
          </a:p>
          <a:p>
            <a:pPr lvl="1"/>
            <a:r>
              <a:rPr lang="cs-CZ" dirty="0" smtClean="0"/>
              <a:t>Vlády </a:t>
            </a:r>
            <a:r>
              <a:rPr lang="cs-CZ" dirty="0"/>
              <a:t>se ujímá vždy nejstarší </a:t>
            </a:r>
            <a:r>
              <a:rPr lang="cs-CZ" dirty="0" smtClean="0"/>
              <a:t>mužský příslušník </a:t>
            </a:r>
            <a:r>
              <a:rPr lang="cs-CZ" dirty="0"/>
              <a:t>rodu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11036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712968" cy="534387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i="1" dirty="0"/>
              <a:t>Poněvadž mě můj osud volá a černá smrt se již vznáší před mým zrakem, chci vám označit a vaší věrnosti doporučit toho, kdo má po mně zemi řídit. Vám známo, že náš knížecí rod z části neplodností, z části předčasnými úmrtími byl ztenčen až na mne jediného. Nyní však, jak sami vidíte, dal mi Bůh pět synů (...). A proto vás pro Boha prosím a zapřísahám přísahou vaší věrnosti, aby mezi mými syny nebo vnuky vždy nejstarší držel nejvyšší moc a stolec v knížectví a aby všichni jeho bratři nebo ti, kteří pocházejí z knížecího rodu, byli pod jeho panstvím</a:t>
            </a:r>
            <a:r>
              <a:rPr lang="cs-CZ" dirty="0"/>
              <a:t>. </a:t>
            </a:r>
            <a:endParaRPr lang="cs-CZ" dirty="0" smtClean="0"/>
          </a:p>
          <a:p>
            <a:pPr marL="0" lvl="0" indent="0">
              <a:buNone/>
            </a:pPr>
            <a:endParaRPr lang="cs-CZ" dirty="0"/>
          </a:p>
          <a:p>
            <a:r>
              <a:rPr lang="cs-CZ" dirty="0"/>
              <a:t>Kdo zde mluví?</a:t>
            </a:r>
          </a:p>
          <a:p>
            <a:r>
              <a:rPr lang="cs-CZ" dirty="0"/>
              <a:t>Kterého roku byla tato řeč pronesena?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70979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Moravské úděly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92252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Břetislav I</a:t>
            </a:r>
            <a:r>
              <a:rPr lang="cs-CZ" dirty="0" smtClean="0"/>
              <a:t>. určil, </a:t>
            </a:r>
            <a:r>
              <a:rPr lang="cs-CZ" dirty="0"/>
              <a:t>že nejstarší z jeho potomků bude vládnout z Prahy celé zemi </a:t>
            </a:r>
            <a:endParaRPr lang="cs-CZ" dirty="0" smtClean="0"/>
          </a:p>
          <a:p>
            <a:r>
              <a:rPr lang="cs-CZ" dirty="0" smtClean="0"/>
              <a:t>Mladší </a:t>
            </a:r>
            <a:r>
              <a:rPr lang="cs-CZ" dirty="0"/>
              <a:t>synové dostanou území na </a:t>
            </a:r>
            <a:r>
              <a:rPr lang="cs-CZ" dirty="0" smtClean="0"/>
              <a:t>Moravě</a:t>
            </a:r>
          </a:p>
          <a:p>
            <a:r>
              <a:rPr lang="cs-CZ" dirty="0" smtClean="0"/>
              <a:t>Spytihněv </a:t>
            </a:r>
            <a:r>
              <a:rPr lang="cs-CZ" dirty="0"/>
              <a:t>II. se toto rozdělení pokusil </a:t>
            </a:r>
            <a:r>
              <a:rPr lang="cs-CZ" dirty="0" smtClean="0"/>
              <a:t>zrušit</a:t>
            </a:r>
          </a:p>
          <a:p>
            <a:r>
              <a:rPr lang="cs-CZ" dirty="0" smtClean="0"/>
              <a:t>Přemyslovci založili na Moravě </a:t>
            </a:r>
            <a:r>
              <a:rPr lang="cs-CZ" dirty="0"/>
              <a:t>vlastní větve </a:t>
            </a:r>
            <a:r>
              <a:rPr lang="cs-CZ" dirty="0" smtClean="0"/>
              <a:t>dynastie</a:t>
            </a:r>
          </a:p>
          <a:p>
            <a:r>
              <a:rPr lang="cs-CZ" dirty="0" smtClean="0"/>
              <a:t>Po </a:t>
            </a:r>
            <a:r>
              <a:rPr lang="cs-CZ" dirty="0"/>
              <a:t>definitivním rozdělení Moravy roku 1061 Vratislavem II. se vytvořily tři celky </a:t>
            </a:r>
          </a:p>
          <a:p>
            <a:pPr lvl="1"/>
            <a:r>
              <a:rPr lang="cs-CZ" dirty="0" smtClean="0"/>
              <a:t>brněnský úděl</a:t>
            </a:r>
            <a:endParaRPr lang="cs-CZ" dirty="0"/>
          </a:p>
          <a:p>
            <a:pPr lvl="1"/>
            <a:r>
              <a:rPr lang="cs-CZ" dirty="0" smtClean="0"/>
              <a:t>znojemský úděl</a:t>
            </a:r>
            <a:endParaRPr lang="cs-CZ" dirty="0"/>
          </a:p>
          <a:p>
            <a:pPr lvl="1"/>
            <a:r>
              <a:rPr lang="cs-CZ" dirty="0" smtClean="0"/>
              <a:t>olomoucký úděl</a:t>
            </a:r>
            <a:endParaRPr lang="cs-CZ" dirty="0"/>
          </a:p>
          <a:p>
            <a:pPr lvl="1"/>
            <a:r>
              <a:rPr lang="cs-CZ" dirty="0" smtClean="0"/>
              <a:t>měli </a:t>
            </a:r>
            <a:r>
              <a:rPr lang="cs-CZ" dirty="0"/>
              <a:t>dědičně vládnout potomci bratrů Vratislava II. </a:t>
            </a:r>
            <a:r>
              <a:rPr lang="cs-CZ" dirty="0" smtClean="0"/>
              <a:t>Konráda </a:t>
            </a:r>
            <a:r>
              <a:rPr lang="cs-CZ" dirty="0"/>
              <a:t>I. Brněnského a Oty </a:t>
            </a:r>
            <a:r>
              <a:rPr lang="cs-CZ" dirty="0" smtClean="0"/>
              <a:t>Olomouckého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26331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Závěrečné opakování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35480"/>
            <a:ext cx="8568952" cy="4733880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Prvním historicky známým českým knížetem byl __________. Pocházel z rodu __________.</a:t>
            </a:r>
          </a:p>
          <a:p>
            <a:pPr marL="514350" indent="-514350">
              <a:buAutoNum type="arabicPeriod"/>
            </a:pPr>
            <a:r>
              <a:rPr lang="cs-CZ" dirty="0" smtClean="0"/>
              <a:t>Roku _____ byla zavražděna __________, stala se tak první českou __________.</a:t>
            </a:r>
          </a:p>
          <a:p>
            <a:pPr marL="514350" indent="-514350">
              <a:buAutoNum type="arabicPeriod"/>
            </a:pPr>
            <a:r>
              <a:rPr lang="cs-CZ" dirty="0" smtClean="0"/>
              <a:t>Kde byl vybudován nejstarší kostel na území Čech?</a:t>
            </a:r>
          </a:p>
          <a:p>
            <a:pPr marL="514350" indent="-514350">
              <a:buAutoNum type="arabicPeriod"/>
            </a:pPr>
            <a:r>
              <a:rPr lang="cs-CZ" dirty="0" smtClean="0"/>
              <a:t>Kdo to byla Drahomíra?</a:t>
            </a:r>
          </a:p>
          <a:p>
            <a:pPr marL="514350" indent="-514350">
              <a:buAutoNum type="arabicPeriod"/>
            </a:pPr>
            <a:r>
              <a:rPr lang="cs-CZ" dirty="0" smtClean="0"/>
              <a:t>Popiš okolnosti a souvislosti smrti sv. Václava.</a:t>
            </a:r>
          </a:p>
          <a:p>
            <a:pPr marL="514350" indent="-514350">
              <a:buAutoNum type="arabicPeriod"/>
            </a:pPr>
            <a:r>
              <a:rPr lang="cs-CZ" dirty="0" smtClean="0"/>
              <a:t>Co to byla hradská soustava?</a:t>
            </a:r>
          </a:p>
          <a:p>
            <a:pPr marL="514350" indent="-514350">
              <a:buAutoNum type="arabicPeriod"/>
            </a:pPr>
            <a:r>
              <a:rPr lang="cs-CZ" dirty="0" smtClean="0"/>
              <a:t>Za vlády kterého panovníka bylo v Praze zřízeno biskupství? Prvním pražským biskupem se stal __________.</a:t>
            </a:r>
          </a:p>
          <a:p>
            <a:pPr marL="514350" indent="-514350">
              <a:buAutoNum type="arabicPeriod"/>
            </a:pPr>
            <a:r>
              <a:rPr lang="cs-CZ" dirty="0" smtClean="0"/>
              <a:t>Slavníkovci.</a:t>
            </a:r>
          </a:p>
          <a:p>
            <a:pPr marL="514350" indent="-514350">
              <a:buAutoNum type="arabicPeriod"/>
            </a:pPr>
            <a:r>
              <a:rPr lang="cs-CZ" dirty="0" smtClean="0"/>
              <a:t>Svatý Vojtěch.</a:t>
            </a:r>
          </a:p>
          <a:p>
            <a:pPr marL="514350" indent="-514350">
              <a:buAutoNum type="arabicPeriod"/>
            </a:pPr>
            <a:r>
              <a:rPr lang="cs-CZ" dirty="0" smtClean="0"/>
              <a:t>Kterého roku bylo území Moravy definitivně připojeno k českému státu?</a:t>
            </a:r>
          </a:p>
          <a:p>
            <a:pPr marL="514350" indent="-514350">
              <a:buAutoNum type="arabicPeriod"/>
            </a:pPr>
            <a:r>
              <a:rPr lang="cs-CZ" dirty="0" smtClean="0"/>
              <a:t>Hnězdenská statuta.</a:t>
            </a:r>
          </a:p>
          <a:p>
            <a:pPr marL="514350" indent="-514350">
              <a:buAutoNum type="arabicPeriod"/>
            </a:pPr>
            <a:r>
              <a:rPr lang="cs-CZ" dirty="0" smtClean="0"/>
              <a:t>Seniorátní řád.</a:t>
            </a:r>
          </a:p>
          <a:p>
            <a:pPr marL="514350" indent="-514350">
              <a:buAutoNum type="arabicPeriod"/>
            </a:pPr>
            <a:r>
              <a:rPr lang="cs-CZ" dirty="0" smtClean="0"/>
              <a:t>Vysvětli </a:t>
            </a:r>
            <a:r>
              <a:rPr lang="cs-CZ" smtClean="0"/>
              <a:t>pojem </a:t>
            </a:r>
            <a:r>
              <a:rPr lang="cs-CZ"/>
              <a:t>ú</a:t>
            </a:r>
            <a:r>
              <a:rPr lang="cs-CZ" smtClean="0"/>
              <a:t>dělná </a:t>
            </a:r>
            <a:r>
              <a:rPr lang="cs-CZ" dirty="0" smtClean="0"/>
              <a:t>knížectví.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71906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NEZNÁMÝ</a:t>
            </a:r>
            <a:r>
              <a:rPr lang="cs-CZ" dirty="0"/>
              <a:t>. </a:t>
            </a:r>
            <a:r>
              <a:rPr lang="cs-CZ" i="1" dirty="0"/>
              <a:t>wikipedia.cz</a:t>
            </a:r>
            <a:r>
              <a:rPr lang="cs-CZ" dirty="0"/>
              <a:t> [online]. [cit. 4.11.2013].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cs.wikipedia.org/wiki/Soubor:Baptism_of_the_bohemian_duke_borivoj.jpg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/>
              <a:t>MIAOW </a:t>
            </a:r>
            <a:r>
              <a:rPr lang="cs-CZ" dirty="0" err="1"/>
              <a:t>MIAOW</a:t>
            </a:r>
            <a:r>
              <a:rPr lang="cs-CZ" dirty="0"/>
              <a:t>. </a:t>
            </a:r>
            <a:r>
              <a:rPr lang="cs-CZ" i="1" dirty="0"/>
              <a:t>wikipedia.cz</a:t>
            </a:r>
            <a:r>
              <a:rPr lang="cs-CZ" dirty="0"/>
              <a:t> [online]. [cit. 4.11.2013].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commons.wikimedia.org/wiki/File:Levy_Hradec_CZ_St_Clement_church_N_side.JPG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/>
              <a:t>FAGNES. </a:t>
            </a:r>
            <a:r>
              <a:rPr lang="cs-CZ" i="1" dirty="0"/>
              <a:t>wikipedia.cz</a:t>
            </a:r>
            <a:r>
              <a:rPr lang="cs-CZ" dirty="0"/>
              <a:t> [online]. [cit. 4.11.2013].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cs.wikipedia.org/wiki/Soubor:Kostel_svat%C3%A9ho_Klementa_v_Lev%C3%A9m_Hradci_kn%C4%9B%C5%BEi%C5%A1t%C4%9B.jpg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/>
              <a:t>ANONYMNÍ. </a:t>
            </a:r>
            <a:r>
              <a:rPr lang="cs-CZ" i="1" dirty="0"/>
              <a:t>wikipedia.cz</a:t>
            </a:r>
            <a:r>
              <a:rPr lang="cs-CZ" dirty="0"/>
              <a:t> [online]. [cit. 4.11.2013].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cs.wikipedia.org/wiki/Soubor:Dalimilova_kronika_vrazda_Ludmily.jpg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/>
              <a:t>MATHAUSER, Josef. </a:t>
            </a:r>
            <a:r>
              <a:rPr lang="cs-CZ" i="1" dirty="0"/>
              <a:t>wikipedia.cz</a:t>
            </a:r>
            <a:r>
              <a:rPr lang="cs-CZ" dirty="0"/>
              <a:t> [online]. [cit. 7.11.2013]. Dostupný na WWW: </a:t>
            </a:r>
            <a:r>
              <a:rPr lang="cs-CZ" dirty="0">
                <a:hlinkClick r:id="rId6"/>
              </a:rPr>
              <a:t>http://commons.wikimedia.org/wiki/File:Josef_Mathauser_-_kn%C4%9B%C5%BEna_Drahom%C3%ADra,_</a:t>
            </a:r>
            <a:r>
              <a:rPr lang="cs-CZ" dirty="0" smtClean="0">
                <a:hlinkClick r:id="rId6"/>
              </a:rPr>
              <a:t>kn%C3%AD%C5%BEe_V%C3%A1clav_a_Ludmila.jpg</a:t>
            </a:r>
            <a:endParaRPr lang="cs-CZ" dirty="0" smtClean="0"/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86804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Literatura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i="1" dirty="0"/>
              <a:t>Dějiny zemí koruny české I. Od příchodu Slovanů do roku 1740</a:t>
            </a:r>
            <a:r>
              <a:rPr lang="cs-CZ" dirty="0"/>
              <a:t>. 4. vyd. Praha: Paseka, 1997, 315 s. ISBN 80-718-5096-9.</a:t>
            </a:r>
          </a:p>
          <a:p>
            <a:r>
              <a:rPr lang="cs-CZ" dirty="0" smtClean="0"/>
              <a:t>KANTOREK</a:t>
            </a:r>
            <a:r>
              <a:rPr lang="cs-CZ" dirty="0"/>
              <a:t>, Pavel; SOCHROVÁ Marie. </a:t>
            </a:r>
            <a:r>
              <a:rPr lang="cs-CZ" i="1" dirty="0"/>
              <a:t>Dějepis I. v kostce pro střední školy</a:t>
            </a:r>
            <a:r>
              <a:rPr lang="cs-CZ" dirty="0"/>
              <a:t>. 1.vyd. Fragment, 2008. ISBN 978-802-5306-055.</a:t>
            </a:r>
          </a:p>
          <a:p>
            <a:r>
              <a:rPr lang="cs-CZ" dirty="0"/>
              <a:t>KVIRENC, Jan a Eliška KUNSTOVÁ. </a:t>
            </a:r>
            <a:r>
              <a:rPr lang="cs-CZ" i="1" dirty="0"/>
              <a:t>České dějiny do roku 1914: historie v dokumentech</a:t>
            </a:r>
            <a:r>
              <a:rPr lang="cs-CZ" dirty="0"/>
              <a:t>. Vyd. 1. Liberec: Dialog, 2006, 207 s. ISBN 80-867-6143-6.</a:t>
            </a:r>
          </a:p>
          <a:p>
            <a:r>
              <a:rPr lang="cs-CZ" smtClean="0"/>
              <a:t>ŠTĚPÁNKOVÁ</a:t>
            </a:r>
            <a:r>
              <a:rPr lang="cs-CZ" dirty="0"/>
              <a:t>, Alena a Zdeněk ŠAŠINKA. </a:t>
            </a:r>
            <a:r>
              <a:rPr lang="cs-CZ" i="1" dirty="0"/>
              <a:t>Odmaturuj! z dějepisu 1</a:t>
            </a:r>
            <a:r>
              <a:rPr lang="cs-CZ" dirty="0"/>
              <a:t>. Vyd. 1. Brno: </a:t>
            </a:r>
            <a:r>
              <a:rPr lang="cs-CZ" dirty="0" err="1"/>
              <a:t>Didaktis</a:t>
            </a:r>
            <a:r>
              <a:rPr lang="cs-CZ" dirty="0"/>
              <a:t>, c2006, 232 s. ISBN 80-735-8059-4.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67395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7200" dirty="0" smtClean="0"/>
              <a:t>Konec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25647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o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366</TotalTime>
  <Words>1380</Words>
  <Application>Microsoft Office PowerPoint</Application>
  <PresentationFormat>Předvádění na obrazovce (4:3)</PresentationFormat>
  <Paragraphs>231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33</vt:i4>
      </vt:variant>
    </vt:vector>
  </HeadingPairs>
  <TitlesOfParts>
    <vt:vector size="36" baseType="lpstr">
      <vt:lpstr>Tok</vt:lpstr>
      <vt:lpstr>projekt</vt:lpstr>
      <vt:lpstr>1_projekt</vt:lpstr>
      <vt:lpstr>První Přemyslovci</vt:lpstr>
      <vt:lpstr>ANOTACE</vt:lpstr>
      <vt:lpstr>První Přemyslovci</vt:lpstr>
      <vt:lpstr>Bořivoj I.</vt:lpstr>
      <vt:lpstr>Prezentace aplikace PowerPoint</vt:lpstr>
      <vt:lpstr>Prezentace aplikace PowerPoint</vt:lpstr>
      <vt:lpstr>Prezentace aplikace PowerPoint</vt:lpstr>
      <vt:lpstr>Spytihněv I.</vt:lpstr>
      <vt:lpstr>Vratislav I.</vt:lpstr>
      <vt:lpstr>Konflikt mezi Drahomírou a Ludmilou</vt:lpstr>
      <vt:lpstr>Prezentace aplikace PowerPoint</vt:lpstr>
      <vt:lpstr>Kníže Václav</vt:lpstr>
      <vt:lpstr>Prezentace aplikace PowerPoint</vt:lpstr>
      <vt:lpstr>Vražda sv. Václava</vt:lpstr>
      <vt:lpstr>Boleslav I. Ukrutný</vt:lpstr>
      <vt:lpstr>Hradská soustava</vt:lpstr>
      <vt:lpstr>Boleslav II. Pobožný</vt:lpstr>
      <vt:lpstr>Svatý Vojtěch</vt:lpstr>
      <vt:lpstr>Prezentace aplikace PowerPoint</vt:lpstr>
      <vt:lpstr>Vyvraždění Slavníkovců</vt:lpstr>
      <vt:lpstr>První krize státu</vt:lpstr>
      <vt:lpstr>Prezentace aplikace PowerPoint</vt:lpstr>
      <vt:lpstr>Břetislav I.</vt:lpstr>
      <vt:lpstr>Hnězdenská statuta</vt:lpstr>
      <vt:lpstr>Prezentace aplikace PowerPoint</vt:lpstr>
      <vt:lpstr>Prezentace aplikace PowerPoint</vt:lpstr>
      <vt:lpstr>Zákon o seniorátu</vt:lpstr>
      <vt:lpstr>Prezentace aplikace PowerPoint</vt:lpstr>
      <vt:lpstr>Moravské úděly</vt:lpstr>
      <vt:lpstr>Závěrečné opakování</vt:lpstr>
      <vt:lpstr>Zdroje </vt:lpstr>
      <vt:lpstr>Literatura </vt:lpstr>
      <vt:lpstr>Konec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Přemyslovci</dc:title>
  <dc:creator>zi</dc:creator>
  <cp:lastModifiedBy>zi</cp:lastModifiedBy>
  <cp:revision>22</cp:revision>
  <dcterms:created xsi:type="dcterms:W3CDTF">2013-11-04T10:08:30Z</dcterms:created>
  <dcterms:modified xsi:type="dcterms:W3CDTF">2013-12-18T07:29:25Z</dcterms:modified>
</cp:coreProperties>
</file>