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sldIdLst>
    <p:sldId id="285" r:id="rId4"/>
    <p:sldId id="286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7" r:id="rId16"/>
    <p:sldId id="269" r:id="rId17"/>
    <p:sldId id="282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83" r:id="rId26"/>
    <p:sldId id="277" r:id="rId27"/>
    <p:sldId id="278" r:id="rId28"/>
    <p:sldId id="279" r:id="rId29"/>
    <p:sldId id="284" r:id="rId30"/>
    <p:sldId id="280" r:id="rId31"/>
    <p:sldId id="281" r:id="rId32"/>
    <p:sldId id="287" r:id="rId33"/>
    <p:sldId id="266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3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8731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783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0465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36789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2462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3926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6673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5273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18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48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164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449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0070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770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828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7440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1412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1173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710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3665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7486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6190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9719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317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7499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0816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5082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8225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0882B-B930-4314-8038-A34761B6E215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1D3CED5-8973-4E45-98BD-D1EE6A49F26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785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4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onzik_retus.jpg" TargetMode="External"/><Relationship Id="rId7" Type="http://schemas.openxmlformats.org/officeDocument/2006/relationships/hyperlink" Target="http://cs.wikipedia.org/wiki/Soubor:Cr%C3%A9cy-en-Ponthieu_24-09-2008_10-41-02.JPG" TargetMode="External"/><Relationship Id="rId2" Type="http://schemas.openxmlformats.org/officeDocument/2006/relationships/hyperlink" Target="http://cs.wikipedia.org/wiki/Soubor:Honzik_v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r%C3%A9cy_jean_froissard.jpg" TargetMode="External"/><Relationship Id="rId5" Type="http://schemas.openxmlformats.org/officeDocument/2006/relationships/hyperlink" Target="http://cs.wikipedia.org/wiki/Soubor:JenikLucvGelnhausenu.jpg" TargetMode="External"/><Relationship Id="rId4" Type="http://schemas.openxmlformats.org/officeDocument/2006/relationships/hyperlink" Target="http://cs.wikipedia.org/wiki/Soubor:John_I,_Count_of_Luxemburg.jpg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2827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47583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osobností Jana Lucemburského, se získáváním pozic v evropské politice, se složitostí mezinárodních vztahů v 1. polovině 14. století. Je zde zachycena především situace zemí Koruny české v době vlády prvního Lucemburka a spoluvlády jeho syna Karla.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1977342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556792"/>
            <a:ext cx="8062912" cy="1470025"/>
          </a:xfrm>
        </p:spPr>
        <p:txBody>
          <a:bodyPr>
            <a:normAutofit fontScale="90000"/>
          </a:bodyPr>
          <a:lstStyle/>
          <a:p>
            <a:r>
              <a:rPr lang="cs-CZ" sz="7300" b="1" dirty="0" smtClean="0"/>
              <a:t>Jan Lucemburský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87766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3"/>
            <a:ext cx="4038600" cy="5771728"/>
          </a:xfrm>
        </p:spPr>
        <p:txBody>
          <a:bodyPr>
            <a:normAutofit fontScale="77500" lnSpcReduction="20000"/>
          </a:bodyPr>
          <a:lstStyle/>
          <a:p>
            <a:r>
              <a:rPr lang="cs-CZ" sz="3600" b="1" dirty="0"/>
              <a:t>„král cizinec</a:t>
            </a:r>
            <a:r>
              <a:rPr lang="cs-CZ" sz="3600" b="1" dirty="0" smtClean="0"/>
              <a:t>“</a:t>
            </a:r>
          </a:p>
          <a:p>
            <a:r>
              <a:rPr lang="cs-CZ" sz="3600" b="1" dirty="0" smtClean="0"/>
              <a:t>„</a:t>
            </a:r>
            <a:r>
              <a:rPr lang="cs-CZ" sz="3600" b="1" dirty="0"/>
              <a:t>král diplomat“</a:t>
            </a:r>
          </a:p>
          <a:p>
            <a:r>
              <a:rPr lang="cs-CZ" sz="3600" dirty="0"/>
              <a:t>známý později </a:t>
            </a:r>
            <a:r>
              <a:rPr lang="cs-CZ" sz="3600" dirty="0" smtClean="0"/>
              <a:t>pod </a:t>
            </a:r>
            <a:r>
              <a:rPr lang="cs-CZ" sz="3600" dirty="0"/>
              <a:t>přízviskem </a:t>
            </a:r>
            <a:r>
              <a:rPr lang="cs-CZ" sz="3600" b="1" dirty="0"/>
              <a:t>Slepý </a:t>
            </a:r>
            <a:endParaRPr lang="cs-CZ" sz="3600" b="1" dirty="0" smtClean="0"/>
          </a:p>
          <a:p>
            <a:r>
              <a:rPr lang="cs-CZ" sz="3600" dirty="0"/>
              <a:t>ve světě </a:t>
            </a:r>
            <a:r>
              <a:rPr lang="cs-CZ" sz="3600" dirty="0" smtClean="0"/>
              <a:t>známý také jako </a:t>
            </a:r>
            <a:r>
              <a:rPr lang="cs-CZ" sz="3600" b="1" dirty="0" smtClean="0"/>
              <a:t>Český</a:t>
            </a:r>
          </a:p>
          <a:p>
            <a:r>
              <a:rPr lang="cs-CZ" sz="3600" b="1" dirty="0"/>
              <a:t>desátý český král </a:t>
            </a:r>
            <a:r>
              <a:rPr lang="cs-CZ" sz="3600" dirty="0"/>
              <a:t>a </a:t>
            </a:r>
            <a:r>
              <a:rPr lang="cs-CZ" sz="3600" b="1" dirty="0"/>
              <a:t>markrabě moravský</a:t>
            </a:r>
            <a:r>
              <a:rPr lang="cs-CZ" sz="3600" dirty="0"/>
              <a:t> (1310–1346, korunován 1311</a:t>
            </a:r>
            <a:r>
              <a:rPr lang="cs-CZ" sz="3600" dirty="0" smtClean="0"/>
              <a:t>) </a:t>
            </a:r>
          </a:p>
          <a:p>
            <a:r>
              <a:rPr lang="cs-CZ" sz="3600" b="1" dirty="0" smtClean="0"/>
              <a:t>hrabě lucemburský</a:t>
            </a:r>
            <a:endParaRPr lang="cs-CZ" sz="3600" b="1" dirty="0"/>
          </a:p>
          <a:p>
            <a:r>
              <a:rPr lang="cs-CZ" sz="3600" dirty="0" smtClean="0"/>
              <a:t>dočasně</a:t>
            </a:r>
            <a:r>
              <a:rPr lang="cs-CZ" sz="3600" b="1" dirty="0" smtClean="0"/>
              <a:t> titulární </a:t>
            </a:r>
            <a:r>
              <a:rPr lang="cs-CZ" sz="3600" b="1" dirty="0"/>
              <a:t>král polský</a:t>
            </a:r>
            <a:r>
              <a:rPr lang="cs-CZ" sz="3600" dirty="0"/>
              <a:t> (</a:t>
            </a:r>
            <a:r>
              <a:rPr lang="cs-CZ" sz="3600" dirty="0" smtClean="0"/>
              <a:t>1310–1335)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5018931"/>
          </a:xfrm>
        </p:spPr>
        <p:txBody>
          <a:bodyPr>
            <a:normAutofit fontScale="77500" lnSpcReduction="20000"/>
          </a:bodyPr>
          <a:lstStyle/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 algn="ctr">
              <a:buNone/>
            </a:pPr>
            <a:r>
              <a:rPr lang="cs-CZ" sz="2300" b="1" dirty="0" smtClean="0"/>
              <a:t>1. Jan Lucemburský – busta </a:t>
            </a:r>
            <a:r>
              <a:rPr lang="cs-CZ" sz="2300" b="1" dirty="0"/>
              <a:t>z katedrály sv. Víta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6672"/>
            <a:ext cx="3600400" cy="5412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665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061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Čechách nespokojenost </a:t>
            </a:r>
            <a:r>
              <a:rPr lang="cs-CZ" sz="3200" dirty="0"/>
              <a:t>s vládou Jindřicha </a:t>
            </a:r>
            <a:r>
              <a:rPr lang="cs-CZ" sz="3200" dirty="0" smtClean="0"/>
              <a:t>Korutanského</a:t>
            </a:r>
          </a:p>
          <a:p>
            <a:r>
              <a:rPr lang="cs-CZ" sz="3200" dirty="0" smtClean="0"/>
              <a:t>1309 </a:t>
            </a:r>
            <a:r>
              <a:rPr lang="cs-CZ" sz="3200" dirty="0"/>
              <a:t>čeští </a:t>
            </a:r>
            <a:r>
              <a:rPr lang="cs-CZ" sz="3200" dirty="0" smtClean="0"/>
              <a:t>vyslanci (cisterciáčtí </a:t>
            </a:r>
            <a:r>
              <a:rPr lang="cs-CZ" sz="3200" dirty="0"/>
              <a:t>opati při cestě na generální kapitulu do </a:t>
            </a:r>
            <a:r>
              <a:rPr lang="cs-CZ" sz="3200" dirty="0" err="1" smtClean="0"/>
              <a:t>Citeaux</a:t>
            </a:r>
            <a:r>
              <a:rPr lang="cs-CZ" sz="3200" dirty="0" smtClean="0"/>
              <a:t>) </a:t>
            </a:r>
            <a:r>
              <a:rPr lang="cs-CZ" sz="3200" dirty="0"/>
              <a:t>požádali </a:t>
            </a:r>
            <a:r>
              <a:rPr lang="cs-CZ" sz="3200" dirty="0" smtClean="0"/>
              <a:t>císaře Jindřicha </a:t>
            </a:r>
            <a:r>
              <a:rPr lang="cs-CZ" sz="3200" dirty="0"/>
              <a:t>VII. o </a:t>
            </a:r>
            <a:r>
              <a:rPr lang="cs-CZ" sz="3200" dirty="0" smtClean="0"/>
              <a:t>pomoc</a:t>
            </a:r>
          </a:p>
          <a:p>
            <a:pPr lvl="1"/>
            <a:r>
              <a:rPr lang="cs-CZ" sz="2800" dirty="0" smtClean="0"/>
              <a:t>jeho </a:t>
            </a:r>
            <a:r>
              <a:rPr lang="cs-CZ" sz="2800" dirty="0"/>
              <a:t>jediný syn se měl oženit s princeznou </a:t>
            </a:r>
            <a:r>
              <a:rPr lang="cs-CZ" sz="2800" dirty="0" smtClean="0"/>
              <a:t>Eliškou Přemyslovnou</a:t>
            </a:r>
            <a:endParaRPr lang="cs-CZ" sz="2800" dirty="0"/>
          </a:p>
          <a:p>
            <a:pPr lvl="2"/>
            <a:r>
              <a:rPr lang="cs-CZ" sz="2800" dirty="0" smtClean="0"/>
              <a:t>Jindřich </a:t>
            </a:r>
            <a:r>
              <a:rPr lang="cs-CZ" sz="2800" dirty="0"/>
              <a:t>se </a:t>
            </a:r>
            <a:r>
              <a:rPr lang="cs-CZ" sz="2800" dirty="0" smtClean="0"/>
              <a:t>obával </a:t>
            </a:r>
            <a:r>
              <a:rPr lang="cs-CZ" sz="2800" dirty="0"/>
              <a:t>anarchie v </a:t>
            </a:r>
            <a:r>
              <a:rPr lang="cs-CZ" sz="2800" dirty="0" smtClean="0"/>
              <a:t>Čechách (pověsti </a:t>
            </a:r>
            <a:r>
              <a:rPr lang="cs-CZ" sz="2800" dirty="0"/>
              <a:t>o zavraždění </a:t>
            </a:r>
            <a:r>
              <a:rPr lang="cs-CZ" sz="2800" dirty="0" smtClean="0"/>
              <a:t>Václava </a:t>
            </a:r>
            <a:r>
              <a:rPr lang="cs-CZ" sz="2800" dirty="0"/>
              <a:t>III</a:t>
            </a:r>
            <a:r>
              <a:rPr lang="cs-CZ" sz="2800" dirty="0" smtClean="0"/>
              <a:t>.) </a:t>
            </a:r>
            <a:r>
              <a:rPr lang="cs-CZ" sz="2800" dirty="0"/>
              <a:t>a chtěl s Eliškou oženit svého mladšího bratra </a:t>
            </a:r>
            <a:r>
              <a:rPr lang="cs-CZ" sz="2800" b="1" dirty="0" err="1"/>
              <a:t>Walrama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2710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4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1310 dojednal císař nástup </a:t>
            </a:r>
            <a:r>
              <a:rPr lang="cs-CZ" sz="3200" dirty="0"/>
              <a:t>svého čtrnáctiletého syna Jana na český </a:t>
            </a:r>
            <a:r>
              <a:rPr lang="cs-CZ" sz="3200" dirty="0" smtClean="0"/>
              <a:t>trůn</a:t>
            </a:r>
          </a:p>
          <a:p>
            <a:pPr lvl="1"/>
            <a:r>
              <a:rPr lang="cs-CZ" sz="2800" dirty="0" smtClean="0"/>
              <a:t>Eliška </a:t>
            </a:r>
            <a:r>
              <a:rPr lang="cs-CZ" sz="2800" dirty="0"/>
              <a:t>se měla v určité lhůtě dostavit do </a:t>
            </a:r>
            <a:r>
              <a:rPr lang="cs-CZ" sz="2800" dirty="0" err="1"/>
              <a:t>Špýru</a:t>
            </a:r>
            <a:r>
              <a:rPr lang="cs-CZ" sz="2800" dirty="0"/>
              <a:t>, jinak by byla ujednání </a:t>
            </a:r>
            <a:r>
              <a:rPr lang="cs-CZ" sz="2800" dirty="0" smtClean="0"/>
              <a:t>zrušena</a:t>
            </a:r>
          </a:p>
          <a:p>
            <a:pPr marL="537210" lvl="1" indent="0">
              <a:buNone/>
            </a:pPr>
            <a:endParaRPr lang="cs-CZ" sz="2800" dirty="0"/>
          </a:p>
          <a:p>
            <a:r>
              <a:rPr lang="cs-CZ" sz="3200" dirty="0" smtClean="0"/>
              <a:t>31</a:t>
            </a:r>
            <a:r>
              <a:rPr lang="cs-CZ" sz="3200" dirty="0"/>
              <a:t>. </a:t>
            </a:r>
            <a:r>
              <a:rPr lang="cs-CZ" sz="3200" dirty="0" smtClean="0"/>
              <a:t>srpna 1310 </a:t>
            </a:r>
            <a:r>
              <a:rPr lang="cs-CZ" sz="3200" dirty="0"/>
              <a:t>proběhly </a:t>
            </a:r>
            <a:r>
              <a:rPr lang="cs-CZ" sz="3200" dirty="0" smtClean="0"/>
              <a:t>zásnuby Jana </a:t>
            </a:r>
            <a:r>
              <a:rPr lang="cs-CZ" sz="3200" dirty="0"/>
              <a:t>s Eliškou Přemyslovnou </a:t>
            </a:r>
          </a:p>
          <a:p>
            <a:pPr lvl="1"/>
            <a:r>
              <a:rPr lang="cs-CZ" sz="2800" dirty="0" smtClean="0"/>
              <a:t>O </a:t>
            </a:r>
            <a:r>
              <a:rPr lang="cs-CZ" sz="2800" dirty="0"/>
              <a:t>den později </a:t>
            </a:r>
            <a:r>
              <a:rPr lang="cs-CZ" sz="2800" dirty="0" smtClean="0"/>
              <a:t>ve </a:t>
            </a:r>
            <a:r>
              <a:rPr lang="cs-CZ" sz="2800" dirty="0" err="1"/>
              <a:t>špýrské</a:t>
            </a:r>
            <a:r>
              <a:rPr lang="cs-CZ" sz="2800" dirty="0"/>
              <a:t> </a:t>
            </a:r>
            <a:r>
              <a:rPr lang="cs-CZ" sz="2800" dirty="0" smtClean="0"/>
              <a:t>katedrále svatba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363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79"/>
            <a:ext cx="4978896" cy="5699721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600" dirty="0"/>
              <a:t>7. února 1311 </a:t>
            </a:r>
            <a:r>
              <a:rPr lang="cs-CZ" sz="3600" dirty="0" smtClean="0"/>
              <a:t>společně </a:t>
            </a:r>
            <a:r>
              <a:rPr lang="cs-CZ" sz="3600" dirty="0"/>
              <a:t>s Eliškou Petrem z </a:t>
            </a:r>
            <a:r>
              <a:rPr lang="cs-CZ" sz="3600" dirty="0" err="1" smtClean="0"/>
              <a:t>Aspeltu</a:t>
            </a:r>
            <a:r>
              <a:rPr lang="cs-CZ" sz="3600" dirty="0" smtClean="0"/>
              <a:t> </a:t>
            </a:r>
            <a:r>
              <a:rPr lang="cs-CZ" sz="3600" b="1" dirty="0" smtClean="0"/>
              <a:t>korunován </a:t>
            </a:r>
            <a:r>
              <a:rPr lang="cs-CZ" sz="3600" b="1" dirty="0"/>
              <a:t>českým </a:t>
            </a:r>
            <a:r>
              <a:rPr lang="cs-CZ" sz="3600" b="1" dirty="0" smtClean="0"/>
              <a:t>králem</a:t>
            </a:r>
            <a:endParaRPr lang="cs-CZ" sz="3600" b="1" dirty="0"/>
          </a:p>
          <a:p>
            <a:pPr lvl="0"/>
            <a:endParaRPr lang="cs-CZ" sz="3600" dirty="0"/>
          </a:p>
          <a:p>
            <a:pPr lvl="0"/>
            <a:r>
              <a:rPr lang="cs-CZ" sz="3600" dirty="0" smtClean="0"/>
              <a:t>Jeho </a:t>
            </a:r>
            <a:r>
              <a:rPr lang="cs-CZ" sz="3600" dirty="0"/>
              <a:t>vláda </a:t>
            </a:r>
            <a:r>
              <a:rPr lang="cs-CZ" sz="3600" b="1" dirty="0"/>
              <a:t>neznamenala</a:t>
            </a:r>
            <a:r>
              <a:rPr lang="cs-CZ" sz="3600" dirty="0"/>
              <a:t> obnovu královské moci </a:t>
            </a:r>
          </a:p>
          <a:p>
            <a:pPr lvl="1"/>
            <a:r>
              <a:rPr lang="cs-CZ" sz="3100" dirty="0" smtClean="0"/>
              <a:t>V</a:t>
            </a:r>
            <a:r>
              <a:rPr lang="cs-CZ" sz="3100" dirty="0"/>
              <a:t> zemi za něj v mládí vládli </a:t>
            </a:r>
            <a:r>
              <a:rPr lang="cs-CZ" sz="3100" dirty="0" smtClean="0"/>
              <a:t>rádcové</a:t>
            </a:r>
          </a:p>
          <a:p>
            <a:pPr lvl="1"/>
            <a:r>
              <a:rPr lang="cs-CZ" sz="3100" dirty="0" smtClean="0"/>
              <a:t>V</a:t>
            </a:r>
            <a:r>
              <a:rPr lang="cs-CZ" sz="3100" dirty="0"/>
              <a:t> </a:t>
            </a:r>
            <a:r>
              <a:rPr lang="cs-CZ" sz="3100" dirty="0" smtClean="0"/>
              <a:t>nepřítomnosti vládla </a:t>
            </a:r>
            <a:r>
              <a:rPr lang="cs-CZ" sz="3100" dirty="0"/>
              <a:t>manželka </a:t>
            </a:r>
            <a:r>
              <a:rPr lang="cs-CZ" sz="3100" dirty="0" smtClean="0"/>
              <a:t>Eliška</a:t>
            </a:r>
          </a:p>
          <a:p>
            <a:pPr lvl="1"/>
            <a:r>
              <a:rPr lang="cs-CZ" sz="3100" dirty="0" smtClean="0"/>
              <a:t>Někdy </a:t>
            </a:r>
            <a:r>
              <a:rPr lang="cs-CZ" sz="3100" dirty="0"/>
              <a:t>byl zemským hejtmanem mohučský arcibiskup Petr z </a:t>
            </a:r>
            <a:r>
              <a:rPr lang="cs-CZ" sz="3100" dirty="0" err="1"/>
              <a:t>Aspeltu</a:t>
            </a:r>
            <a:endParaRPr lang="cs-CZ" sz="3100" b="1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657238" y="6084837"/>
            <a:ext cx="3233967" cy="770459"/>
          </a:xfrm>
        </p:spPr>
        <p:txBody>
          <a:bodyPr>
            <a:normAutofit fontScale="77500" lnSpcReduction="20000"/>
          </a:bodyPr>
          <a:lstStyle/>
          <a:p>
            <a:pPr marL="64008" indent="0">
              <a:buNone/>
            </a:pPr>
            <a:r>
              <a:rPr lang="cs-CZ" b="1" dirty="0" smtClean="0"/>
              <a:t>2. Vyobrazení Jana ve Zbraslavské kronice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0648"/>
            <a:ext cx="25241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9920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Inaugurační diplomy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445224"/>
          </a:xfrm>
        </p:spPr>
        <p:txBody>
          <a:bodyPr>
            <a:noAutofit/>
          </a:bodyPr>
          <a:lstStyle/>
          <a:p>
            <a:pPr lvl="0"/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/>
              <a:t>Čechy </a:t>
            </a:r>
            <a:r>
              <a:rPr lang="cs-CZ" sz="2400" b="1" dirty="0" smtClean="0"/>
              <a:t>1310</a:t>
            </a:r>
          </a:p>
          <a:p>
            <a:pPr lvl="0"/>
            <a:r>
              <a:rPr lang="cs-CZ" sz="2400" dirty="0" smtClean="0"/>
              <a:t>Pro </a:t>
            </a:r>
            <a:r>
              <a:rPr lang="cs-CZ" sz="2400" dirty="0"/>
              <a:t>Moravu </a:t>
            </a:r>
            <a:r>
              <a:rPr lang="cs-CZ" sz="2400" b="1" dirty="0" smtClean="0"/>
              <a:t>1311</a:t>
            </a:r>
            <a:endParaRPr lang="cs-CZ" sz="2400" b="1" dirty="0"/>
          </a:p>
          <a:p>
            <a:pPr lvl="0"/>
            <a:r>
              <a:rPr lang="cs-CZ" sz="2400" dirty="0" smtClean="0"/>
              <a:t>Šlechta </a:t>
            </a:r>
            <a:r>
              <a:rPr lang="cs-CZ" sz="2400" dirty="0"/>
              <a:t>není povinna poskytovat králi vojsko </a:t>
            </a:r>
            <a:endParaRPr lang="cs-CZ" sz="2400" dirty="0" smtClean="0"/>
          </a:p>
          <a:p>
            <a:pPr lvl="1"/>
            <a:r>
              <a:rPr lang="cs-CZ" sz="1800" dirty="0" smtClean="0"/>
              <a:t>s</a:t>
            </a:r>
            <a:r>
              <a:rPr lang="cs-CZ" sz="1800" dirty="0"/>
              <a:t> výjimkou přímého ohrožení </a:t>
            </a:r>
            <a:r>
              <a:rPr lang="cs-CZ" sz="1800" dirty="0" smtClean="0"/>
              <a:t>země</a:t>
            </a:r>
          </a:p>
          <a:p>
            <a:pPr lvl="0"/>
            <a:r>
              <a:rPr lang="cs-CZ" sz="2400" dirty="0" smtClean="0"/>
              <a:t>Jan </a:t>
            </a:r>
            <a:r>
              <a:rPr lang="cs-CZ" sz="2400" dirty="0"/>
              <a:t>nucen propustit cizí </a:t>
            </a:r>
            <a:r>
              <a:rPr lang="cs-CZ" sz="2400" dirty="0" smtClean="0"/>
              <a:t>rádce</a:t>
            </a:r>
            <a:endParaRPr lang="cs-CZ" sz="2400" b="1" dirty="0"/>
          </a:p>
          <a:p>
            <a:pPr lvl="0"/>
            <a:r>
              <a:rPr lang="cs-CZ" sz="2400" dirty="0" smtClean="0"/>
              <a:t>Omezení </a:t>
            </a:r>
            <a:r>
              <a:rPr lang="cs-CZ" sz="2400" dirty="0"/>
              <a:t>vyhlašování zemských berní </a:t>
            </a:r>
            <a:endParaRPr lang="cs-CZ" sz="2400" dirty="0" smtClean="0"/>
          </a:p>
          <a:p>
            <a:pPr lvl="1"/>
            <a:r>
              <a:rPr lang="cs-CZ" sz="1800" b="1" dirty="0" smtClean="0"/>
              <a:t>berně</a:t>
            </a:r>
            <a:r>
              <a:rPr lang="cs-CZ" sz="1800" dirty="0" smtClean="0"/>
              <a:t> </a:t>
            </a:r>
            <a:r>
              <a:rPr lang="cs-CZ" sz="1800" dirty="0"/>
              <a:t>= mimořádný plat </a:t>
            </a:r>
            <a:r>
              <a:rPr lang="cs-CZ" sz="1800" dirty="0" smtClean="0"/>
              <a:t>králi</a:t>
            </a:r>
          </a:p>
          <a:p>
            <a:pPr lvl="1"/>
            <a:r>
              <a:rPr lang="cs-CZ" sz="1800" dirty="0" smtClean="0"/>
              <a:t>jen ve zvláštních případech</a:t>
            </a:r>
          </a:p>
          <a:p>
            <a:pPr lvl="2"/>
            <a:r>
              <a:rPr lang="cs-CZ" sz="1600" dirty="0" smtClean="0"/>
              <a:t>korunovace </a:t>
            </a:r>
            <a:r>
              <a:rPr lang="cs-CZ" sz="1600" dirty="0"/>
              <a:t>a udělení věna královské </a:t>
            </a:r>
            <a:r>
              <a:rPr lang="cs-CZ" sz="1600" dirty="0" smtClean="0"/>
              <a:t>dceři</a:t>
            </a:r>
          </a:p>
          <a:p>
            <a:pPr lvl="0"/>
            <a:r>
              <a:rPr lang="cs-CZ" sz="2400" b="1" dirty="0" smtClean="0"/>
              <a:t>Úprava </a:t>
            </a:r>
            <a:r>
              <a:rPr lang="cs-CZ" sz="2400" b="1" dirty="0"/>
              <a:t>v právu odúmrti</a:t>
            </a:r>
            <a:r>
              <a:rPr lang="cs-CZ" sz="2400" dirty="0"/>
              <a:t> – do této doby připadal majetek po vymřelém rodu panovníkovi, nyní náleží nejbližším příbuzným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554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Situace v Říši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579296" cy="4975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1313</a:t>
            </a:r>
            <a:r>
              <a:rPr lang="cs-CZ" dirty="0"/>
              <a:t> </a:t>
            </a:r>
            <a:r>
              <a:rPr lang="cs-CZ" dirty="0" smtClean="0"/>
              <a:t>– smrt císaře Jindřicha VII.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Jan </a:t>
            </a:r>
            <a:r>
              <a:rPr lang="cs-CZ" dirty="0"/>
              <a:t>se nestal </a:t>
            </a:r>
            <a:r>
              <a:rPr lang="cs-CZ" dirty="0" smtClean="0"/>
              <a:t>nástupcem</a:t>
            </a:r>
          </a:p>
          <a:p>
            <a:pPr lvl="1"/>
            <a:r>
              <a:rPr lang="cs-CZ" dirty="0" smtClean="0"/>
              <a:t>podmínkou </a:t>
            </a:r>
            <a:r>
              <a:rPr lang="cs-CZ" dirty="0"/>
              <a:t>pro zvolení římského krále bylo osmnáct let věku </a:t>
            </a:r>
            <a:r>
              <a:rPr lang="cs-CZ" dirty="0" smtClean="0"/>
              <a:t>(</a:t>
            </a:r>
            <a:r>
              <a:rPr lang="cs-CZ" b="1" i="1" dirty="0" err="1" smtClean="0"/>
              <a:t>Sachsenspiegel</a:t>
            </a:r>
            <a:r>
              <a:rPr lang="cs-CZ" dirty="0"/>
              <a:t>)</a:t>
            </a:r>
            <a:endParaRPr lang="cs-CZ" dirty="0" smtClean="0"/>
          </a:p>
          <a:p>
            <a:pPr marL="537210" lvl="1" indent="0">
              <a:buNone/>
            </a:pPr>
            <a:endParaRPr lang="cs-CZ" dirty="0"/>
          </a:p>
          <a:p>
            <a:r>
              <a:rPr lang="cs-CZ" dirty="0" smtClean="0"/>
              <a:t>novým </a:t>
            </a:r>
            <a:r>
              <a:rPr lang="cs-CZ" dirty="0"/>
              <a:t>římským králem zvolen Ludvík IV. </a:t>
            </a:r>
            <a:r>
              <a:rPr lang="cs-CZ" dirty="0" smtClean="0"/>
              <a:t>Bavor</a:t>
            </a:r>
          </a:p>
          <a:p>
            <a:pPr lvl="1"/>
            <a:r>
              <a:rPr lang="cs-CZ" dirty="0" smtClean="0"/>
              <a:t>Jan ho podporoval</a:t>
            </a:r>
          </a:p>
          <a:p>
            <a:pPr lvl="1"/>
            <a:r>
              <a:rPr lang="cs-CZ" dirty="0" smtClean="0"/>
              <a:t>získal </a:t>
            </a:r>
            <a:r>
              <a:rPr lang="cs-CZ" dirty="0"/>
              <a:t>pro české </a:t>
            </a:r>
            <a:r>
              <a:rPr lang="cs-CZ" dirty="0" smtClean="0"/>
              <a:t>království mnoho významných ústupků)</a:t>
            </a:r>
          </a:p>
        </p:txBody>
      </p:sp>
    </p:spTree>
    <p:extLst>
      <p:ext uri="{BB962C8B-B14F-4D97-AF65-F5344CB8AC3E}">
        <p14:creationId xmlns:p14="http://schemas.microsoft.com/office/powerpoint/2010/main" val="12358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Situace v Čechách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3200" b="1" dirty="0"/>
              <a:t>vznikají dvě skupiny </a:t>
            </a:r>
            <a:endParaRPr lang="cs-CZ" sz="3200" dirty="0"/>
          </a:p>
          <a:p>
            <a:pPr lvl="1"/>
            <a:r>
              <a:rPr lang="cs-CZ" sz="2800" b="1" dirty="0"/>
              <a:t>pro</a:t>
            </a:r>
            <a:r>
              <a:rPr lang="cs-CZ" sz="2800" dirty="0"/>
              <a:t> Jana Lucemburského – v čele </a:t>
            </a:r>
            <a:r>
              <a:rPr lang="cs-CZ" sz="2800" b="1" dirty="0"/>
              <a:t>Jindřich z </a:t>
            </a:r>
            <a:r>
              <a:rPr lang="cs-CZ" sz="2800" b="1" dirty="0" err="1"/>
              <a:t>Lipé</a:t>
            </a:r>
            <a:r>
              <a:rPr lang="cs-CZ" sz="2800" dirty="0"/>
              <a:t> – bere si Elišku </a:t>
            </a:r>
            <a:r>
              <a:rPr lang="cs-CZ" sz="2800" dirty="0" err="1"/>
              <a:t>Rejčku</a:t>
            </a:r>
            <a:endParaRPr lang="cs-CZ" sz="2800" dirty="0"/>
          </a:p>
          <a:p>
            <a:pPr lvl="1"/>
            <a:r>
              <a:rPr lang="cs-CZ" sz="2800" b="1" dirty="0"/>
              <a:t>proti</a:t>
            </a:r>
            <a:r>
              <a:rPr lang="cs-CZ" sz="2800" dirty="0"/>
              <a:t> Janu Lucemburskému </a:t>
            </a:r>
          </a:p>
          <a:p>
            <a:pPr lvl="2"/>
            <a:r>
              <a:rPr lang="cs-CZ" dirty="0"/>
              <a:t>vede ji </a:t>
            </a:r>
            <a:r>
              <a:rPr lang="cs-CZ" b="1" dirty="0"/>
              <a:t>Vilém Zajíc z </a:t>
            </a:r>
            <a:r>
              <a:rPr lang="cs-CZ" b="1" dirty="0" err="1"/>
              <a:t>Valdeka</a:t>
            </a:r>
            <a:endParaRPr lang="cs-CZ" dirty="0"/>
          </a:p>
          <a:p>
            <a:pPr lvl="2"/>
            <a:r>
              <a:rPr lang="cs-CZ" dirty="0"/>
              <a:t>přidává se k ní i </a:t>
            </a:r>
            <a:r>
              <a:rPr lang="cs-CZ" dirty="0" smtClean="0"/>
              <a:t>Eliška Přemyslovna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dirty="0"/>
              <a:t>Eliška podnítila roku 1315 zatčení Jindřicha z </a:t>
            </a:r>
            <a:r>
              <a:rPr lang="cs-CZ" dirty="0" err="1"/>
              <a:t>Lipé</a:t>
            </a:r>
            <a:r>
              <a:rPr lang="cs-CZ" dirty="0"/>
              <a:t>, to </a:t>
            </a:r>
            <a:r>
              <a:rPr lang="cs-CZ" dirty="0" smtClean="0"/>
              <a:t>vyvolalo odpor </a:t>
            </a:r>
            <a:r>
              <a:rPr lang="cs-CZ" dirty="0"/>
              <a:t>šlechty a Jindřich z </a:t>
            </a:r>
            <a:r>
              <a:rPr lang="cs-CZ" dirty="0" err="1"/>
              <a:t>Lipé</a:t>
            </a:r>
            <a:r>
              <a:rPr lang="cs-CZ" dirty="0"/>
              <a:t> byl po půl </a:t>
            </a:r>
            <a:r>
              <a:rPr lang="cs-CZ" dirty="0" smtClean="0"/>
              <a:t>roce propuštěn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69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Domažlické úmluvy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/>
              <a:t>1318</a:t>
            </a:r>
            <a:r>
              <a:rPr lang="cs-CZ" dirty="0"/>
              <a:t> </a:t>
            </a:r>
            <a:r>
              <a:rPr lang="cs-CZ" dirty="0" smtClean="0"/>
              <a:t>povstání šlechty </a:t>
            </a:r>
            <a:r>
              <a:rPr lang="cs-CZ" dirty="0"/>
              <a:t>proti </a:t>
            </a:r>
            <a:r>
              <a:rPr lang="cs-CZ" dirty="0" smtClean="0"/>
              <a:t>králi</a:t>
            </a:r>
          </a:p>
          <a:p>
            <a:pPr lvl="0"/>
            <a:r>
              <a:rPr lang="cs-CZ" dirty="0" smtClean="0"/>
              <a:t>Na </a:t>
            </a:r>
            <a:r>
              <a:rPr lang="cs-CZ" dirty="0"/>
              <a:t>zásah Ludvíka Bavora </a:t>
            </a:r>
            <a:r>
              <a:rPr lang="cs-CZ" dirty="0" smtClean="0"/>
              <a:t>uklidnění</a:t>
            </a:r>
          </a:p>
          <a:p>
            <a:pPr lvl="0"/>
            <a:r>
              <a:rPr lang="cs-CZ" dirty="0" smtClean="0"/>
              <a:t>Sněm </a:t>
            </a:r>
            <a:r>
              <a:rPr lang="cs-CZ" dirty="0"/>
              <a:t>v </a:t>
            </a:r>
            <a:r>
              <a:rPr lang="cs-CZ" dirty="0" smtClean="0"/>
              <a:t>Domažlicích – vznikly </a:t>
            </a:r>
            <a:r>
              <a:rPr lang="cs-CZ" dirty="0"/>
              <a:t>tzv. </a:t>
            </a:r>
            <a:r>
              <a:rPr lang="cs-CZ" b="1" i="1" dirty="0"/>
              <a:t>Domažlické </a:t>
            </a:r>
            <a:r>
              <a:rPr lang="cs-CZ" b="1" i="1" dirty="0" smtClean="0"/>
              <a:t>úmluvy</a:t>
            </a:r>
            <a:endParaRPr lang="cs-CZ" dirty="0"/>
          </a:p>
          <a:p>
            <a:pPr lvl="1"/>
            <a:r>
              <a:rPr lang="cs-CZ" dirty="0" smtClean="0"/>
              <a:t>Jan nucen </a:t>
            </a:r>
            <a:r>
              <a:rPr lang="cs-CZ" dirty="0"/>
              <a:t>znovu potvrdit šlechtická privilegia </a:t>
            </a:r>
            <a:r>
              <a:rPr lang="cs-CZ" dirty="0" smtClean="0"/>
              <a:t>z roku 1310</a:t>
            </a:r>
            <a:endParaRPr lang="cs-CZ" b="1" dirty="0"/>
          </a:p>
          <a:p>
            <a:pPr lvl="1"/>
            <a:r>
              <a:rPr lang="cs-CZ" dirty="0" smtClean="0"/>
              <a:t>Šlechta </a:t>
            </a:r>
            <a:r>
              <a:rPr lang="cs-CZ" dirty="0"/>
              <a:t>se dostala </a:t>
            </a:r>
            <a:r>
              <a:rPr lang="cs-CZ" dirty="0" smtClean="0"/>
              <a:t>k </a:t>
            </a:r>
            <a:r>
              <a:rPr lang="cs-CZ" dirty="0"/>
              <a:t>vládě prostřednictvím zemských </a:t>
            </a:r>
            <a:r>
              <a:rPr lang="cs-CZ" dirty="0" smtClean="0"/>
              <a:t>úřadů</a:t>
            </a:r>
          </a:p>
          <a:p>
            <a:pPr lvl="1"/>
            <a:r>
              <a:rPr lang="cs-CZ" dirty="0" smtClean="0"/>
              <a:t>Králi </a:t>
            </a:r>
            <a:r>
              <a:rPr lang="cs-CZ" dirty="0"/>
              <a:t>zůstala pouze královská </a:t>
            </a:r>
            <a:r>
              <a:rPr lang="cs-CZ" dirty="0" smtClean="0"/>
              <a:t>doména </a:t>
            </a:r>
          </a:p>
          <a:p>
            <a:pPr lvl="2"/>
            <a:r>
              <a:rPr lang="cs-CZ" dirty="0" smtClean="0"/>
              <a:t>I </a:t>
            </a:r>
            <a:r>
              <a:rPr lang="cs-CZ" dirty="0"/>
              <a:t>z ní byl nucen dávat do zástavy pánům na úhradu velkých </a:t>
            </a:r>
            <a:r>
              <a:rPr lang="cs-CZ" dirty="0" smtClean="0"/>
              <a:t>dluhů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5459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Domažlické úmluvy </a:t>
            </a:r>
            <a:r>
              <a:rPr lang="cs-CZ" b="1" dirty="0" smtClean="0"/>
              <a:t>znamenaly </a:t>
            </a:r>
            <a:r>
              <a:rPr lang="cs-CZ" b="1" dirty="0"/>
              <a:t>faktickou kapitulaci Jana Lucemburského jako českého </a:t>
            </a:r>
            <a:r>
              <a:rPr lang="cs-CZ" b="1" dirty="0" smtClean="0"/>
              <a:t>vladaře</a:t>
            </a:r>
          </a:p>
          <a:p>
            <a:pPr lvl="1"/>
            <a:r>
              <a:rPr lang="cs-CZ" dirty="0" smtClean="0"/>
              <a:t>Vlády </a:t>
            </a:r>
            <a:r>
              <a:rPr lang="cs-CZ" dirty="0"/>
              <a:t>v Čechách se ujal Jindřich z </a:t>
            </a:r>
            <a:r>
              <a:rPr lang="cs-CZ" dirty="0" err="1"/>
              <a:t>Lipé</a:t>
            </a:r>
            <a:r>
              <a:rPr lang="cs-CZ" dirty="0"/>
              <a:t> († 1329) </a:t>
            </a:r>
          </a:p>
          <a:p>
            <a:pPr lvl="1"/>
            <a:r>
              <a:rPr lang="cs-CZ" dirty="0" smtClean="0"/>
              <a:t>Jan </a:t>
            </a:r>
            <a:r>
              <a:rPr lang="cs-CZ" dirty="0"/>
              <a:t>pobýval v Čechách velice </a:t>
            </a:r>
            <a:r>
              <a:rPr lang="cs-CZ" dirty="0" smtClean="0"/>
              <a:t>málo</a:t>
            </a:r>
          </a:p>
          <a:p>
            <a:pPr lvl="1"/>
            <a:endParaRPr lang="cs-CZ" dirty="0"/>
          </a:p>
          <a:p>
            <a:r>
              <a:rPr lang="cs-CZ" dirty="0"/>
              <a:t>S </a:t>
            </a:r>
            <a:r>
              <a:rPr lang="cs-CZ" dirty="0" smtClean="0"/>
              <a:t>tím nesouhlasila Eliška Přemyslovna</a:t>
            </a:r>
          </a:p>
          <a:p>
            <a:pPr lvl="1"/>
            <a:r>
              <a:rPr lang="cs-CZ" dirty="0" smtClean="0"/>
              <a:t>Jejím spojencem </a:t>
            </a:r>
            <a:r>
              <a:rPr lang="cs-CZ" dirty="0"/>
              <a:t>byl </a:t>
            </a:r>
            <a:r>
              <a:rPr lang="cs-CZ" dirty="0" smtClean="0"/>
              <a:t>vlivný šlechtic </a:t>
            </a:r>
            <a:r>
              <a:rPr lang="cs-CZ" dirty="0"/>
              <a:t>Vilém Zajíc z </a:t>
            </a:r>
            <a:r>
              <a:rPr lang="cs-CZ" dirty="0" err="1" smtClean="0"/>
              <a:t>Valdeka</a:t>
            </a:r>
            <a:endParaRPr lang="cs-CZ" dirty="0" smtClean="0"/>
          </a:p>
          <a:p>
            <a:pPr lvl="1"/>
            <a:endParaRPr lang="cs-CZ" dirty="0"/>
          </a:p>
          <a:p>
            <a:r>
              <a:rPr lang="cs-CZ" dirty="0" smtClean="0"/>
              <a:t>Spor Jana a Elišky vyvrcholil 1319 </a:t>
            </a:r>
            <a:r>
              <a:rPr lang="cs-CZ" dirty="0"/>
              <a:t>dobytím Lokte a internací Elišky na </a:t>
            </a:r>
            <a:r>
              <a:rPr lang="cs-CZ" dirty="0" smtClean="0"/>
              <a:t>Mělníce</a:t>
            </a:r>
            <a:endParaRPr lang="cs-CZ" dirty="0"/>
          </a:p>
          <a:p>
            <a:pPr lvl="0"/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831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507288" cy="4975192"/>
          </a:xfrm>
        </p:spPr>
        <p:txBody>
          <a:bodyPr>
            <a:normAutofit/>
          </a:bodyPr>
          <a:lstStyle/>
          <a:p>
            <a:pPr lvl="0"/>
            <a:r>
              <a:rPr lang="cs-CZ" sz="3600" b="1" dirty="0"/>
              <a:t>zlepšení mezinárodního postavení českého </a:t>
            </a:r>
            <a:r>
              <a:rPr lang="cs-CZ" sz="3600" b="1" dirty="0" smtClean="0"/>
              <a:t>království</a:t>
            </a:r>
          </a:p>
          <a:p>
            <a:pPr lvl="0"/>
            <a:endParaRPr lang="cs-CZ" sz="3600" b="1" dirty="0" smtClean="0"/>
          </a:p>
          <a:p>
            <a:pPr lvl="0"/>
            <a:r>
              <a:rPr lang="cs-CZ" sz="3200" dirty="0" smtClean="0"/>
              <a:t>Jan </a:t>
            </a:r>
            <a:r>
              <a:rPr lang="cs-CZ" sz="3200" dirty="0"/>
              <a:t>se snažil o rozšíření  území českého státu výboji do zahraničí </a:t>
            </a:r>
          </a:p>
          <a:p>
            <a:pPr lvl="1"/>
            <a:r>
              <a:rPr lang="cs-CZ" sz="2800" dirty="0" smtClean="0"/>
              <a:t>po </a:t>
            </a:r>
            <a:r>
              <a:rPr lang="cs-CZ" sz="2800" dirty="0"/>
              <a:t>smrti bezdětného markraběte braniborského zabral </a:t>
            </a:r>
            <a:r>
              <a:rPr lang="cs-CZ" sz="2800" b="1" dirty="0" err="1"/>
              <a:t>Budyšínsko</a:t>
            </a:r>
            <a:r>
              <a:rPr lang="cs-CZ" sz="2800" b="1" dirty="0"/>
              <a:t> a </a:t>
            </a:r>
            <a:r>
              <a:rPr lang="cs-CZ" sz="2800" b="1" dirty="0" err="1" smtClean="0"/>
              <a:t>Zhořelecko</a:t>
            </a:r>
            <a:r>
              <a:rPr lang="cs-CZ" sz="2800" dirty="0" smtClean="0"/>
              <a:t> </a:t>
            </a:r>
            <a:r>
              <a:rPr lang="cs-CZ" sz="2800" dirty="0"/>
              <a:t>– základ pozdější Horní </a:t>
            </a:r>
            <a:r>
              <a:rPr lang="cs-CZ" sz="2800" dirty="0" smtClean="0"/>
              <a:t>Lužice)</a:t>
            </a:r>
          </a:p>
          <a:p>
            <a:pPr lvl="1"/>
            <a:r>
              <a:rPr lang="cs-CZ" sz="2800" dirty="0" smtClean="0"/>
              <a:t>Získal </a:t>
            </a:r>
            <a:r>
              <a:rPr lang="cs-CZ" sz="2800" b="1" dirty="0"/>
              <a:t>1335 Chebsko</a:t>
            </a:r>
            <a:r>
              <a:rPr lang="cs-CZ" sz="2800" dirty="0"/>
              <a:t> od Ludvíka  Bavora</a:t>
            </a:r>
            <a:endParaRPr lang="cs-CZ" sz="32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958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579296" cy="6048672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pPr marL="448056" lvl="1" indent="-384048">
              <a:buSzPct val="80000"/>
              <a:buFont typeface="Wingdings 2"/>
              <a:buChar char=""/>
            </a:pPr>
            <a:r>
              <a:rPr lang="cs-CZ" sz="2800" b="1" dirty="0"/>
              <a:t>1335 schůzka tří králů v </a:t>
            </a:r>
            <a:r>
              <a:rPr lang="cs-CZ" sz="2800" b="1" dirty="0" smtClean="0"/>
              <a:t>Trenčíně </a:t>
            </a:r>
            <a:r>
              <a:rPr lang="cs-CZ" sz="2800" dirty="0" smtClean="0"/>
              <a:t>(Jan </a:t>
            </a:r>
            <a:r>
              <a:rPr lang="cs-CZ" sz="2800" dirty="0"/>
              <a:t>Lucemburský, polský král Kazimír III. Veliký, uherský král Karel Robert z </a:t>
            </a:r>
            <a:r>
              <a:rPr lang="cs-CZ" sz="2800" dirty="0" smtClean="0"/>
              <a:t>Anjou)</a:t>
            </a:r>
          </a:p>
          <a:p>
            <a:pPr marL="448056" lvl="1" indent="-384048">
              <a:buSzPct val="80000"/>
              <a:buFont typeface="Wingdings 2"/>
              <a:buChar char=""/>
            </a:pPr>
            <a:r>
              <a:rPr lang="cs-CZ" sz="2800" dirty="0" smtClean="0"/>
              <a:t>V</a:t>
            </a:r>
            <a:r>
              <a:rPr lang="cs-CZ" sz="2800" dirty="0"/>
              <a:t> uherském Vyšehradě (Visegrád) </a:t>
            </a:r>
            <a:r>
              <a:rPr lang="cs-CZ" sz="2800" dirty="0" smtClean="0"/>
              <a:t>dohoda – </a:t>
            </a:r>
            <a:r>
              <a:rPr lang="cs-CZ" sz="2800" b="1" i="1" dirty="0" smtClean="0"/>
              <a:t>Traktát Vyšehradský</a:t>
            </a:r>
            <a:r>
              <a:rPr lang="cs-CZ" sz="2800" b="1" dirty="0" smtClean="0"/>
              <a:t> </a:t>
            </a:r>
            <a:endParaRPr lang="cs-CZ" sz="2800" b="1" dirty="0"/>
          </a:p>
          <a:p>
            <a:pPr marL="731520" lvl="2" indent="-384048">
              <a:buSzPct val="80000"/>
              <a:buFont typeface="Wingdings 2"/>
              <a:buChar char=""/>
            </a:pPr>
            <a:r>
              <a:rPr lang="cs-CZ" dirty="0" smtClean="0"/>
              <a:t>Jan </a:t>
            </a:r>
            <a:r>
              <a:rPr lang="cs-CZ" dirty="0"/>
              <a:t>Lucemburský se za 20 tis. kop českých grošů zřekl nároku na polskou korunu </a:t>
            </a:r>
          </a:p>
          <a:p>
            <a:pPr marL="731520" lvl="2" indent="-384048">
              <a:buSzPct val="80000"/>
              <a:buFont typeface="Wingdings 2"/>
              <a:buChar char=""/>
            </a:pPr>
            <a:r>
              <a:rPr lang="cs-CZ" dirty="0" smtClean="0"/>
              <a:t>Kazimír </a:t>
            </a:r>
            <a:r>
              <a:rPr lang="cs-CZ" dirty="0"/>
              <a:t>se zřekl nároku na slezská </a:t>
            </a:r>
            <a:r>
              <a:rPr lang="cs-CZ" dirty="0" smtClean="0"/>
              <a:t>knížectví</a:t>
            </a:r>
          </a:p>
          <a:p>
            <a:pPr marL="731520" lvl="2" indent="-384048">
              <a:buSzPct val="80000"/>
              <a:buFont typeface="Wingdings 2"/>
              <a:buChar char=""/>
            </a:pPr>
            <a:r>
              <a:rPr lang="cs-CZ" dirty="0" smtClean="0"/>
              <a:t>podepsána </a:t>
            </a:r>
            <a:r>
              <a:rPr lang="cs-CZ" dirty="0"/>
              <a:t>česko-uherská smlouva namířená proti </a:t>
            </a:r>
            <a:r>
              <a:rPr lang="cs-CZ" dirty="0" smtClean="0"/>
              <a:t>Habsburkům</a:t>
            </a:r>
            <a:endParaRPr lang="cs-CZ" sz="3000" b="1" dirty="0" smtClean="0"/>
          </a:p>
          <a:p>
            <a:pPr marL="448056" lvl="1" indent="-384048">
              <a:buSzPct val="80000"/>
              <a:buFont typeface="Wingdings 2"/>
              <a:buChar char=""/>
            </a:pPr>
            <a:r>
              <a:rPr lang="cs-CZ" sz="2800" dirty="0" smtClean="0"/>
              <a:t>Jan </a:t>
            </a:r>
            <a:r>
              <a:rPr lang="cs-CZ" sz="2800" dirty="0"/>
              <a:t>ovládnul střední a horní Poodří – Vratislav – velké hospodářské </a:t>
            </a:r>
            <a:r>
              <a:rPr lang="cs-CZ" sz="2800" dirty="0" smtClean="0"/>
              <a:t>zisky</a:t>
            </a:r>
            <a:endParaRPr lang="cs-CZ" sz="3200" b="1" dirty="0" smtClean="0"/>
          </a:p>
          <a:p>
            <a:pPr marL="448056" lvl="1" indent="-384048">
              <a:buSzPct val="80000"/>
              <a:buFont typeface="Wingdings 2"/>
              <a:buChar char=""/>
            </a:pPr>
            <a:r>
              <a:rPr lang="cs-CZ" sz="2800" dirty="0" smtClean="0"/>
              <a:t>Janův </a:t>
            </a:r>
            <a:r>
              <a:rPr lang="cs-CZ" sz="2800" dirty="0"/>
              <a:t>plán získat </a:t>
            </a:r>
            <a:r>
              <a:rPr lang="cs-CZ" sz="2800" dirty="0" smtClean="0"/>
              <a:t>pro syna </a:t>
            </a:r>
            <a:r>
              <a:rPr lang="cs-CZ" sz="2800" dirty="0"/>
              <a:t>Jana Jindřicha </a:t>
            </a:r>
            <a:r>
              <a:rPr lang="cs-CZ" sz="2800" dirty="0" smtClean="0"/>
              <a:t>Korutany sňatkem </a:t>
            </a:r>
            <a:r>
              <a:rPr lang="cs-CZ" sz="2800" dirty="0"/>
              <a:t>s Markétou Hubatou - Pyskatou </a:t>
            </a:r>
            <a:r>
              <a:rPr lang="cs-CZ" sz="2800" dirty="0" smtClean="0"/>
              <a:t>– </a:t>
            </a:r>
            <a:r>
              <a:rPr lang="cs-CZ" sz="2800" dirty="0" err="1" smtClean="0"/>
              <a:t>Maultasch</a:t>
            </a:r>
            <a:r>
              <a:rPr lang="cs-CZ" sz="2800" dirty="0"/>
              <a:t> </a:t>
            </a:r>
            <a:r>
              <a:rPr lang="cs-CZ" sz="2800" dirty="0" smtClean="0"/>
              <a:t>neúspěšný</a:t>
            </a:r>
            <a:endParaRPr lang="cs-CZ" sz="3200" b="1" dirty="0"/>
          </a:p>
          <a:p>
            <a:endParaRPr lang="cs-CZ" dirty="0"/>
          </a:p>
          <a:p>
            <a:pPr marL="448056" lvl="1" indent="-384048">
              <a:buSzPct val="80000"/>
              <a:buFont typeface="Wingdings 2"/>
              <a:buChar char=""/>
            </a:pPr>
            <a:endParaRPr lang="cs-CZ" sz="2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754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6096419"/>
            <a:ext cx="4038600" cy="731168"/>
          </a:xfrm>
        </p:spPr>
        <p:txBody>
          <a:bodyPr>
            <a:normAutofit fontScale="77500" lnSpcReduction="20000"/>
          </a:bodyPr>
          <a:lstStyle/>
          <a:p>
            <a:pPr marL="64008" indent="0">
              <a:buNone/>
            </a:pPr>
            <a:r>
              <a:rPr lang="cs-CZ" b="1" dirty="0" smtClean="0"/>
              <a:t>3</a:t>
            </a:r>
            <a:r>
              <a:rPr lang="cs-CZ" b="1" dirty="0"/>
              <a:t>. Janova královská pečeť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6093296"/>
            <a:ext cx="4038600" cy="753972"/>
          </a:xfrm>
        </p:spPr>
        <p:txBody>
          <a:bodyPr>
            <a:normAutofit fontScale="77500" lnSpcReduction="20000"/>
          </a:bodyPr>
          <a:lstStyle/>
          <a:p>
            <a:pPr marL="64008" indent="0">
              <a:buNone/>
            </a:pPr>
            <a:r>
              <a:rPr lang="cs-CZ" b="1" dirty="0"/>
              <a:t>4. Jezdecký portrét krále Jana v </a:t>
            </a:r>
            <a:r>
              <a:rPr lang="cs-CZ" b="1" dirty="0" err="1"/>
              <a:t>Gelnhausenově</a:t>
            </a:r>
            <a:r>
              <a:rPr lang="cs-CZ" b="1" dirty="0"/>
              <a:t> kodexu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72" y="1196752"/>
            <a:ext cx="4745190" cy="4441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32656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3107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628800"/>
            <a:ext cx="7239000" cy="1362075"/>
          </a:xfrm>
        </p:spPr>
        <p:txBody>
          <a:bodyPr/>
          <a:lstStyle/>
          <a:p>
            <a:r>
              <a:rPr lang="cs-CZ" dirty="0" smtClean="0"/>
              <a:t>Karlova spoluvláda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641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Kralevic Karel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/>
              <a:t>narozen 1316 jako </a:t>
            </a:r>
            <a:r>
              <a:rPr lang="cs-CZ" b="1" dirty="0" smtClean="0"/>
              <a:t>Václav</a:t>
            </a:r>
            <a:endParaRPr lang="cs-CZ" dirty="0"/>
          </a:p>
          <a:p>
            <a:pPr lvl="0"/>
            <a:r>
              <a:rPr lang="cs-CZ" dirty="0" smtClean="0"/>
              <a:t>4 </a:t>
            </a:r>
            <a:r>
              <a:rPr lang="cs-CZ" dirty="0"/>
              <a:t>roky vězněn na </a:t>
            </a:r>
            <a:r>
              <a:rPr lang="cs-CZ" dirty="0" smtClean="0"/>
              <a:t>Křivoklátě</a:t>
            </a:r>
          </a:p>
          <a:p>
            <a:pPr lvl="0"/>
            <a:r>
              <a:rPr lang="cs-CZ" dirty="0"/>
              <a:t>1</a:t>
            </a:r>
            <a:r>
              <a:rPr lang="cs-CZ" dirty="0" smtClean="0"/>
              <a:t>423 </a:t>
            </a:r>
            <a:r>
              <a:rPr lang="cs-CZ" dirty="0"/>
              <a:t>na výchovu k francouzskému </a:t>
            </a:r>
            <a:r>
              <a:rPr lang="cs-CZ" dirty="0" smtClean="0"/>
              <a:t>dvoru</a:t>
            </a:r>
          </a:p>
          <a:p>
            <a:pPr lvl="1"/>
            <a:r>
              <a:rPr lang="cs-CZ" dirty="0" smtClean="0"/>
              <a:t>Biřmován </a:t>
            </a:r>
            <a:r>
              <a:rPr lang="cs-CZ" dirty="0"/>
              <a:t>jako </a:t>
            </a:r>
            <a:r>
              <a:rPr lang="cs-CZ" dirty="0" smtClean="0"/>
              <a:t>Karel</a:t>
            </a:r>
          </a:p>
          <a:p>
            <a:pPr lvl="2"/>
            <a:r>
              <a:rPr lang="cs-CZ" dirty="0" smtClean="0"/>
              <a:t>Podle </a:t>
            </a:r>
            <a:r>
              <a:rPr lang="cs-CZ" dirty="0"/>
              <a:t>svého strýce Karla IV. </a:t>
            </a:r>
            <a:r>
              <a:rPr lang="cs-CZ" dirty="0" smtClean="0"/>
              <a:t>Francouzského</a:t>
            </a:r>
          </a:p>
          <a:p>
            <a:pPr lvl="0"/>
            <a:r>
              <a:rPr lang="cs-CZ" dirty="0" smtClean="0"/>
              <a:t>Jeho učitelem </a:t>
            </a:r>
            <a:r>
              <a:rPr lang="cs-CZ" b="1" dirty="0" err="1"/>
              <a:t>Pierre</a:t>
            </a:r>
            <a:r>
              <a:rPr lang="cs-CZ" b="1" dirty="0"/>
              <a:t> Roger de </a:t>
            </a:r>
            <a:r>
              <a:rPr lang="cs-CZ" b="1" dirty="0" err="1"/>
              <a:t>Rossiéres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158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Spoluvláda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714544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1331 povolán Janem Lucemburským do Itálie </a:t>
            </a:r>
          </a:p>
          <a:p>
            <a:pPr lvl="1"/>
            <a:r>
              <a:rPr lang="cs-CZ" dirty="0" smtClean="0"/>
              <a:t>Boje </a:t>
            </a:r>
            <a:r>
              <a:rPr lang="cs-CZ" dirty="0"/>
              <a:t>s </a:t>
            </a:r>
            <a:r>
              <a:rPr lang="cs-CZ" dirty="0" smtClean="0"/>
              <a:t>městy</a:t>
            </a:r>
          </a:p>
          <a:p>
            <a:pPr lvl="1"/>
            <a:r>
              <a:rPr lang="cs-CZ" dirty="0" smtClean="0"/>
              <a:t>1332 </a:t>
            </a:r>
            <a:r>
              <a:rPr lang="cs-CZ" dirty="0"/>
              <a:t>vítězí </a:t>
            </a:r>
            <a:r>
              <a:rPr lang="cs-CZ" b="1" dirty="0"/>
              <a:t>u San </a:t>
            </a:r>
            <a:r>
              <a:rPr lang="cs-CZ" b="1" dirty="0" err="1" smtClean="0"/>
              <a:t>Felice</a:t>
            </a:r>
            <a:endParaRPr lang="cs-CZ" b="1" dirty="0" smtClean="0"/>
          </a:p>
          <a:p>
            <a:pPr lvl="1"/>
            <a:r>
              <a:rPr lang="cs-CZ" dirty="0" smtClean="0"/>
              <a:t>1333 </a:t>
            </a:r>
            <a:r>
              <a:rPr lang="cs-CZ" dirty="0"/>
              <a:t>prohra </a:t>
            </a:r>
            <a:r>
              <a:rPr lang="cs-CZ" b="1" dirty="0"/>
              <a:t>u </a:t>
            </a:r>
            <a:r>
              <a:rPr lang="cs-CZ" b="1" dirty="0" smtClean="0"/>
              <a:t>Ferrary</a:t>
            </a:r>
          </a:p>
          <a:p>
            <a:pPr lvl="0"/>
            <a:r>
              <a:rPr lang="cs-CZ" b="1" dirty="0"/>
              <a:t>1333 se vrací do Čech</a:t>
            </a:r>
          </a:p>
          <a:p>
            <a:pPr lvl="0"/>
            <a:r>
              <a:rPr lang="cs-CZ" b="1" dirty="0"/>
              <a:t>1334 </a:t>
            </a:r>
            <a:r>
              <a:rPr lang="cs-CZ" b="1" dirty="0" smtClean="0"/>
              <a:t>dostal </a:t>
            </a:r>
            <a:r>
              <a:rPr lang="cs-CZ" b="1" dirty="0"/>
              <a:t>titul markraběte </a:t>
            </a:r>
            <a:r>
              <a:rPr lang="cs-CZ" b="1" dirty="0" smtClean="0"/>
              <a:t>moravského</a:t>
            </a:r>
            <a:endParaRPr lang="cs-CZ" dirty="0"/>
          </a:p>
          <a:p>
            <a:pPr lvl="1"/>
            <a:r>
              <a:rPr lang="cs-CZ" dirty="0" smtClean="0"/>
              <a:t>na </a:t>
            </a:r>
            <a:r>
              <a:rPr lang="cs-CZ" dirty="0"/>
              <a:t>2 roky mu Jan svěřil vládu v </a:t>
            </a:r>
            <a:r>
              <a:rPr lang="cs-CZ" dirty="0" smtClean="0"/>
              <a:t>zemi</a:t>
            </a:r>
          </a:p>
          <a:p>
            <a:pPr lvl="1"/>
            <a:r>
              <a:rPr lang="cs-CZ" dirty="0" smtClean="0"/>
              <a:t>1337 </a:t>
            </a:r>
            <a:r>
              <a:rPr lang="cs-CZ" dirty="0"/>
              <a:t>mu titul </a:t>
            </a:r>
            <a:r>
              <a:rPr lang="cs-CZ" dirty="0" smtClean="0"/>
              <a:t>odebral</a:t>
            </a:r>
          </a:p>
          <a:p>
            <a:pPr lvl="0"/>
            <a:r>
              <a:rPr lang="cs-CZ" dirty="0" smtClean="0"/>
              <a:t>Nastálo </a:t>
            </a:r>
            <a:r>
              <a:rPr lang="cs-CZ" b="1" dirty="0"/>
              <a:t>titul mladšího krále od 1341</a:t>
            </a:r>
          </a:p>
          <a:p>
            <a:pPr lvl="0"/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73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07288" cy="619268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Karel </a:t>
            </a:r>
            <a:r>
              <a:rPr lang="cs-CZ" dirty="0" smtClean="0"/>
              <a:t>restituuje </a:t>
            </a:r>
            <a:r>
              <a:rPr lang="cs-CZ" dirty="0"/>
              <a:t>královský majetek zpět ze </a:t>
            </a:r>
            <a:r>
              <a:rPr lang="cs-CZ" dirty="0" smtClean="0"/>
              <a:t>zástavy </a:t>
            </a:r>
          </a:p>
          <a:p>
            <a:pPr lvl="1"/>
            <a:r>
              <a:rPr lang="cs-CZ" dirty="0" smtClean="0"/>
              <a:t>např. Křivoklát</a:t>
            </a:r>
            <a:r>
              <a:rPr lang="cs-CZ" dirty="0"/>
              <a:t>, </a:t>
            </a:r>
            <a:r>
              <a:rPr lang="cs-CZ" dirty="0" smtClean="0"/>
              <a:t>Telč</a:t>
            </a:r>
            <a:endParaRPr lang="cs-CZ" b="1" dirty="0"/>
          </a:p>
          <a:p>
            <a:pPr lvl="0"/>
            <a:r>
              <a:rPr lang="cs-CZ" b="1" dirty="0" smtClean="0"/>
              <a:t>Oporu </a:t>
            </a:r>
            <a:r>
              <a:rPr lang="cs-CZ" b="1" dirty="0"/>
              <a:t>měl v církvi a pražském </a:t>
            </a:r>
            <a:r>
              <a:rPr lang="cs-CZ" b="1" dirty="0" smtClean="0"/>
              <a:t>biskupovi (vítali </a:t>
            </a:r>
            <a:r>
              <a:rPr lang="cs-CZ" b="1" dirty="0"/>
              <a:t>silnou </a:t>
            </a:r>
            <a:r>
              <a:rPr lang="cs-CZ" b="1" dirty="0" smtClean="0"/>
              <a:t>vládu)</a:t>
            </a:r>
            <a:endParaRPr lang="cs-CZ" b="1" dirty="0"/>
          </a:p>
          <a:p>
            <a:pPr lvl="0"/>
            <a:r>
              <a:rPr lang="cs-CZ" b="1" dirty="0" smtClean="0"/>
              <a:t>Přirozená </a:t>
            </a:r>
            <a:r>
              <a:rPr lang="cs-CZ" b="1" dirty="0"/>
              <a:t>podpora </a:t>
            </a:r>
            <a:r>
              <a:rPr lang="cs-CZ" b="1" dirty="0" smtClean="0"/>
              <a:t>měst</a:t>
            </a:r>
            <a:endParaRPr lang="cs-CZ" dirty="0"/>
          </a:p>
          <a:p>
            <a:pPr lvl="1"/>
            <a:r>
              <a:rPr lang="cs-CZ" dirty="0" smtClean="0"/>
              <a:t>Půjčky peněz králi</a:t>
            </a:r>
            <a:endParaRPr lang="cs-CZ" dirty="0"/>
          </a:p>
          <a:p>
            <a:pPr lvl="0"/>
            <a:r>
              <a:rPr lang="cs-CZ" dirty="0" smtClean="0"/>
              <a:t>Ludvík Bavor ve </a:t>
            </a:r>
            <a:r>
              <a:rPr lang="cs-CZ" dirty="0"/>
              <a:t>sporu s papežskou </a:t>
            </a:r>
            <a:r>
              <a:rPr lang="cs-CZ" dirty="0" smtClean="0"/>
              <a:t>kurií – papežem </a:t>
            </a:r>
            <a:r>
              <a:rPr lang="cs-CZ" dirty="0"/>
              <a:t>Klimentem VI. </a:t>
            </a:r>
            <a:r>
              <a:rPr lang="cs-CZ" dirty="0" smtClean="0"/>
              <a:t>(</a:t>
            </a:r>
            <a:r>
              <a:rPr lang="cs-CZ" dirty="0" err="1" smtClean="0"/>
              <a:t>Pierre</a:t>
            </a:r>
            <a:r>
              <a:rPr lang="cs-CZ" dirty="0" smtClean="0"/>
              <a:t> </a:t>
            </a:r>
            <a:r>
              <a:rPr lang="cs-CZ" dirty="0"/>
              <a:t>Roger de </a:t>
            </a:r>
            <a:r>
              <a:rPr lang="cs-CZ" dirty="0" err="1" smtClean="0"/>
              <a:t>Rossiéres</a:t>
            </a:r>
            <a:r>
              <a:rPr lang="cs-CZ" dirty="0" smtClean="0"/>
              <a:t> )– </a:t>
            </a:r>
            <a:r>
              <a:rPr lang="cs-CZ" dirty="0"/>
              <a:t>ten se obrací na </a:t>
            </a:r>
            <a:r>
              <a:rPr lang="cs-CZ" dirty="0" smtClean="0"/>
              <a:t>Lucemburky – snaha </a:t>
            </a:r>
            <a:r>
              <a:rPr lang="cs-CZ" dirty="0"/>
              <a:t>papežské diplomacie sesadit Ludvíka Bavora </a:t>
            </a:r>
          </a:p>
          <a:p>
            <a:pPr lvl="1"/>
            <a:r>
              <a:rPr lang="cs-CZ" dirty="0" smtClean="0"/>
              <a:t>1344 </a:t>
            </a:r>
            <a:r>
              <a:rPr lang="cs-CZ" dirty="0"/>
              <a:t>je Karlovi nabídnuta německá koruna </a:t>
            </a:r>
          </a:p>
          <a:p>
            <a:pPr lvl="1"/>
            <a:r>
              <a:rPr lang="cs-CZ" dirty="0" smtClean="0"/>
              <a:t>1346 </a:t>
            </a:r>
            <a:r>
              <a:rPr lang="cs-CZ" dirty="0"/>
              <a:t>Ludvík Bavor díky papežské diplomacii a Karlovi IV. sesazen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8457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4120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/>
              <a:t>1344 povýšeno biskupství na arcibiskupství s metropolitní pravomocí</a:t>
            </a:r>
            <a:r>
              <a:rPr lang="cs-CZ" dirty="0"/>
              <a:t> </a:t>
            </a:r>
          </a:p>
          <a:p>
            <a:pPr lvl="1"/>
            <a:r>
              <a:rPr lang="cs-CZ" dirty="0" smtClean="0"/>
              <a:t>Podřízena </a:t>
            </a:r>
            <a:r>
              <a:rPr lang="cs-CZ" dirty="0"/>
              <a:t>biskupství olomoucké a nové biskupství  litomyšlské</a:t>
            </a:r>
          </a:p>
          <a:p>
            <a:pPr lvl="1"/>
            <a:r>
              <a:rPr lang="cs-CZ" dirty="0" smtClean="0"/>
              <a:t>Plná </a:t>
            </a:r>
            <a:r>
              <a:rPr lang="cs-CZ" dirty="0"/>
              <a:t>církevní samostatnost</a:t>
            </a:r>
          </a:p>
          <a:p>
            <a:pPr lvl="1"/>
            <a:r>
              <a:rPr lang="cs-CZ" dirty="0" smtClean="0"/>
              <a:t>Podřízeno </a:t>
            </a:r>
            <a:r>
              <a:rPr lang="cs-CZ" dirty="0"/>
              <a:t>papeži</a:t>
            </a:r>
          </a:p>
          <a:p>
            <a:pPr lvl="1"/>
            <a:r>
              <a:rPr lang="cs-CZ" dirty="0" smtClean="0"/>
              <a:t>Prvním </a:t>
            </a:r>
            <a:r>
              <a:rPr lang="cs-CZ" dirty="0"/>
              <a:t>arcibiskupem </a:t>
            </a:r>
            <a:r>
              <a:rPr lang="cs-CZ" b="1" dirty="0"/>
              <a:t>Arnošt z </a:t>
            </a:r>
            <a:r>
              <a:rPr lang="cs-CZ" b="1" dirty="0" smtClean="0"/>
              <a:t>Pardubic</a:t>
            </a:r>
          </a:p>
          <a:p>
            <a:pPr marL="537210" lvl="1" indent="0">
              <a:buNone/>
            </a:pPr>
            <a:endParaRPr lang="cs-CZ" b="1" dirty="0"/>
          </a:p>
          <a:p>
            <a:pPr lvl="0"/>
            <a:r>
              <a:rPr lang="cs-CZ" b="1" dirty="0"/>
              <a:t>1346 v Remeši hlasy duchovních kurfiřtů zvolen římským králem (český kurfiřt – Jan </a:t>
            </a:r>
            <a:r>
              <a:rPr lang="cs-CZ" b="1" dirty="0" smtClean="0"/>
              <a:t>Lucemburský)</a:t>
            </a:r>
          </a:p>
          <a:p>
            <a:pPr lvl="1"/>
            <a:r>
              <a:rPr lang="cs-CZ" b="1" dirty="0" smtClean="0"/>
              <a:t>Téhož roku </a:t>
            </a:r>
            <a:r>
              <a:rPr lang="cs-CZ" b="1" dirty="0"/>
              <a:t>korunován arcibiskupem kolínským v Bonnu</a:t>
            </a:r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9580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916832"/>
            <a:ext cx="4046984" cy="1362075"/>
          </a:xfrm>
        </p:spPr>
        <p:txBody>
          <a:bodyPr/>
          <a:lstStyle/>
          <a:p>
            <a:r>
              <a:rPr lang="cs-CZ" dirty="0" smtClean="0"/>
              <a:t>Bitva u Kresčaku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9963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81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První významná bitva stoleté války</a:t>
            </a:r>
          </a:p>
          <a:p>
            <a:endParaRPr lang="cs-CZ" dirty="0" smtClean="0"/>
          </a:p>
          <a:p>
            <a:r>
              <a:rPr lang="cs-CZ" dirty="0" smtClean="0"/>
              <a:t>26</a:t>
            </a:r>
            <a:r>
              <a:rPr lang="cs-CZ" dirty="0"/>
              <a:t>. srpna 1346 nedaleko města Crécy-en–</a:t>
            </a:r>
            <a:r>
              <a:rPr lang="cs-CZ" dirty="0" err="1"/>
              <a:t>Ponthieu</a:t>
            </a:r>
            <a:r>
              <a:rPr lang="cs-CZ" dirty="0"/>
              <a:t> v severní </a:t>
            </a:r>
            <a:r>
              <a:rPr lang="cs-CZ" dirty="0" smtClean="0"/>
              <a:t>Francii</a:t>
            </a:r>
          </a:p>
          <a:p>
            <a:endParaRPr lang="cs-CZ" dirty="0" smtClean="0"/>
          </a:p>
          <a:p>
            <a:r>
              <a:rPr lang="cs-CZ" dirty="0"/>
              <a:t>Anglická armáda v čele s králem Eduardem III. </a:t>
            </a:r>
            <a:r>
              <a:rPr lang="cs-CZ" dirty="0" smtClean="0"/>
              <a:t>drtivě </a:t>
            </a:r>
            <a:r>
              <a:rPr lang="cs-CZ" dirty="0"/>
              <a:t>porazila početně silnější vojsko francouzského krále Filipa VI. a jeho </a:t>
            </a:r>
            <a:r>
              <a:rPr lang="cs-CZ" dirty="0" smtClean="0"/>
              <a:t>spojenců</a:t>
            </a:r>
          </a:p>
          <a:p>
            <a:endParaRPr lang="cs-CZ" dirty="0" smtClean="0"/>
          </a:p>
          <a:p>
            <a:r>
              <a:rPr lang="cs-CZ" dirty="0" smtClean="0"/>
              <a:t>Účast vojsk Jana Lucemburského i Karla 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Jan Lucemburský padl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4575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1150" y="6208456"/>
            <a:ext cx="8229600" cy="649544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1800" b="1" dirty="0" smtClean="0"/>
              <a:t>5. Výjev z bitvy u Kresčaku</a:t>
            </a:r>
            <a:endParaRPr lang="cs-CZ" sz="1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5724525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70696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Jean </a:t>
            </a:r>
            <a:r>
              <a:rPr lang="cs-CZ" b="1" dirty="0" err="1" smtClean="0"/>
              <a:t>Froissart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84976" cy="4898016"/>
          </a:xfrm>
        </p:spPr>
        <p:txBody>
          <a:bodyPr>
            <a:noAutofit/>
          </a:bodyPr>
          <a:lstStyle/>
          <a:p>
            <a:pPr marL="64008" indent="0">
              <a:buNone/>
            </a:pPr>
            <a:r>
              <a:rPr lang="cs-CZ" sz="2600" i="1" dirty="0"/>
              <a:t>Když zaslechl povel k boji, zeptal se, kde je jeho syn Karel. Průvodci mu řekli, že nevědí, že se však nejspíš někde bije, načež král pravil</a:t>
            </a:r>
            <a:r>
              <a:rPr lang="cs-CZ" sz="2600" i="1" dirty="0" smtClean="0"/>
              <a:t>: "</a:t>
            </a:r>
            <a:r>
              <a:rPr lang="cs-CZ" sz="2600" i="1" dirty="0"/>
              <a:t>Pánové, jste dnes všichni mými přáteli a bratry ve zbrani, proto vás žádám, jelikož sám jsem slepý, veďte mne tak daleko do bitevní vřavy, abych měl nepřátelé na dosah meče." Rytíři souhlasili, a protože ho nechtěli ztratit v mačkanici lidí, svázali otěže koní dohromady. Krále pak dle jeho přání vysunuli o něco kupředu a tímto způsobem postupovali proti Angličanům... Postoupili však příliš kupředu a byli všichni na místě pobiti. Ráno je nalezli na zemi mrtvé, s koňmi navzájem spojenými.</a:t>
            </a:r>
          </a:p>
        </p:txBody>
      </p:sp>
    </p:spTree>
    <p:extLst>
      <p:ext uri="{BB962C8B-B14F-4D97-AF65-F5344CB8AC3E}">
        <p14:creationId xmlns:p14="http://schemas.microsoft.com/office/powerpoint/2010/main" val="16170669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Beneš Krabice z </a:t>
            </a:r>
            <a:r>
              <a:rPr lang="cs-CZ" b="1" dirty="0" err="1" smtClean="0"/>
              <a:t>Weitmile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4008" indent="0">
              <a:buNone/>
            </a:pPr>
            <a:r>
              <a:rPr lang="cs-CZ" i="1" dirty="0"/>
              <a:t>Když bylo králi Janovi oznámeno, že Francouzi prchli a byl vyzván, aby spásným útěkem zachoval život svůj a svých lidí, popuzen odpověděl: „Toho nebude, aby český král utíkal z boje, ale zaveďte mě tam, kde zuří největší válečná vřava. Pán buď s námi, ničeho se nebojme, jenom pečlivě </a:t>
            </a:r>
            <a:r>
              <a:rPr lang="cs-CZ" i="1" dirty="0" err="1"/>
              <a:t>střezte</a:t>
            </a:r>
            <a:r>
              <a:rPr lang="cs-CZ" i="1" dirty="0"/>
              <a:t> mého syna!“ Byl tedy přiveden na bojiště, a hle, v předvečer svatého </a:t>
            </a:r>
            <a:r>
              <a:rPr lang="cs-CZ" i="1" dirty="0" err="1"/>
              <a:t>Rufa</a:t>
            </a:r>
            <a:r>
              <a:rPr lang="cs-CZ" i="1" dirty="0"/>
              <a:t> mučedníka, 26. dne srpna, král Jan zraněn mnoha střelami, podlehl smrti a s ním i mnoho šlechticů Království českého.</a:t>
            </a:r>
          </a:p>
        </p:txBody>
      </p:sp>
    </p:spTree>
    <p:extLst>
      <p:ext uri="{BB962C8B-B14F-4D97-AF65-F5344CB8AC3E}">
        <p14:creationId xmlns:p14="http://schemas.microsoft.com/office/powerpoint/2010/main" val="1746812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Beneš Krabice z </a:t>
            </a:r>
            <a:r>
              <a:rPr lang="cs-CZ" b="1" dirty="0" err="1"/>
              <a:t>Weitmile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i="1" dirty="0"/>
              <a:t>Když pak ostatní šlechtici viděli, že král Jan v bitvě padl a zahynul, aby neztratili oba panovníky, vyvedli jeho syna, pana </a:t>
            </a:r>
            <a:r>
              <a:rPr lang="cs-CZ" i="1" dirty="0" err="1"/>
              <a:t>zvolence</a:t>
            </a:r>
            <a:r>
              <a:rPr lang="cs-CZ" i="1" dirty="0"/>
              <a:t> Karla, jenž tam nablízku udatně bojoval a byl již poraněn střelami nepřátel, přes jeho odpor a proti jeho vůli z této bitvy a zavedli ho na bezpečné místo.</a:t>
            </a:r>
          </a:p>
        </p:txBody>
      </p:sp>
    </p:spTree>
    <p:extLst>
      <p:ext uri="{BB962C8B-B14F-4D97-AF65-F5344CB8AC3E}">
        <p14:creationId xmlns:p14="http://schemas.microsoft.com/office/powerpoint/2010/main" val="27316203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064440"/>
            <a:ext cx="8229600" cy="793560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r>
              <a:rPr lang="cs-CZ" sz="1800" b="1" dirty="0" smtClean="0"/>
              <a:t>6. </a:t>
            </a:r>
            <a:r>
              <a:rPr lang="cs-CZ" sz="1800" b="1" i="1" dirty="0"/>
              <a:t>Český kříž</a:t>
            </a:r>
            <a:r>
              <a:rPr lang="cs-CZ" sz="1800" b="1" dirty="0"/>
              <a:t> u Crécy-en–</a:t>
            </a:r>
            <a:r>
              <a:rPr lang="cs-CZ" sz="1800" b="1" dirty="0" err="1"/>
              <a:t>Ponthieu</a:t>
            </a:r>
            <a:r>
              <a:rPr lang="cs-CZ" sz="1800" b="1" dirty="0"/>
              <a:t> (současný stav), jenž označuje údajné místo, kde zemřel český král Jan Lucemburský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2692"/>
            <a:ext cx="8467444" cy="5683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58102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78358" indent="-514350">
              <a:buAutoNum type="arabicPeriod"/>
            </a:pPr>
            <a:r>
              <a:rPr lang="cs-CZ" dirty="0" smtClean="0"/>
              <a:t>Ve kterých letech Jan Lucemburský vládl?</a:t>
            </a:r>
          </a:p>
          <a:p>
            <a:pPr marL="578358" indent="-514350">
              <a:buAutoNum type="arabicPeriod"/>
            </a:pPr>
            <a:r>
              <a:rPr lang="cs-CZ" dirty="0" smtClean="0"/>
              <a:t>Vysvětli, co to byly inaugurační diplomy. Ve kterých letech a pro které země byly vydány?</a:t>
            </a:r>
          </a:p>
          <a:p>
            <a:pPr marL="578358" indent="-514350">
              <a:buAutoNum type="arabicPeriod"/>
            </a:pPr>
            <a:r>
              <a:rPr lang="cs-CZ" dirty="0" smtClean="0"/>
              <a:t>Proč se Jan nemohl stát v roce 1313 římským králem?</a:t>
            </a:r>
          </a:p>
          <a:p>
            <a:pPr marL="578358" indent="-514350">
              <a:buAutoNum type="arabicPeriod"/>
            </a:pPr>
            <a:r>
              <a:rPr lang="cs-CZ" dirty="0" smtClean="0"/>
              <a:t>Co to byly domažlické úmluvy?</a:t>
            </a:r>
          </a:p>
          <a:p>
            <a:pPr marL="578358" indent="-514350">
              <a:buAutoNum type="arabicPeriod"/>
            </a:pPr>
            <a:r>
              <a:rPr lang="cs-CZ" dirty="0" smtClean="0"/>
              <a:t>Které země získal Jan pro české království?</a:t>
            </a:r>
          </a:p>
          <a:p>
            <a:pPr marL="578358" lvl="0" indent="-514350">
              <a:buFont typeface="Wingdings 2"/>
              <a:buAutoNum type="arabicPeriod"/>
            </a:pPr>
            <a:r>
              <a:rPr lang="cs-CZ" dirty="0" smtClean="0"/>
              <a:t>Kdo to byl </a:t>
            </a:r>
            <a:r>
              <a:rPr lang="cs-CZ" dirty="0" err="1"/>
              <a:t>Pierre</a:t>
            </a:r>
            <a:r>
              <a:rPr lang="cs-CZ" dirty="0"/>
              <a:t> Roger de </a:t>
            </a:r>
            <a:r>
              <a:rPr lang="cs-CZ" dirty="0" err="1" smtClean="0"/>
              <a:t>Rossiéres</a:t>
            </a:r>
            <a:r>
              <a:rPr lang="cs-CZ" dirty="0" smtClean="0"/>
              <a:t>?</a:t>
            </a:r>
          </a:p>
          <a:p>
            <a:pPr marL="578358" lvl="0" indent="-514350">
              <a:buFont typeface="Wingdings 2"/>
              <a:buAutoNum type="arabicPeriod"/>
            </a:pPr>
            <a:r>
              <a:rPr lang="cs-CZ" dirty="0" smtClean="0"/>
              <a:t>Kdy došlo k povýšení pražského biskupství na arcibiskupství?</a:t>
            </a:r>
          </a:p>
          <a:p>
            <a:pPr marL="578358" lvl="0" indent="-514350">
              <a:buFont typeface="Wingdings 2"/>
              <a:buAutoNum type="arabicPeriod"/>
            </a:pPr>
            <a:r>
              <a:rPr lang="cs-CZ" dirty="0" smtClean="0"/>
              <a:t>Jak se jmenoval první pražský arcibiskup?</a:t>
            </a:r>
          </a:p>
          <a:p>
            <a:pPr marL="578358" lvl="0" indent="-514350">
              <a:buFont typeface="Wingdings 2"/>
              <a:buAutoNum type="arabicPeriod"/>
            </a:pPr>
            <a:r>
              <a:rPr lang="cs-CZ" dirty="0" smtClean="0"/>
              <a:t>Bitva u Kresčaku proběhla roku _____, byla významnou bitvou __________ války.</a:t>
            </a:r>
          </a:p>
          <a:p>
            <a:pPr marL="578358" lvl="0" indent="-514350">
              <a:buFont typeface="Wingdings 2"/>
              <a:buAutoNum type="arabicPeriod"/>
            </a:pPr>
            <a:r>
              <a:rPr lang="cs-CZ" dirty="0" smtClean="0"/>
              <a:t>Stručně reprodukuj, jak popisuje bitvu u Kresčaku Jean </a:t>
            </a:r>
            <a:r>
              <a:rPr lang="cs-CZ" dirty="0" err="1" smtClean="0"/>
              <a:t>Froissard</a:t>
            </a:r>
            <a:r>
              <a:rPr lang="cs-CZ" dirty="0" smtClean="0"/>
              <a:t>.</a:t>
            </a:r>
          </a:p>
          <a:p>
            <a:pPr marL="578358" indent="-514350">
              <a:buAutoNum type="arabicPeriod"/>
            </a:pPr>
            <a:r>
              <a:rPr lang="cs-CZ" dirty="0" smtClean="0"/>
              <a:t> Za pomoci internetových zdrojů zjisti, kdo to byl Jean </a:t>
            </a:r>
            <a:r>
              <a:rPr lang="cs-CZ" dirty="0" err="1" smtClean="0"/>
              <a:t>Froissard</a:t>
            </a:r>
            <a:r>
              <a:rPr lang="cs-CZ" dirty="0" smtClean="0"/>
              <a:t>.</a:t>
            </a:r>
          </a:p>
          <a:p>
            <a:pPr marL="578358" indent="-514350">
              <a:buAutoNum type="arabicPeriod"/>
            </a:pPr>
            <a:r>
              <a:rPr lang="cs-CZ" dirty="0" smtClean="0"/>
              <a:t>Jaká byla podle Beneše Krabice z </a:t>
            </a:r>
            <a:r>
              <a:rPr lang="cs-CZ" dirty="0" err="1" smtClean="0"/>
              <a:t>Weitmile</a:t>
            </a:r>
            <a:r>
              <a:rPr lang="cs-CZ" dirty="0" smtClean="0"/>
              <a:t> poslední slova Jana Lucemburského?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2428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78358" indent="-514350">
              <a:buAutoNum type="arabicPeriod"/>
            </a:pPr>
            <a:r>
              <a:rPr lang="cs-CZ" dirty="0" smtClean="0"/>
              <a:t>PARLÉŘOVA </a:t>
            </a:r>
            <a:r>
              <a:rPr lang="cs-CZ" dirty="0"/>
              <a:t>HUŤ. </a:t>
            </a:r>
            <a:r>
              <a:rPr lang="cs-CZ" i="1" dirty="0"/>
              <a:t>wikipedia.cz</a:t>
            </a:r>
            <a:r>
              <a:rPr lang="cs-CZ" dirty="0"/>
              <a:t> [online]. [cit. 13.11.2013].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cs.wikipedia.org/wiki/Soubor:Honzik_vit.jpg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ANONYMNÍ. </a:t>
            </a:r>
            <a:r>
              <a:rPr lang="cs-CZ" i="1" dirty="0"/>
              <a:t>wikipedia.cz</a:t>
            </a:r>
            <a:r>
              <a:rPr lang="cs-CZ" dirty="0"/>
              <a:t> [online]. [cit. 13.11.2013].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cs.wikipedia.org/wiki/Soubor:Honzik_retus.jpg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it-IT" dirty="0"/>
              <a:t>POSSE, Otto. </a:t>
            </a:r>
            <a:r>
              <a:rPr lang="it-IT" i="1" dirty="0"/>
              <a:t>wikipedia.cz</a:t>
            </a:r>
            <a:r>
              <a:rPr lang="it-IT" dirty="0"/>
              <a:t> [online]. [cit. 13.11.2013]. Dostupný na WWW: </a:t>
            </a:r>
            <a:r>
              <a:rPr lang="it-IT" dirty="0">
                <a:hlinkClick r:id="rId4"/>
              </a:rPr>
              <a:t>http://cs.wikipedia.org/wiki/Soubor:John_I,_</a:t>
            </a:r>
            <a:r>
              <a:rPr lang="it-IT" dirty="0" smtClean="0">
                <a:hlinkClick r:id="rId4"/>
              </a:rPr>
              <a:t>Count_of_Luxemburg.jpg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JAN Z GELNHAUSENU. </a:t>
            </a:r>
            <a:r>
              <a:rPr lang="cs-CZ" i="1" dirty="0"/>
              <a:t>wikipedia.cz</a:t>
            </a:r>
            <a:r>
              <a:rPr lang="cs-CZ" dirty="0"/>
              <a:t> [online]. [cit. 13.11.2013].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cs.wikipedia.org/wiki/Soubor:JenikLucvGelnhausenu.jpg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CHRONIQUES DE JEAN FROISSARD. </a:t>
            </a:r>
            <a:r>
              <a:rPr lang="cs-CZ" i="1" dirty="0"/>
              <a:t>wikipedia.cz</a:t>
            </a:r>
            <a:r>
              <a:rPr lang="cs-CZ" dirty="0"/>
              <a:t> [online]. [cit. 13.11.2013].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cs.wikipedia.org/wiki/Soubor:Cr%C3%A9cy_jean_froissard.jpg</a:t>
            </a:r>
            <a:endParaRPr lang="cs-CZ" dirty="0" smtClean="0"/>
          </a:p>
          <a:p>
            <a:pPr marL="578358" indent="-514350">
              <a:buAutoNum type="arabicPeriod"/>
            </a:pPr>
            <a:r>
              <a:rPr lang="cs-CZ" dirty="0"/>
              <a:t>HERMANS, Paul. </a:t>
            </a:r>
            <a:r>
              <a:rPr lang="cs-CZ" i="1" dirty="0"/>
              <a:t>wikipedia.cz</a:t>
            </a:r>
            <a:r>
              <a:rPr lang="cs-CZ" dirty="0"/>
              <a:t> [online]. [cit. 13.11.2013].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cs.wikipedia.org/wiki/Soubor:Cr%C3%A9cy-en-Ponthieu_24-09-2008_10-41-02.JPG</a:t>
            </a: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 smtClean="0"/>
          </a:p>
          <a:p>
            <a:pPr marL="578358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8044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434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12776"/>
            <a:ext cx="8062912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Konec 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4302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327</TotalTime>
  <Words>1141</Words>
  <Application>Microsoft Office PowerPoint</Application>
  <PresentationFormat>Předvádění na obrazovce (4:3)</PresentationFormat>
  <Paragraphs>206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31</vt:i4>
      </vt:variant>
    </vt:vector>
  </HeadingPairs>
  <TitlesOfParts>
    <vt:vector size="34" baseType="lpstr">
      <vt:lpstr>Talent</vt:lpstr>
      <vt:lpstr>projekt</vt:lpstr>
      <vt:lpstr>1_projekt</vt:lpstr>
      <vt:lpstr>Jan Lucemburský</vt:lpstr>
      <vt:lpstr>ANOTACE</vt:lpstr>
      <vt:lpstr>Jan Lucemburský</vt:lpstr>
      <vt:lpstr>Prezentace aplikace PowerPoint</vt:lpstr>
      <vt:lpstr>Prezentace aplikace PowerPoint</vt:lpstr>
      <vt:lpstr>Prezentace aplikace PowerPoint</vt:lpstr>
      <vt:lpstr>Prezentace aplikace PowerPoint</vt:lpstr>
      <vt:lpstr>Inaugurační diplomy</vt:lpstr>
      <vt:lpstr>Situace v Říši</vt:lpstr>
      <vt:lpstr>Situace v Čechách</vt:lpstr>
      <vt:lpstr>Domažlické úmluvy</vt:lpstr>
      <vt:lpstr>Prezentace aplikace PowerPoint</vt:lpstr>
      <vt:lpstr>Zahraniční politika</vt:lpstr>
      <vt:lpstr>Prezentace aplikace PowerPoint</vt:lpstr>
      <vt:lpstr>Prezentace aplikace PowerPoint</vt:lpstr>
      <vt:lpstr>Karlova spoluvláda</vt:lpstr>
      <vt:lpstr>Kralevic Karel </vt:lpstr>
      <vt:lpstr>Spoluvláda </vt:lpstr>
      <vt:lpstr>Prezentace aplikace PowerPoint</vt:lpstr>
      <vt:lpstr>Prezentace aplikace PowerPoint</vt:lpstr>
      <vt:lpstr>Bitva u Kresčaku</vt:lpstr>
      <vt:lpstr>Prezentace aplikace PowerPoint</vt:lpstr>
      <vt:lpstr>Prezentace aplikace PowerPoint</vt:lpstr>
      <vt:lpstr>Jean Froissart</vt:lpstr>
      <vt:lpstr>Beneš Krabice z Weitmile</vt:lpstr>
      <vt:lpstr>Beneš Krabice z Weitmile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Lucemburský</dc:title>
  <dc:creator>zi</dc:creator>
  <cp:lastModifiedBy>zi</cp:lastModifiedBy>
  <cp:revision>25</cp:revision>
  <dcterms:created xsi:type="dcterms:W3CDTF">2013-11-11T15:14:07Z</dcterms:created>
  <dcterms:modified xsi:type="dcterms:W3CDTF">2013-12-18T07:30:11Z</dcterms:modified>
</cp:coreProperties>
</file>