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63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B514A3-3725-4D8E-87C7-94F149979528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F6AF19-235E-45D9-884F-2062525163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B514A3-3725-4D8E-87C7-94F149979528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F6AF19-235E-45D9-884F-2062525163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B514A3-3725-4D8E-87C7-94F149979528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F6AF19-235E-45D9-884F-2062525163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B514A3-3725-4D8E-87C7-94F149979528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F6AF19-235E-45D9-884F-2062525163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B514A3-3725-4D8E-87C7-94F149979528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F6AF19-235E-45D9-884F-2062525163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B514A3-3725-4D8E-87C7-94F149979528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F6AF19-235E-45D9-884F-2062525163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B514A3-3725-4D8E-87C7-94F149979528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F6AF19-235E-45D9-884F-2062525163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B514A3-3725-4D8E-87C7-94F149979528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F6AF19-235E-45D9-884F-2062525163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B514A3-3725-4D8E-87C7-94F149979528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F6AF19-235E-45D9-884F-2062525163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B514A3-3725-4D8E-87C7-94F149979528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F6AF19-235E-45D9-884F-2062525163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B514A3-3725-4D8E-87C7-94F149979528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F6AF19-235E-45D9-884F-2062525163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3B514A3-3725-4D8E-87C7-94F149979528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F6AF19-235E-45D9-884F-20625251630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hudebni-bazar.cz/baskytara-ibanez-sr-400-k-base-popruh-zdarma" TargetMode="External"/><Relationship Id="rId7" Type="http://schemas.openxmlformats.org/officeDocument/2006/relationships/hyperlink" Target="http://cs.wikipedia.org/wiki/Soubor:Micromoog.jpg" TargetMode="External"/><Relationship Id="rId2" Type="http://schemas.openxmlformats.org/officeDocument/2006/relationships/hyperlink" Target="http://guitaristguitarist.com/types_of_guitar.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muzikus.cz/pro-muzikanty-serialy/Varhany-Pastorale-aneb-jak-cesky-Hammond-na-svet-prisel~27~srpen~2007/" TargetMode="External"/><Relationship Id="rId5" Type="http://schemas.openxmlformats.org/officeDocument/2006/relationships/hyperlink" Target="http://www.cmias.cz/hudebni-nastroje/klavesy-keyboardy/studentske/psr-e213-yamaha.html" TargetMode="External"/><Relationship Id="rId4" Type="http://schemas.openxmlformats.org/officeDocument/2006/relationships/hyperlink" Target="http://dimavery.blog.cz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SVĚTOVÁ POPULÁRNÍ</a:t>
            </a:r>
            <a:br>
              <a:rPr lang="cs-CZ" b="1" dirty="0" smtClean="0"/>
            </a:br>
            <a:r>
              <a:rPr lang="cs-CZ" b="1" dirty="0" smtClean="0"/>
              <a:t>A ROCKOVÁ HUDBA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0070C0"/>
                </a:solidFill>
              </a:rPr>
              <a:t>Pojem populární a rocková hudba</a:t>
            </a:r>
            <a:endParaRPr lang="cs-CZ" b="1" dirty="0">
              <a:solidFill>
                <a:srgbClr val="0070C0"/>
              </a:solidFill>
            </a:endParaRPr>
          </a:p>
        </p:txBody>
      </p:sp>
      <p:pic>
        <p:nvPicPr>
          <p:cNvPr id="4" name="Obrázek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672" y="5013176"/>
            <a:ext cx="6078538" cy="1487487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0070C0"/>
                </a:solidFill>
              </a:rPr>
              <a:t>Pojem populární a rocková hudba</a:t>
            </a:r>
            <a:br>
              <a:rPr lang="cs-CZ" b="1" dirty="0" smtClean="0">
                <a:solidFill>
                  <a:srgbClr val="0070C0"/>
                </a:solidFill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0"/>
            <a:ext cx="8568952" cy="4525963"/>
          </a:xfrm>
        </p:spPr>
        <p:txBody>
          <a:bodyPr>
            <a:normAutofit fontScale="77500" lnSpcReduction="20000"/>
          </a:bodyPr>
          <a:lstStyle/>
          <a:p>
            <a:pPr>
              <a:lnSpc>
                <a:spcPct val="90000"/>
              </a:lnSpc>
            </a:pPr>
            <a:r>
              <a:rPr lang="cs-CZ" u="sng" dirty="0" smtClean="0"/>
              <a:t>Název školy</a:t>
            </a:r>
            <a:r>
              <a:rPr lang="cs-CZ" dirty="0" smtClean="0"/>
              <a:t>: Základní škola Francova Lhota</a:t>
            </a:r>
            <a:endParaRPr lang="cs-CZ" u="sng" dirty="0" smtClean="0"/>
          </a:p>
          <a:p>
            <a:pPr>
              <a:lnSpc>
                <a:spcPct val="90000"/>
              </a:lnSpc>
            </a:pPr>
            <a:r>
              <a:rPr lang="cs-CZ" u="sng" dirty="0" smtClean="0"/>
              <a:t>Autor</a:t>
            </a:r>
            <a:r>
              <a:rPr lang="cs-CZ" dirty="0" smtClean="0"/>
              <a:t>: Mgr. Lada Martinková</a:t>
            </a:r>
          </a:p>
          <a:p>
            <a:pPr>
              <a:lnSpc>
                <a:spcPct val="90000"/>
              </a:lnSpc>
            </a:pPr>
            <a:r>
              <a:rPr lang="cs-CZ" u="sng" dirty="0" smtClean="0"/>
              <a:t>Datum:</a:t>
            </a:r>
            <a:r>
              <a:rPr lang="cs-CZ" dirty="0" smtClean="0"/>
              <a:t>  26. 9. 2012</a:t>
            </a:r>
          </a:p>
          <a:p>
            <a:pPr>
              <a:lnSpc>
                <a:spcPct val="90000"/>
              </a:lnSpc>
            </a:pPr>
            <a:r>
              <a:rPr lang="cs-CZ" u="sng" dirty="0" smtClean="0"/>
              <a:t>Ročník:</a:t>
            </a:r>
            <a:r>
              <a:rPr lang="cs-CZ" dirty="0" smtClean="0"/>
              <a:t> 8.</a:t>
            </a:r>
          </a:p>
          <a:p>
            <a:pPr>
              <a:lnSpc>
                <a:spcPct val="90000"/>
              </a:lnSpc>
            </a:pPr>
            <a:r>
              <a:rPr lang="cs-CZ" u="sng" dirty="0" smtClean="0"/>
              <a:t>Tematická oblast:</a:t>
            </a:r>
            <a:r>
              <a:rPr lang="cs-CZ" dirty="0" smtClean="0"/>
              <a:t> Světová populární a rocková hudba</a:t>
            </a:r>
            <a:endParaRPr lang="cs-CZ" u="sng" dirty="0" smtClean="0"/>
          </a:p>
          <a:p>
            <a:pPr>
              <a:lnSpc>
                <a:spcPct val="90000"/>
              </a:lnSpc>
            </a:pPr>
            <a:r>
              <a:rPr lang="cs-CZ" u="sng" dirty="0" smtClean="0"/>
              <a:t>Název</a:t>
            </a:r>
            <a:r>
              <a:rPr lang="cs-CZ" dirty="0" smtClean="0"/>
              <a:t>: VY_32_INOVACE_1_3_Pojem populární a rocková hudba</a:t>
            </a:r>
            <a:endParaRPr lang="cs-CZ" u="sng" dirty="0" smtClean="0"/>
          </a:p>
          <a:p>
            <a:pPr>
              <a:lnSpc>
                <a:spcPct val="90000"/>
              </a:lnSpc>
            </a:pPr>
            <a:r>
              <a:rPr lang="cs-CZ" u="sng" dirty="0" smtClean="0"/>
              <a:t>Číslo projektu</a:t>
            </a:r>
            <a:r>
              <a:rPr lang="cs-CZ" dirty="0" smtClean="0"/>
              <a:t>: CZ.1.07/1.4.00/21.2506</a:t>
            </a:r>
            <a:endParaRPr lang="cs-CZ" u="sng" dirty="0" smtClean="0"/>
          </a:p>
          <a:p>
            <a:pPr>
              <a:lnSpc>
                <a:spcPct val="90000"/>
              </a:lnSpc>
            </a:pPr>
            <a:r>
              <a:rPr lang="cs-CZ" u="sng" dirty="0" smtClean="0"/>
              <a:t>Anotace</a:t>
            </a:r>
            <a:r>
              <a:rPr lang="cs-CZ" dirty="0" smtClean="0"/>
              <a:t>: Žák se seznámí s pojmy, jako je populární a rocková hudba.	</a:t>
            </a:r>
          </a:p>
          <a:p>
            <a:pPr>
              <a:lnSpc>
                <a:spcPct val="90000"/>
              </a:lnSpc>
            </a:pPr>
            <a:r>
              <a:rPr lang="cs-CZ" u="sng" dirty="0" smtClean="0"/>
              <a:t>Očekávaný výstup</a:t>
            </a:r>
            <a:r>
              <a:rPr lang="cs-CZ" dirty="0" smtClean="0"/>
              <a:t>: Žák bude schopen definovat pojem populární a rocková hudba. Žák bude znát základní rysy populární a rockové hudby.  	</a:t>
            </a:r>
          </a:p>
          <a:p>
            <a:pPr>
              <a:lnSpc>
                <a:spcPct val="90000"/>
              </a:lnSpc>
            </a:pPr>
            <a:r>
              <a:rPr lang="cs-CZ" u="sng" dirty="0" smtClean="0"/>
              <a:t>Druh učebního materiálu</a:t>
            </a:r>
            <a:r>
              <a:rPr lang="cs-CZ" dirty="0" smtClean="0"/>
              <a:t>: Pracovní prezentace.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0070C0"/>
                </a:solidFill>
              </a:rPr>
              <a:t>Pojem populární a rocková hudba</a:t>
            </a:r>
            <a:br>
              <a:rPr lang="cs-CZ" b="1" dirty="0" smtClean="0">
                <a:solidFill>
                  <a:srgbClr val="0070C0"/>
                </a:solidFill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Populární hudba </a:t>
            </a:r>
            <a:r>
              <a:rPr lang="cs-CZ" sz="2400" dirty="0" smtClean="0"/>
              <a:t>je velkou hudební oblastí, která zahrnuje </a:t>
            </a:r>
            <a:r>
              <a:rPr lang="cs-CZ" sz="2400" b="1" dirty="0" smtClean="0"/>
              <a:t>veškeré</a:t>
            </a:r>
            <a:r>
              <a:rPr lang="cs-CZ" sz="2400" dirty="0" smtClean="0"/>
              <a:t> </a:t>
            </a:r>
            <a:r>
              <a:rPr lang="cs-CZ" sz="2400" b="1" dirty="0" smtClean="0"/>
              <a:t>hudební styly</a:t>
            </a:r>
            <a:r>
              <a:rPr lang="cs-CZ" sz="2400" dirty="0" smtClean="0"/>
              <a:t>, ovšem kromě hudby </a:t>
            </a:r>
            <a:r>
              <a:rPr lang="cs-CZ" sz="2400" strike="sngStrike" dirty="0" smtClean="0"/>
              <a:t>umělecké</a:t>
            </a:r>
            <a:r>
              <a:rPr lang="cs-CZ" sz="2400" dirty="0" smtClean="0"/>
              <a:t>, </a:t>
            </a:r>
            <a:r>
              <a:rPr lang="cs-CZ" sz="2400" strike="sngStrike" dirty="0" smtClean="0"/>
              <a:t>folkové</a:t>
            </a:r>
            <a:r>
              <a:rPr lang="cs-CZ" sz="2400" dirty="0" smtClean="0"/>
              <a:t> a samozřejmě </a:t>
            </a:r>
            <a:r>
              <a:rPr lang="cs-CZ" sz="2400" strike="sngStrike" dirty="0" smtClean="0"/>
              <a:t>klasické</a:t>
            </a:r>
            <a:r>
              <a:rPr lang="cs-CZ" sz="2400" dirty="0" smtClean="0"/>
              <a:t>.</a:t>
            </a:r>
          </a:p>
          <a:p>
            <a:pPr algn="ctr">
              <a:buNone/>
            </a:pPr>
            <a:endParaRPr lang="cs-CZ" sz="2400" b="1" dirty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sz="2400" dirty="0" smtClean="0">
                <a:solidFill>
                  <a:srgbClr val="0070C0"/>
                </a:solidFill>
              </a:rPr>
              <a:t>O: Jak zní zkrácený název pro populární hudbu, který často používáte?</a:t>
            </a:r>
          </a:p>
          <a:p>
            <a:pPr>
              <a:buNone/>
            </a:pPr>
            <a:endParaRPr lang="cs-CZ" sz="2400" dirty="0">
              <a:solidFill>
                <a:srgbClr val="0070C0"/>
              </a:solidFill>
            </a:endParaRPr>
          </a:p>
          <a:p>
            <a:pPr algn="ctr">
              <a:buNone/>
            </a:pPr>
            <a:r>
              <a:rPr lang="cs-CZ" sz="2400" dirty="0" smtClean="0"/>
              <a:t>Populární hudba prošla ve svém vývoji mnoha velkými změnami, po kterých došlo k jakémusi ustálení </a:t>
            </a:r>
            <a:r>
              <a:rPr lang="cs-CZ" sz="2400" b="1" dirty="0" smtClean="0"/>
              <a:t>žánrů populární hudby</a:t>
            </a:r>
            <a:r>
              <a:rPr lang="cs-CZ" sz="2400" dirty="0" smtClean="0"/>
              <a:t>.</a:t>
            </a:r>
            <a:endParaRPr lang="cs-CZ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0070C0"/>
                </a:solidFill>
              </a:rPr>
              <a:t>Pojem populární a rocková hudba</a:t>
            </a:r>
            <a:br>
              <a:rPr lang="cs-CZ" b="1" dirty="0" smtClean="0">
                <a:solidFill>
                  <a:srgbClr val="0070C0"/>
                </a:solidFill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800" b="1" i="1" dirty="0" smtClean="0"/>
              <a:t>Žánry populární hudby:</a:t>
            </a:r>
          </a:p>
          <a:p>
            <a:pPr>
              <a:buNone/>
            </a:pPr>
            <a:endParaRPr lang="cs-CZ" sz="2800" dirty="0" smtClean="0"/>
          </a:p>
          <a:p>
            <a:pPr>
              <a:buFont typeface="Wingdings" pitchFamily="2" charset="2"/>
              <a:buChar char="v"/>
            </a:pPr>
            <a:r>
              <a:rPr lang="cs-CZ" sz="2800" i="1" u="sng" dirty="0" smtClean="0">
                <a:solidFill>
                  <a:srgbClr val="FF0000"/>
                </a:solidFill>
              </a:rPr>
              <a:t>kytarové</a:t>
            </a:r>
            <a:r>
              <a:rPr lang="cs-CZ" sz="2800" dirty="0" smtClean="0"/>
              <a:t> – </a:t>
            </a:r>
            <a:r>
              <a:rPr lang="cs-CZ" sz="2800" i="1" dirty="0" smtClean="0"/>
              <a:t>beat, </a:t>
            </a:r>
            <a:r>
              <a:rPr lang="cs-CZ" sz="2800" b="1" i="1" dirty="0" smtClean="0"/>
              <a:t>rock</a:t>
            </a:r>
            <a:r>
              <a:rPr lang="cs-CZ" sz="2800" i="1" dirty="0" smtClean="0"/>
              <a:t>, </a:t>
            </a:r>
            <a:r>
              <a:rPr lang="cs-CZ" sz="2800" i="1" dirty="0" err="1" smtClean="0"/>
              <a:t>heavy</a:t>
            </a:r>
            <a:r>
              <a:rPr lang="cs-CZ" sz="2800" i="1" dirty="0" smtClean="0"/>
              <a:t> metal, punk rock</a:t>
            </a:r>
            <a:endParaRPr lang="cs-CZ" sz="2800" i="1" u="sng" dirty="0" smtClean="0">
              <a:solidFill>
                <a:srgbClr val="FF0000"/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sz="2800" i="1" u="sng" dirty="0" smtClean="0">
                <a:solidFill>
                  <a:srgbClr val="FF0000"/>
                </a:solidFill>
              </a:rPr>
              <a:t>vokální</a:t>
            </a:r>
            <a:r>
              <a:rPr lang="cs-CZ" sz="2800" dirty="0"/>
              <a:t> </a:t>
            </a:r>
            <a:r>
              <a:rPr lang="cs-CZ" sz="2800" dirty="0" smtClean="0"/>
              <a:t>– </a:t>
            </a:r>
            <a:r>
              <a:rPr lang="cs-CZ" sz="2800" i="1" dirty="0" err="1" smtClean="0"/>
              <a:t>Hip</a:t>
            </a:r>
            <a:r>
              <a:rPr lang="cs-CZ" sz="2800" i="1" dirty="0" smtClean="0"/>
              <a:t> hop, rap, </a:t>
            </a:r>
            <a:r>
              <a:rPr lang="cs-CZ" sz="2800" i="1" dirty="0" err="1" smtClean="0"/>
              <a:t>rhythm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and</a:t>
            </a:r>
            <a:r>
              <a:rPr lang="cs-CZ" sz="2800" i="1" dirty="0" smtClean="0"/>
              <a:t> blues</a:t>
            </a:r>
            <a:endParaRPr lang="cs-CZ" sz="2800" i="1" u="sng" dirty="0" smtClean="0">
              <a:solidFill>
                <a:srgbClr val="FF0000"/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sz="2800" i="1" u="sng" dirty="0" smtClean="0">
                <a:solidFill>
                  <a:srgbClr val="FF0000"/>
                </a:solidFill>
              </a:rPr>
              <a:t>elektronické</a:t>
            </a:r>
            <a:r>
              <a:rPr lang="cs-CZ" sz="2800" dirty="0" smtClean="0"/>
              <a:t> – </a:t>
            </a:r>
            <a:r>
              <a:rPr lang="cs-CZ" sz="2800" i="1" dirty="0" smtClean="0"/>
              <a:t>techno, house, rave</a:t>
            </a:r>
            <a:endParaRPr lang="cs-CZ" sz="2800" i="1" u="sng" dirty="0" smtClean="0">
              <a:solidFill>
                <a:srgbClr val="FF0000"/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sz="2800" i="1" u="sng" dirty="0" smtClean="0">
                <a:solidFill>
                  <a:srgbClr val="FF0000"/>
                </a:solidFill>
              </a:rPr>
              <a:t>pop</a:t>
            </a:r>
            <a:endParaRPr lang="cs-CZ" sz="2800" i="1" u="sng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0070C0"/>
                </a:solidFill>
              </a:rPr>
              <a:t>Pojem populární a rocková hudba</a:t>
            </a:r>
            <a:br>
              <a:rPr lang="cs-CZ" b="1" dirty="0" smtClean="0">
                <a:solidFill>
                  <a:srgbClr val="0070C0"/>
                </a:solidFill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2400" dirty="0" smtClean="0"/>
              <a:t>Kolébkou moderní populární hudby je </a:t>
            </a:r>
            <a:r>
              <a:rPr lang="cs-CZ" sz="2400" b="1" dirty="0" smtClean="0"/>
              <a:t>USA</a:t>
            </a:r>
            <a:r>
              <a:rPr lang="cs-CZ" sz="2400" dirty="0" smtClean="0"/>
              <a:t>. </a:t>
            </a:r>
          </a:p>
          <a:p>
            <a:pPr algn="ctr">
              <a:buNone/>
            </a:pPr>
            <a:endParaRPr lang="cs-CZ" sz="2400" dirty="0"/>
          </a:p>
          <a:p>
            <a:pPr algn="ctr">
              <a:buNone/>
            </a:pPr>
            <a:r>
              <a:rPr lang="cs-CZ" sz="2400" dirty="0" smtClean="0"/>
              <a:t>Počátek světové populární hudby se pak datuje od roku </a:t>
            </a:r>
            <a:r>
              <a:rPr lang="cs-CZ" sz="2400" b="1" dirty="0" smtClean="0"/>
              <a:t>1917</a:t>
            </a:r>
            <a:r>
              <a:rPr lang="cs-CZ" sz="2400" dirty="0" smtClean="0"/>
              <a:t>, což je právě datum </a:t>
            </a:r>
            <a:r>
              <a:rPr lang="cs-CZ" sz="2400" i="1" dirty="0" smtClean="0"/>
              <a:t>první</a:t>
            </a:r>
            <a:r>
              <a:rPr lang="cs-CZ" sz="2400" dirty="0" smtClean="0"/>
              <a:t> </a:t>
            </a:r>
            <a:r>
              <a:rPr lang="cs-CZ" sz="2400" i="1" dirty="0" smtClean="0"/>
              <a:t>americké</a:t>
            </a:r>
            <a:r>
              <a:rPr lang="cs-CZ" sz="2400" dirty="0" smtClean="0"/>
              <a:t> </a:t>
            </a:r>
            <a:r>
              <a:rPr lang="cs-CZ" sz="2400" i="1" dirty="0" smtClean="0"/>
              <a:t>jazzové</a:t>
            </a:r>
            <a:r>
              <a:rPr lang="cs-CZ" sz="2400" dirty="0" smtClean="0"/>
              <a:t> </a:t>
            </a:r>
            <a:r>
              <a:rPr lang="cs-CZ" sz="2400" i="1" dirty="0" smtClean="0"/>
              <a:t>nahrávky</a:t>
            </a:r>
            <a:r>
              <a:rPr lang="cs-CZ" sz="2400" dirty="0" smtClean="0"/>
              <a:t>.</a:t>
            </a:r>
          </a:p>
          <a:p>
            <a:pPr algn="ctr">
              <a:buNone/>
            </a:pPr>
            <a:endParaRPr lang="cs-CZ" sz="2400" dirty="0"/>
          </a:p>
          <a:p>
            <a:pPr algn="ctr">
              <a:buNone/>
            </a:pPr>
            <a:r>
              <a:rPr lang="cs-CZ" sz="2400" dirty="0" smtClean="0"/>
              <a:t>Co se týká vlivu jiných hudebních stylů na hudbu populární, tak velmi citelná je nejen </a:t>
            </a:r>
            <a:r>
              <a:rPr lang="cs-CZ" sz="2400" b="1" dirty="0" smtClean="0"/>
              <a:t>inspirace</a:t>
            </a:r>
            <a:r>
              <a:rPr lang="cs-CZ" sz="2400" dirty="0" smtClean="0"/>
              <a:t> v hudbě </a:t>
            </a:r>
            <a:r>
              <a:rPr lang="cs-CZ" sz="2400" dirty="0" smtClean="0">
                <a:solidFill>
                  <a:srgbClr val="0070C0"/>
                </a:solidFill>
              </a:rPr>
              <a:t>klasické</a:t>
            </a:r>
            <a:r>
              <a:rPr lang="cs-CZ" sz="2400" dirty="0" smtClean="0"/>
              <a:t> (</a:t>
            </a:r>
            <a:r>
              <a:rPr lang="cs-CZ" sz="2400" i="1" dirty="0" smtClean="0"/>
              <a:t>jazz</a:t>
            </a: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 smtClean="0"/>
              <a:t>a </a:t>
            </a:r>
            <a:r>
              <a:rPr lang="cs-CZ" sz="2400" i="1" dirty="0" smtClean="0"/>
              <a:t>swing</a:t>
            </a:r>
            <a:r>
              <a:rPr lang="cs-CZ" sz="2400" dirty="0" smtClean="0"/>
              <a:t>), ale i v hudbě </a:t>
            </a:r>
            <a:r>
              <a:rPr lang="cs-CZ" sz="2400" dirty="0" smtClean="0">
                <a:solidFill>
                  <a:srgbClr val="0070C0"/>
                </a:solidFill>
              </a:rPr>
              <a:t>lidové</a:t>
            </a:r>
            <a:r>
              <a:rPr lang="cs-CZ" sz="2400" dirty="0" smtClean="0"/>
              <a:t> (</a:t>
            </a:r>
            <a:r>
              <a:rPr lang="cs-CZ" sz="2400" i="1" dirty="0" smtClean="0"/>
              <a:t>blues</a:t>
            </a:r>
            <a:r>
              <a:rPr lang="cs-CZ" sz="2400" dirty="0" smtClean="0"/>
              <a:t> a </a:t>
            </a:r>
            <a:r>
              <a:rPr lang="cs-CZ" sz="2400" i="1" dirty="0" smtClean="0"/>
              <a:t>folk</a:t>
            </a:r>
            <a:r>
              <a:rPr lang="cs-CZ" sz="2400" dirty="0" smtClean="0"/>
              <a:t>).</a:t>
            </a:r>
          </a:p>
          <a:p>
            <a:pPr algn="ctr">
              <a:buNone/>
            </a:pPr>
            <a:endParaRPr lang="cs-CZ" sz="2400" dirty="0"/>
          </a:p>
          <a:p>
            <a:pPr algn="ctr">
              <a:buNone/>
            </a:pPr>
            <a:endParaRPr lang="cs-CZ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1167361_guitar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188640"/>
            <a:ext cx="2857500" cy="270510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0070C0"/>
                </a:solidFill>
              </a:rPr>
              <a:t>Pojem populární a rocková hudba</a:t>
            </a:r>
            <a:br>
              <a:rPr lang="cs-CZ" b="1" dirty="0" smtClean="0">
                <a:solidFill>
                  <a:srgbClr val="0070C0"/>
                </a:solidFill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5112568"/>
          </a:xfrm>
        </p:spPr>
        <p:txBody>
          <a:bodyPr>
            <a:normAutofit lnSpcReduction="10000"/>
          </a:bodyPr>
          <a:lstStyle/>
          <a:p>
            <a:pPr algn="ctr"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Rock (rocková hudba) </a:t>
            </a:r>
            <a:r>
              <a:rPr lang="cs-CZ" sz="2400" dirty="0" smtClean="0"/>
              <a:t>je jeden z žánrů </a:t>
            </a:r>
            <a:r>
              <a:rPr lang="cs-CZ" sz="2400" b="1" dirty="0" smtClean="0"/>
              <a:t>populární</a:t>
            </a:r>
            <a:r>
              <a:rPr lang="cs-CZ" sz="2400" dirty="0" smtClean="0"/>
              <a:t> </a:t>
            </a:r>
            <a:r>
              <a:rPr lang="cs-CZ" sz="2400" b="1" dirty="0" smtClean="0"/>
              <a:t>hudby</a:t>
            </a:r>
            <a:r>
              <a:rPr lang="cs-CZ" sz="2400" dirty="0" smtClean="0"/>
              <a:t>.</a:t>
            </a:r>
          </a:p>
          <a:p>
            <a:pPr algn="ctr">
              <a:buNone/>
            </a:pPr>
            <a:endParaRPr lang="cs-CZ" sz="2400" dirty="0">
              <a:solidFill>
                <a:srgbClr val="FF0000"/>
              </a:solidFill>
            </a:endParaRPr>
          </a:p>
          <a:p>
            <a:pPr algn="ctr">
              <a:buNone/>
            </a:pPr>
            <a:r>
              <a:rPr lang="cs-CZ" sz="2400" dirty="0" smtClean="0"/>
              <a:t>Dostal se do popředí v </a:t>
            </a:r>
            <a:r>
              <a:rPr lang="cs-CZ" sz="2400" b="1" dirty="0" smtClean="0"/>
              <a:t>60. letech 20. století</a:t>
            </a:r>
            <a:r>
              <a:rPr lang="cs-CZ" sz="2400" dirty="0" smtClean="0"/>
              <a:t>.</a:t>
            </a:r>
          </a:p>
          <a:p>
            <a:pPr algn="ctr">
              <a:buNone/>
            </a:pPr>
            <a:endParaRPr lang="cs-CZ" sz="2400" dirty="0"/>
          </a:p>
          <a:p>
            <a:pPr algn="ctr">
              <a:buNone/>
            </a:pPr>
            <a:r>
              <a:rPr lang="cs-CZ" sz="2400" dirty="0" smtClean="0"/>
              <a:t>Rocková hudba má kořeny v </a:t>
            </a:r>
            <a:r>
              <a:rPr lang="cs-CZ" sz="2400" dirty="0" smtClean="0">
                <a:solidFill>
                  <a:srgbClr val="00B0F0"/>
                </a:solidFill>
              </a:rPr>
              <a:t>rock </a:t>
            </a:r>
            <a:r>
              <a:rPr lang="cs-CZ" sz="2400" dirty="0" err="1" smtClean="0">
                <a:solidFill>
                  <a:srgbClr val="00B0F0"/>
                </a:solidFill>
              </a:rPr>
              <a:t>and</a:t>
            </a:r>
            <a:r>
              <a:rPr lang="cs-CZ" sz="2400" dirty="0" smtClean="0">
                <a:solidFill>
                  <a:srgbClr val="00B0F0"/>
                </a:solidFill>
              </a:rPr>
              <a:t> </a:t>
            </a:r>
            <a:r>
              <a:rPr lang="cs-CZ" sz="2400" dirty="0" err="1" smtClean="0">
                <a:solidFill>
                  <a:srgbClr val="00B0F0"/>
                </a:solidFill>
              </a:rPr>
              <a:t>rollu</a:t>
            </a:r>
            <a:r>
              <a:rPr lang="cs-CZ" sz="2400" dirty="0" smtClean="0"/>
              <a:t>, ale je také ovlivněna </a:t>
            </a:r>
            <a:r>
              <a:rPr lang="cs-CZ" sz="2400" dirty="0" smtClean="0">
                <a:solidFill>
                  <a:srgbClr val="00B0F0"/>
                </a:solidFill>
              </a:rPr>
              <a:t>jazzem</a:t>
            </a:r>
            <a:r>
              <a:rPr lang="cs-CZ" sz="2400" dirty="0" smtClean="0"/>
              <a:t>, </a:t>
            </a:r>
            <a:r>
              <a:rPr lang="cs-CZ" sz="2400" dirty="0" smtClean="0">
                <a:solidFill>
                  <a:srgbClr val="00B0F0"/>
                </a:solidFill>
              </a:rPr>
              <a:t>folkem</a:t>
            </a:r>
            <a:r>
              <a:rPr lang="cs-CZ" sz="2400" dirty="0" smtClean="0"/>
              <a:t> a </a:t>
            </a:r>
            <a:r>
              <a:rPr lang="cs-CZ" sz="2400" dirty="0" smtClean="0">
                <a:solidFill>
                  <a:srgbClr val="00B0F0"/>
                </a:solidFill>
              </a:rPr>
              <a:t>vážnou</a:t>
            </a:r>
            <a:r>
              <a:rPr lang="cs-CZ" sz="2400" dirty="0" smtClean="0"/>
              <a:t> </a:t>
            </a:r>
            <a:r>
              <a:rPr lang="cs-CZ" sz="2400" dirty="0" smtClean="0">
                <a:solidFill>
                  <a:srgbClr val="00B0F0"/>
                </a:solidFill>
              </a:rPr>
              <a:t>hudbou</a:t>
            </a:r>
            <a:r>
              <a:rPr lang="cs-CZ" sz="2400" dirty="0" smtClean="0"/>
              <a:t>.</a:t>
            </a:r>
          </a:p>
          <a:p>
            <a:pPr algn="ctr">
              <a:buNone/>
            </a:pPr>
            <a:endParaRPr lang="cs-CZ" sz="2400" dirty="0"/>
          </a:p>
          <a:p>
            <a:pPr algn="ctr">
              <a:buNone/>
            </a:pPr>
            <a:r>
              <a:rPr lang="cs-CZ" sz="2400" dirty="0" smtClean="0"/>
              <a:t>Co se týká </a:t>
            </a:r>
            <a:r>
              <a:rPr lang="cs-CZ" sz="2400" b="1" dirty="0" smtClean="0"/>
              <a:t>nástrojového</a:t>
            </a:r>
            <a:r>
              <a:rPr lang="cs-CZ" sz="2400" dirty="0" smtClean="0"/>
              <a:t> </a:t>
            </a:r>
            <a:r>
              <a:rPr lang="cs-CZ" sz="2400" b="1" dirty="0" smtClean="0"/>
              <a:t>obsazení</a:t>
            </a:r>
            <a:r>
              <a:rPr lang="cs-CZ" sz="2400" dirty="0" smtClean="0"/>
              <a:t>, objevuje se v rockové hudbě </a:t>
            </a:r>
            <a:r>
              <a:rPr lang="cs-CZ" sz="2400" b="1" dirty="0" smtClean="0">
                <a:solidFill>
                  <a:srgbClr val="00B050"/>
                </a:solidFill>
              </a:rPr>
              <a:t>elektrická</a:t>
            </a:r>
            <a:r>
              <a:rPr lang="cs-CZ" sz="2400" dirty="0" smtClean="0"/>
              <a:t> </a:t>
            </a:r>
            <a:r>
              <a:rPr lang="cs-CZ" sz="2400" b="1" dirty="0" smtClean="0">
                <a:solidFill>
                  <a:srgbClr val="00B050"/>
                </a:solidFill>
              </a:rPr>
              <a:t>kytara</a:t>
            </a:r>
            <a:r>
              <a:rPr lang="cs-CZ" sz="2400" dirty="0" smtClean="0"/>
              <a:t>, </a:t>
            </a:r>
            <a:r>
              <a:rPr lang="cs-CZ" sz="2400" b="1" dirty="0" smtClean="0">
                <a:solidFill>
                  <a:srgbClr val="00B050"/>
                </a:solidFill>
              </a:rPr>
              <a:t>baskytara</a:t>
            </a:r>
            <a:r>
              <a:rPr lang="cs-CZ" sz="2400" dirty="0" smtClean="0"/>
              <a:t>, </a:t>
            </a:r>
            <a:r>
              <a:rPr lang="cs-CZ" sz="2400" b="1" dirty="0" smtClean="0">
                <a:solidFill>
                  <a:srgbClr val="00B050"/>
                </a:solidFill>
              </a:rPr>
              <a:t>bicí</a:t>
            </a:r>
            <a:r>
              <a:rPr lang="cs-CZ" sz="2400" dirty="0" smtClean="0"/>
              <a:t>, </a:t>
            </a:r>
            <a:r>
              <a:rPr lang="cs-CZ" sz="2400" b="1" dirty="0" smtClean="0">
                <a:solidFill>
                  <a:srgbClr val="00B050"/>
                </a:solidFill>
              </a:rPr>
              <a:t>klávesy</a:t>
            </a:r>
            <a:r>
              <a:rPr lang="cs-CZ" sz="2400" dirty="0" smtClean="0"/>
              <a:t>, </a:t>
            </a:r>
            <a:r>
              <a:rPr lang="cs-CZ" sz="2400" b="1" dirty="0" err="1" smtClean="0">
                <a:solidFill>
                  <a:srgbClr val="00B050"/>
                </a:solidFill>
              </a:rPr>
              <a:t>hammondovy</a:t>
            </a:r>
            <a:r>
              <a:rPr lang="cs-CZ" sz="2400" dirty="0" smtClean="0"/>
              <a:t> </a:t>
            </a:r>
            <a:r>
              <a:rPr lang="cs-CZ" sz="2400" b="1" dirty="0" smtClean="0">
                <a:solidFill>
                  <a:srgbClr val="00B050"/>
                </a:solidFill>
              </a:rPr>
              <a:t>varhany</a:t>
            </a:r>
            <a:r>
              <a:rPr lang="cs-CZ" sz="2400" dirty="0" smtClean="0"/>
              <a:t>, </a:t>
            </a:r>
            <a:r>
              <a:rPr lang="cs-CZ" sz="2400" b="1" dirty="0" smtClean="0">
                <a:solidFill>
                  <a:srgbClr val="00B050"/>
                </a:solidFill>
              </a:rPr>
              <a:t>klavír</a:t>
            </a:r>
            <a:r>
              <a:rPr lang="cs-CZ" sz="2400" dirty="0" smtClean="0"/>
              <a:t> a </a:t>
            </a:r>
            <a:r>
              <a:rPr lang="cs-CZ" sz="2400" b="1" dirty="0" smtClean="0">
                <a:solidFill>
                  <a:srgbClr val="00B050"/>
                </a:solidFill>
              </a:rPr>
              <a:t>syntetizátor</a:t>
            </a:r>
            <a:r>
              <a:rPr lang="cs-CZ" sz="2400" dirty="0" smtClean="0"/>
              <a:t>.</a:t>
            </a:r>
          </a:p>
          <a:p>
            <a:pPr algn="ctr">
              <a:buNone/>
            </a:pPr>
            <a:r>
              <a:rPr lang="cs-CZ" sz="2400" dirty="0" smtClean="0"/>
              <a:t>Samozřejmě nesmí chybět </a:t>
            </a:r>
            <a:r>
              <a:rPr lang="cs-CZ" sz="2400" b="1" dirty="0" smtClean="0"/>
              <a:t>zpěv</a:t>
            </a:r>
            <a:r>
              <a:rPr lang="cs-CZ" sz="2400" dirty="0" smtClean="0"/>
              <a:t> sólisty.</a:t>
            </a:r>
          </a:p>
          <a:p>
            <a:pPr algn="ctr"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>
                <a:solidFill>
                  <a:srgbClr val="00B0F0"/>
                </a:solidFill>
              </a:rPr>
              <a:t>O: Kdo je to sólista?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0070C0"/>
                </a:solidFill>
              </a:rPr>
              <a:t>Pojem populární a rocková hudba</a:t>
            </a:r>
            <a:br>
              <a:rPr lang="cs-CZ" b="1" dirty="0" smtClean="0">
                <a:solidFill>
                  <a:srgbClr val="0070C0"/>
                </a:solidFill>
              </a:rPr>
            </a:br>
            <a:endParaRPr lang="cs-CZ" dirty="0"/>
          </a:p>
        </p:txBody>
      </p:sp>
      <p:pic>
        <p:nvPicPr>
          <p:cNvPr id="4" name="Zástupný symbol pro obsah 3" descr="electric_guitar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120900" y="2116931"/>
            <a:ext cx="4902200" cy="3492500"/>
          </a:xfr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0070C0"/>
                </a:solidFill>
              </a:rPr>
              <a:t>Pojem populární a rocková hudba</a:t>
            </a:r>
            <a:br>
              <a:rPr lang="cs-CZ" b="1" dirty="0" smtClean="0">
                <a:solidFill>
                  <a:srgbClr val="0070C0"/>
                </a:solidFill>
              </a:rPr>
            </a:br>
            <a:endParaRPr lang="cs-CZ" dirty="0"/>
          </a:p>
        </p:txBody>
      </p:sp>
      <p:pic>
        <p:nvPicPr>
          <p:cNvPr id="4" name="Zástupný symbol pro obsah 3" descr="20101122104047_08529113846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328862" y="1705769"/>
            <a:ext cx="4486275" cy="4314825"/>
          </a:xfr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0070C0"/>
                </a:solidFill>
              </a:rPr>
              <a:t>Pojem populární a rocková hudba</a:t>
            </a:r>
            <a:br>
              <a:rPr lang="cs-CZ" b="1" dirty="0" smtClean="0">
                <a:solidFill>
                  <a:srgbClr val="0070C0"/>
                </a:solidFill>
              </a:rPr>
            </a:br>
            <a:endParaRPr lang="cs-CZ" dirty="0"/>
          </a:p>
        </p:txBody>
      </p:sp>
      <p:pic>
        <p:nvPicPr>
          <p:cNvPr id="4" name="Zástupný symbol pro obsah 3" descr="0ebd821bf0_30345638_o2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979712" y="1700808"/>
            <a:ext cx="5130882" cy="4293314"/>
          </a:xfr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0070C0"/>
                </a:solidFill>
              </a:rPr>
              <a:t>Pojem populární a rocková hudba</a:t>
            </a:r>
            <a:br>
              <a:rPr lang="cs-CZ" b="1" dirty="0" smtClean="0">
                <a:solidFill>
                  <a:srgbClr val="0070C0"/>
                </a:solidFill>
              </a:rPr>
            </a:br>
            <a:endParaRPr lang="cs-CZ" dirty="0"/>
          </a:p>
        </p:txBody>
      </p:sp>
      <p:pic>
        <p:nvPicPr>
          <p:cNvPr id="4" name="Zástupný symbol pro obsah 3" descr="image_m_969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979712" y="1844824"/>
            <a:ext cx="5317182" cy="4165126"/>
          </a:xfr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0070C0"/>
                </a:solidFill>
              </a:rPr>
              <a:t>Pojem populární a rocková hudba</a:t>
            </a:r>
            <a:br>
              <a:rPr lang="cs-CZ" b="1" dirty="0" smtClean="0">
                <a:solidFill>
                  <a:srgbClr val="0070C0"/>
                </a:solidFill>
              </a:rPr>
            </a:br>
            <a:endParaRPr lang="cs-CZ" dirty="0"/>
          </a:p>
        </p:txBody>
      </p:sp>
      <p:pic>
        <p:nvPicPr>
          <p:cNvPr id="4" name="Zástupný symbol pro obsah 3" descr="28438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907704" y="1700808"/>
            <a:ext cx="5433392" cy="4219934"/>
          </a:xfr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0070C0"/>
                </a:solidFill>
              </a:rPr>
              <a:t>Pojem populární a rocková hudba</a:t>
            </a:r>
            <a:br>
              <a:rPr lang="cs-CZ" b="1" dirty="0" smtClean="0">
                <a:solidFill>
                  <a:srgbClr val="0070C0"/>
                </a:solidFill>
              </a:rPr>
            </a:br>
            <a:endParaRPr lang="cs-CZ" dirty="0"/>
          </a:p>
        </p:txBody>
      </p:sp>
      <p:pic>
        <p:nvPicPr>
          <p:cNvPr id="4" name="Zástupný symbol pro obsah 3" descr="untitled.bmp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835696" y="1772816"/>
            <a:ext cx="5537968" cy="4268467"/>
          </a:xfr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0070C0"/>
                </a:solidFill>
              </a:rPr>
              <a:t>Pojem populární a rocková hudba</a:t>
            </a:r>
            <a:br>
              <a:rPr lang="cs-CZ" b="1" dirty="0" smtClean="0">
                <a:solidFill>
                  <a:srgbClr val="0070C0"/>
                </a:solidFill>
              </a:rPr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400" b="1" dirty="0" smtClean="0"/>
              <a:t>Syntetizátor</a:t>
            </a:r>
            <a:r>
              <a:rPr lang="cs-CZ" sz="2400" dirty="0" smtClean="0"/>
              <a:t> – jedná se o elektronický hudební nástroj, který tvoří výsledné zvuky jakousi syntézou zvuků, tvoří zvuky umělé</a:t>
            </a:r>
            <a:endParaRPr lang="cs-CZ" sz="2400" dirty="0"/>
          </a:p>
        </p:txBody>
      </p:sp>
      <p:pic>
        <p:nvPicPr>
          <p:cNvPr id="7" name="Obrázek 6" descr="Micromoog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475656" y="2852936"/>
            <a:ext cx="6285325" cy="3710032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0070C0"/>
                </a:solidFill>
              </a:rPr>
              <a:t>Pojem populární a rocková hudba</a:t>
            </a:r>
            <a:br>
              <a:rPr lang="cs-CZ" b="1" dirty="0" smtClean="0">
                <a:solidFill>
                  <a:srgbClr val="0070C0"/>
                </a:solidFill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2400" dirty="0" smtClean="0"/>
              <a:t>Skupina hudebníků soustřeďujících se na rockovou muziku se nazývá </a:t>
            </a:r>
            <a:r>
              <a:rPr lang="cs-CZ" sz="2400" b="1" dirty="0" smtClean="0"/>
              <a:t>rocková</a:t>
            </a:r>
            <a:r>
              <a:rPr lang="cs-CZ" sz="2400" dirty="0" smtClean="0"/>
              <a:t> </a:t>
            </a:r>
            <a:r>
              <a:rPr lang="cs-CZ" sz="2400" b="1" dirty="0" smtClean="0"/>
              <a:t>kapela</a:t>
            </a:r>
            <a:r>
              <a:rPr lang="cs-CZ" sz="2400" dirty="0" smtClean="0"/>
              <a:t>.</a:t>
            </a:r>
          </a:p>
          <a:p>
            <a:pPr algn="ctr">
              <a:buNone/>
            </a:pPr>
            <a:endParaRPr lang="cs-CZ" sz="2400" dirty="0" smtClean="0"/>
          </a:p>
          <a:p>
            <a:pPr algn="ctr">
              <a:buNone/>
            </a:pPr>
            <a:r>
              <a:rPr lang="cs-CZ" sz="2400" dirty="0" smtClean="0"/>
              <a:t>V dnešní době už neexistuje pouze čistý rock, ale na scéně se objevuje mnoho </a:t>
            </a:r>
            <a:r>
              <a:rPr lang="cs-CZ" sz="2400" b="1" dirty="0" err="1" smtClean="0"/>
              <a:t>podžánrů</a:t>
            </a:r>
            <a:r>
              <a:rPr lang="cs-CZ" sz="2400" dirty="0" smtClean="0"/>
              <a:t>: </a:t>
            </a:r>
            <a:r>
              <a:rPr lang="cs-CZ" sz="2400" dirty="0" err="1" smtClean="0">
                <a:solidFill>
                  <a:srgbClr val="FF0000"/>
                </a:solidFill>
              </a:rPr>
              <a:t>glam</a:t>
            </a:r>
            <a:r>
              <a:rPr lang="cs-CZ" sz="2400" dirty="0" smtClean="0">
                <a:solidFill>
                  <a:srgbClr val="FF0000"/>
                </a:solidFill>
              </a:rPr>
              <a:t> rock</a:t>
            </a:r>
            <a:r>
              <a:rPr lang="cs-CZ" sz="2400" dirty="0" smtClean="0"/>
              <a:t>, </a:t>
            </a:r>
            <a:r>
              <a:rPr lang="cs-CZ" sz="2400" dirty="0" err="1" smtClean="0">
                <a:solidFill>
                  <a:srgbClr val="FF0000"/>
                </a:solidFill>
              </a:rPr>
              <a:t>heavy</a:t>
            </a:r>
            <a:r>
              <a:rPr lang="cs-CZ" sz="2400" dirty="0" smtClean="0">
                <a:solidFill>
                  <a:srgbClr val="FF0000"/>
                </a:solidFill>
              </a:rPr>
              <a:t> metal</a:t>
            </a:r>
            <a:r>
              <a:rPr lang="cs-CZ" sz="2400" dirty="0" smtClean="0"/>
              <a:t>, </a:t>
            </a:r>
            <a:r>
              <a:rPr lang="cs-CZ" sz="2400" dirty="0" err="1" smtClean="0">
                <a:solidFill>
                  <a:srgbClr val="FF0000"/>
                </a:solidFill>
              </a:rPr>
              <a:t>hard</a:t>
            </a:r>
            <a:r>
              <a:rPr lang="cs-CZ" sz="2400" dirty="0" smtClean="0">
                <a:solidFill>
                  <a:srgbClr val="FF0000"/>
                </a:solidFill>
              </a:rPr>
              <a:t> rock</a:t>
            </a:r>
            <a:r>
              <a:rPr lang="cs-CZ" sz="2400" dirty="0" smtClean="0"/>
              <a:t>, </a:t>
            </a:r>
            <a:r>
              <a:rPr lang="cs-CZ" sz="2400" dirty="0" smtClean="0">
                <a:solidFill>
                  <a:srgbClr val="FF0000"/>
                </a:solidFill>
              </a:rPr>
              <a:t>progresivní rock</a:t>
            </a:r>
            <a:r>
              <a:rPr lang="cs-CZ" sz="2400" dirty="0" smtClean="0"/>
              <a:t>, </a:t>
            </a:r>
            <a:r>
              <a:rPr lang="cs-CZ" sz="2400" dirty="0" smtClean="0">
                <a:solidFill>
                  <a:srgbClr val="FF0000"/>
                </a:solidFill>
              </a:rPr>
              <a:t>punk rock</a:t>
            </a:r>
            <a:r>
              <a:rPr lang="cs-CZ" sz="2400" dirty="0" smtClean="0"/>
              <a:t>, </a:t>
            </a:r>
            <a:r>
              <a:rPr lang="cs-CZ" sz="2400" dirty="0" smtClean="0">
                <a:solidFill>
                  <a:srgbClr val="FF0000"/>
                </a:solidFill>
              </a:rPr>
              <a:t>soft rock</a:t>
            </a:r>
            <a:r>
              <a:rPr lang="cs-CZ" sz="2400" dirty="0" smtClean="0"/>
              <a:t>, </a:t>
            </a:r>
            <a:r>
              <a:rPr lang="cs-CZ" sz="2400" dirty="0" err="1" smtClean="0">
                <a:solidFill>
                  <a:srgbClr val="FF0000"/>
                </a:solidFill>
              </a:rPr>
              <a:t>folkrock</a:t>
            </a:r>
            <a:r>
              <a:rPr lang="cs-CZ" sz="2400" dirty="0" smtClean="0"/>
              <a:t> a </a:t>
            </a:r>
            <a:r>
              <a:rPr lang="cs-CZ" sz="2400" dirty="0" smtClean="0">
                <a:solidFill>
                  <a:srgbClr val="FF0000"/>
                </a:solidFill>
              </a:rPr>
              <a:t>alternativní</a:t>
            </a:r>
            <a:r>
              <a:rPr lang="cs-CZ" sz="2400" dirty="0" smtClean="0"/>
              <a:t> </a:t>
            </a:r>
            <a:r>
              <a:rPr lang="cs-CZ" sz="2400" dirty="0" smtClean="0">
                <a:solidFill>
                  <a:srgbClr val="FF0000"/>
                </a:solidFill>
              </a:rPr>
              <a:t>rock</a:t>
            </a:r>
            <a:r>
              <a:rPr lang="cs-CZ" sz="2400" dirty="0" smtClean="0"/>
              <a:t>.</a:t>
            </a:r>
          </a:p>
          <a:p>
            <a:pPr algn="ctr"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>
                <a:solidFill>
                  <a:srgbClr val="00B0F0"/>
                </a:solidFill>
              </a:rPr>
              <a:t>O: Dle čeho můžete poznat, že se jedná o rockovou skupinu či hudbu? Jaké hudební rysy asi bude rocková muzika mít?</a:t>
            </a:r>
          </a:p>
          <a:p>
            <a:pPr algn="ctr">
              <a:buNone/>
            </a:pPr>
            <a:endParaRPr lang="cs-CZ" sz="2400" dirty="0" smtClean="0"/>
          </a:p>
          <a:p>
            <a:pPr algn="ctr">
              <a:buNone/>
            </a:pPr>
            <a:endParaRPr lang="cs-CZ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0070C0"/>
                </a:solidFill>
              </a:rPr>
              <a:t>Pojem populární a rocková hudba</a:t>
            </a:r>
            <a:br>
              <a:rPr lang="cs-CZ" b="1" dirty="0" smtClean="0">
                <a:solidFill>
                  <a:srgbClr val="0070C0"/>
                </a:solidFill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600200"/>
            <a:ext cx="8784976" cy="4525963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2400" b="1" dirty="0" smtClean="0"/>
              <a:t>Obrázky:</a:t>
            </a:r>
          </a:p>
          <a:p>
            <a:pPr>
              <a:buNone/>
            </a:pPr>
            <a:r>
              <a:rPr lang="cs-CZ" sz="2400" dirty="0" smtClean="0"/>
              <a:t>Dostupné na </a:t>
            </a:r>
            <a:r>
              <a:rPr lang="cs-CZ" sz="2400" dirty="0" err="1" smtClean="0"/>
              <a:t>Google</a:t>
            </a:r>
            <a:r>
              <a:rPr lang="cs-CZ" sz="2400" dirty="0" smtClean="0"/>
              <a:t> na www:</a:t>
            </a:r>
            <a:endParaRPr lang="cs-CZ" sz="2400" dirty="0" smtClean="0">
              <a:hlinkClick r:id="rId2"/>
            </a:endParaRPr>
          </a:p>
          <a:p>
            <a:pPr>
              <a:buNone/>
            </a:pPr>
            <a:r>
              <a:rPr lang="en-US" sz="2400" dirty="0" smtClean="0"/>
              <a:t>&lt;</a:t>
            </a:r>
            <a:r>
              <a:rPr lang="cs-CZ" sz="2400" dirty="0" smtClean="0">
                <a:hlinkClick r:id="rId2"/>
              </a:rPr>
              <a:t>http://guitaristguitarist.com/types_of_guitar.html</a:t>
            </a:r>
            <a:r>
              <a:rPr lang="en-US" sz="2400" dirty="0" smtClean="0"/>
              <a:t>&gt;.</a:t>
            </a:r>
            <a:endParaRPr lang="cs-CZ" sz="2400" dirty="0" smtClean="0"/>
          </a:p>
          <a:p>
            <a:pPr>
              <a:buNone/>
            </a:pPr>
            <a:r>
              <a:rPr lang="en-US" sz="2400" dirty="0" smtClean="0"/>
              <a:t>&lt;</a:t>
            </a:r>
            <a:r>
              <a:rPr lang="cs-CZ" sz="2400" dirty="0" smtClean="0">
                <a:hlinkClick r:id="rId3"/>
              </a:rPr>
              <a:t>http://www.</a:t>
            </a:r>
            <a:r>
              <a:rPr lang="cs-CZ" sz="2400" dirty="0" err="1" smtClean="0">
                <a:hlinkClick r:id="rId3"/>
              </a:rPr>
              <a:t>hudebni</a:t>
            </a:r>
            <a:r>
              <a:rPr lang="cs-CZ" sz="2400" dirty="0" smtClean="0">
                <a:hlinkClick r:id="rId3"/>
              </a:rPr>
              <a:t>-bazar.</a:t>
            </a:r>
            <a:r>
              <a:rPr lang="cs-CZ" sz="2400" dirty="0" err="1" smtClean="0">
                <a:hlinkClick r:id="rId3"/>
              </a:rPr>
              <a:t>cz</a:t>
            </a:r>
            <a:r>
              <a:rPr lang="cs-CZ" sz="2400" dirty="0" smtClean="0">
                <a:hlinkClick r:id="rId3"/>
              </a:rPr>
              <a:t>/baskytara-</a:t>
            </a:r>
            <a:r>
              <a:rPr lang="cs-CZ" sz="2400" dirty="0" err="1" smtClean="0">
                <a:hlinkClick r:id="rId3"/>
              </a:rPr>
              <a:t>ibanez</a:t>
            </a:r>
            <a:r>
              <a:rPr lang="cs-CZ" sz="2400" dirty="0" smtClean="0">
                <a:hlinkClick r:id="rId3"/>
              </a:rPr>
              <a:t>-</a:t>
            </a:r>
            <a:r>
              <a:rPr lang="cs-CZ" sz="2400" dirty="0" err="1" smtClean="0">
                <a:hlinkClick r:id="rId3"/>
              </a:rPr>
              <a:t>sr</a:t>
            </a:r>
            <a:r>
              <a:rPr lang="cs-CZ" sz="2400" dirty="0" smtClean="0">
                <a:hlinkClick r:id="rId3"/>
              </a:rPr>
              <a:t>-400-k-base-popruh-zdarma</a:t>
            </a:r>
            <a:r>
              <a:rPr lang="en-US" sz="2400" dirty="0" smtClean="0"/>
              <a:t>&gt;.</a:t>
            </a:r>
            <a:endParaRPr lang="cs-CZ" sz="2400" dirty="0" smtClean="0"/>
          </a:p>
          <a:p>
            <a:pPr>
              <a:buNone/>
            </a:pPr>
            <a:r>
              <a:rPr lang="en-US" sz="2400" dirty="0" smtClean="0"/>
              <a:t>&lt;</a:t>
            </a:r>
            <a:r>
              <a:rPr lang="cs-CZ" sz="2400" dirty="0" smtClean="0">
                <a:hlinkClick r:id="rId4"/>
              </a:rPr>
              <a:t>http://dimavery.blog.cz/</a:t>
            </a:r>
            <a:r>
              <a:rPr lang="en-US" sz="2400" dirty="0" smtClean="0"/>
              <a:t>&gt;.</a:t>
            </a:r>
            <a:endParaRPr lang="cs-CZ" sz="2400" dirty="0" smtClean="0"/>
          </a:p>
          <a:p>
            <a:pPr>
              <a:buNone/>
            </a:pPr>
            <a:r>
              <a:rPr lang="en-US" sz="2400" dirty="0" smtClean="0"/>
              <a:t>&lt;</a:t>
            </a:r>
            <a:r>
              <a:rPr lang="cs-CZ" sz="2400" dirty="0" smtClean="0">
                <a:hlinkClick r:id="rId5"/>
              </a:rPr>
              <a:t>http://www.</a:t>
            </a:r>
            <a:r>
              <a:rPr lang="cs-CZ" sz="2400" dirty="0" err="1" smtClean="0">
                <a:hlinkClick r:id="rId5"/>
              </a:rPr>
              <a:t>cmias.cz</a:t>
            </a:r>
            <a:r>
              <a:rPr lang="cs-CZ" sz="2400" dirty="0" smtClean="0">
                <a:hlinkClick r:id="rId5"/>
              </a:rPr>
              <a:t>/</a:t>
            </a:r>
            <a:r>
              <a:rPr lang="cs-CZ" sz="2400" dirty="0" err="1" smtClean="0">
                <a:hlinkClick r:id="rId5"/>
              </a:rPr>
              <a:t>hudebni</a:t>
            </a:r>
            <a:r>
              <a:rPr lang="cs-CZ" sz="2400" dirty="0" smtClean="0">
                <a:hlinkClick r:id="rId5"/>
              </a:rPr>
              <a:t>-</a:t>
            </a:r>
            <a:r>
              <a:rPr lang="cs-CZ" sz="2400" dirty="0" err="1" smtClean="0">
                <a:hlinkClick r:id="rId5"/>
              </a:rPr>
              <a:t>nastroje</a:t>
            </a:r>
            <a:r>
              <a:rPr lang="cs-CZ" sz="2400" dirty="0" smtClean="0">
                <a:hlinkClick r:id="rId5"/>
              </a:rPr>
              <a:t>/</a:t>
            </a:r>
            <a:r>
              <a:rPr lang="cs-CZ" sz="2400" dirty="0" err="1" smtClean="0">
                <a:hlinkClick r:id="rId5"/>
              </a:rPr>
              <a:t>klavesy</a:t>
            </a:r>
            <a:r>
              <a:rPr lang="cs-CZ" sz="2400" dirty="0" smtClean="0">
                <a:hlinkClick r:id="rId5"/>
              </a:rPr>
              <a:t>-</a:t>
            </a:r>
            <a:r>
              <a:rPr lang="cs-CZ" sz="2400" dirty="0" err="1" smtClean="0">
                <a:hlinkClick r:id="rId5"/>
              </a:rPr>
              <a:t>keyboardy</a:t>
            </a:r>
            <a:r>
              <a:rPr lang="cs-CZ" sz="2400" dirty="0" smtClean="0">
                <a:hlinkClick r:id="rId5"/>
              </a:rPr>
              <a:t>/</a:t>
            </a:r>
            <a:r>
              <a:rPr lang="cs-CZ" sz="2400" dirty="0" err="1" smtClean="0">
                <a:hlinkClick r:id="rId5"/>
              </a:rPr>
              <a:t>studentske</a:t>
            </a:r>
            <a:r>
              <a:rPr lang="cs-CZ" sz="2400" dirty="0" smtClean="0">
                <a:hlinkClick r:id="rId5"/>
              </a:rPr>
              <a:t>/</a:t>
            </a:r>
            <a:r>
              <a:rPr lang="cs-CZ" sz="2400" dirty="0" err="1" smtClean="0">
                <a:hlinkClick r:id="rId5"/>
              </a:rPr>
              <a:t>psr</a:t>
            </a:r>
            <a:r>
              <a:rPr lang="cs-CZ" sz="2400" dirty="0" smtClean="0">
                <a:hlinkClick r:id="rId5"/>
              </a:rPr>
              <a:t>-e213-</a:t>
            </a:r>
            <a:r>
              <a:rPr lang="cs-CZ" sz="2400" dirty="0" err="1" smtClean="0">
                <a:hlinkClick r:id="rId5"/>
              </a:rPr>
              <a:t>yamaha.html</a:t>
            </a:r>
            <a:r>
              <a:rPr lang="en-US" sz="2400" dirty="0" smtClean="0"/>
              <a:t>&gt;.</a:t>
            </a:r>
            <a:endParaRPr lang="cs-CZ" sz="2400" dirty="0" smtClean="0"/>
          </a:p>
          <a:p>
            <a:pPr>
              <a:buNone/>
            </a:pPr>
            <a:r>
              <a:rPr lang="en-US" sz="2400" dirty="0" smtClean="0"/>
              <a:t>&lt;</a:t>
            </a:r>
            <a:r>
              <a:rPr lang="cs-CZ" sz="2400" dirty="0" smtClean="0">
                <a:hlinkClick r:id="rId6"/>
              </a:rPr>
              <a:t>http://www.muzikus.</a:t>
            </a:r>
            <a:r>
              <a:rPr lang="cs-CZ" sz="2400" dirty="0" err="1" smtClean="0">
                <a:hlinkClick r:id="rId6"/>
              </a:rPr>
              <a:t>cz</a:t>
            </a:r>
            <a:r>
              <a:rPr lang="cs-CZ" sz="2400" dirty="0" smtClean="0">
                <a:hlinkClick r:id="rId6"/>
              </a:rPr>
              <a:t>/pro-muzikanty-</a:t>
            </a:r>
            <a:r>
              <a:rPr lang="cs-CZ" sz="2400" dirty="0" err="1" smtClean="0">
                <a:hlinkClick r:id="rId6"/>
              </a:rPr>
              <a:t>serialy</a:t>
            </a:r>
            <a:r>
              <a:rPr lang="cs-CZ" sz="2400" dirty="0" smtClean="0">
                <a:hlinkClick r:id="rId6"/>
              </a:rPr>
              <a:t>/Varhany-</a:t>
            </a:r>
            <a:r>
              <a:rPr lang="cs-CZ" sz="2400" dirty="0" err="1" smtClean="0">
                <a:hlinkClick r:id="rId6"/>
              </a:rPr>
              <a:t>Pastorale</a:t>
            </a:r>
            <a:r>
              <a:rPr lang="cs-CZ" sz="2400" dirty="0" smtClean="0">
                <a:hlinkClick r:id="rId6"/>
              </a:rPr>
              <a:t>-aneb-jak-</a:t>
            </a:r>
            <a:r>
              <a:rPr lang="cs-CZ" sz="2400" dirty="0" err="1" smtClean="0">
                <a:hlinkClick r:id="rId6"/>
              </a:rPr>
              <a:t>cesky</a:t>
            </a:r>
            <a:r>
              <a:rPr lang="cs-CZ" sz="2400" dirty="0" smtClean="0">
                <a:hlinkClick r:id="rId6"/>
              </a:rPr>
              <a:t>-</a:t>
            </a:r>
            <a:r>
              <a:rPr lang="cs-CZ" sz="2400" dirty="0" err="1" smtClean="0">
                <a:hlinkClick r:id="rId6"/>
              </a:rPr>
              <a:t>Hammond</a:t>
            </a:r>
            <a:r>
              <a:rPr lang="cs-CZ" sz="2400" dirty="0" smtClean="0">
                <a:hlinkClick r:id="rId6"/>
              </a:rPr>
              <a:t>-na-</a:t>
            </a:r>
            <a:r>
              <a:rPr lang="cs-CZ" sz="2400" dirty="0" err="1" smtClean="0">
                <a:hlinkClick r:id="rId6"/>
              </a:rPr>
              <a:t>svet</a:t>
            </a:r>
            <a:r>
              <a:rPr lang="cs-CZ" sz="2400" dirty="0" smtClean="0">
                <a:hlinkClick r:id="rId6"/>
              </a:rPr>
              <a:t>-</a:t>
            </a:r>
            <a:r>
              <a:rPr lang="cs-CZ" sz="2400" dirty="0" err="1" smtClean="0">
                <a:hlinkClick r:id="rId6"/>
              </a:rPr>
              <a:t>prisel</a:t>
            </a:r>
            <a:r>
              <a:rPr lang="cs-CZ" sz="2400" dirty="0" smtClean="0">
                <a:hlinkClick r:id="rId6"/>
              </a:rPr>
              <a:t>~27~srpen~2007/</a:t>
            </a:r>
            <a:r>
              <a:rPr lang="en-US" sz="2400" dirty="0" smtClean="0"/>
              <a:t>&gt;.</a:t>
            </a:r>
            <a:endParaRPr lang="cs-CZ" sz="2400" dirty="0" smtClean="0"/>
          </a:p>
          <a:p>
            <a:pPr>
              <a:buNone/>
            </a:pPr>
            <a:r>
              <a:rPr lang="en-US" sz="2400" dirty="0" smtClean="0"/>
              <a:t>&lt;</a:t>
            </a:r>
            <a:r>
              <a:rPr lang="cs-CZ" sz="2400" dirty="0" smtClean="0">
                <a:hlinkClick r:id="rId7"/>
              </a:rPr>
              <a:t>http://cs.wikipedia.org/wiki/Soubor:Micromoog.jpg</a:t>
            </a:r>
            <a:r>
              <a:rPr lang="en-US" sz="2400" dirty="0" smtClean="0"/>
              <a:t>&gt;.</a:t>
            </a:r>
            <a:endParaRPr lang="cs-CZ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959</TotalTime>
  <Words>495</Words>
  <Application>Microsoft Office PowerPoint</Application>
  <PresentationFormat>Předvádění na obrazovce (4:3)</PresentationFormat>
  <Paragraphs>66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SVĚTOVÁ POPULÁRNÍ A ROCKOVÁ HUDBA</vt:lpstr>
      <vt:lpstr>Pojem populární a rocková hudba </vt:lpstr>
      <vt:lpstr>Pojem populární a rocková hudba </vt:lpstr>
      <vt:lpstr>Pojem populární a rocková hudba </vt:lpstr>
      <vt:lpstr>Pojem populární a rocková hudba </vt:lpstr>
      <vt:lpstr>Pojem populární a rocková hudba </vt:lpstr>
      <vt:lpstr>Pojem populární a rocková hudba </vt:lpstr>
      <vt:lpstr>Pojem populární a rocková hudba </vt:lpstr>
      <vt:lpstr>Pojem populární a rocková hudba </vt:lpstr>
      <vt:lpstr>Pojem populární a rocková hudba </vt:lpstr>
      <vt:lpstr>Pojem populární a rocková hudba </vt:lpstr>
      <vt:lpstr>Pojem populární a rocková hudba </vt:lpstr>
      <vt:lpstr>Pojem populární a rocková hudba </vt:lpstr>
      <vt:lpstr>Pojem populární a rocková hudba </vt:lpstr>
      <vt:lpstr>Pojem populární a rocková hudba 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SVĚTOVÁ POPULÁRNÍ A ROCKOVÁ HUDBA</dc:title>
  <dc:creator>.</dc:creator>
  <cp:lastModifiedBy>škola</cp:lastModifiedBy>
  <cp:revision>54</cp:revision>
  <dcterms:created xsi:type="dcterms:W3CDTF">2012-08-15T09:38:48Z</dcterms:created>
  <dcterms:modified xsi:type="dcterms:W3CDTF">2013-06-25T16:14:17Z</dcterms:modified>
</cp:coreProperties>
</file>