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2" r:id="rId6"/>
    <p:sldId id="259" r:id="rId7"/>
    <p:sldId id="263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C62B4-CF55-462C-B31A-A7C96BB9325C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2EB0C-AD47-426A-BE04-E20002FD4F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C62B4-CF55-462C-B31A-A7C96BB9325C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2EB0C-AD47-426A-BE04-E20002FD4F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C62B4-CF55-462C-B31A-A7C96BB9325C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2EB0C-AD47-426A-BE04-E20002FD4F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C62B4-CF55-462C-B31A-A7C96BB9325C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2EB0C-AD47-426A-BE04-E20002FD4F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C62B4-CF55-462C-B31A-A7C96BB9325C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2EB0C-AD47-426A-BE04-E20002FD4F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C62B4-CF55-462C-B31A-A7C96BB9325C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2EB0C-AD47-426A-BE04-E20002FD4F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C62B4-CF55-462C-B31A-A7C96BB9325C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2EB0C-AD47-426A-BE04-E20002FD4F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C62B4-CF55-462C-B31A-A7C96BB9325C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2EB0C-AD47-426A-BE04-E20002FD4F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C62B4-CF55-462C-B31A-A7C96BB9325C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2EB0C-AD47-426A-BE04-E20002FD4F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C62B4-CF55-462C-B31A-A7C96BB9325C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2EB0C-AD47-426A-BE04-E20002FD4F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C62B4-CF55-462C-B31A-A7C96BB9325C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2EB0C-AD47-426A-BE04-E20002FD4F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AC62B4-CF55-462C-B31A-A7C96BB9325C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E2EB0C-AD47-426A-BE04-E20002FD4FF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MmtGywOhPH0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youtube.com/watch?v=l_JgsQosWlE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youtube.com/watch?v=xMfz1jlyQrw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iography.com/people/duke-ellington-9286338" TargetMode="External"/><Relationship Id="rId7" Type="http://schemas.openxmlformats.org/officeDocument/2006/relationships/hyperlink" Target="http://www.youtube.com/watch?v=MmtGywOhPH0" TargetMode="External"/><Relationship Id="rId2" Type="http://schemas.openxmlformats.org/officeDocument/2006/relationships/hyperlink" Target="http://www.allposters.com/-sp/Glenn-Miller-Posters_i3801977_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xMfz1jlyQrw" TargetMode="External"/><Relationship Id="rId5" Type="http://schemas.openxmlformats.org/officeDocument/2006/relationships/hyperlink" Target="http://www.qpicture.com/artist/benny-goodman/image-benny-goodman-285514" TargetMode="External"/><Relationship Id="rId4" Type="http://schemas.openxmlformats.org/officeDocument/2006/relationships/hyperlink" Target="http://www.notablebiographies.com/Ba-Be/Basie-Count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SVĚTOVÁ POPULÁRNÍ</a:t>
            </a:r>
            <a:br>
              <a:rPr lang="cs-CZ" b="1" dirty="0" smtClean="0"/>
            </a:br>
            <a:r>
              <a:rPr lang="cs-CZ" b="1" dirty="0" smtClean="0"/>
              <a:t>A ROCKOVÁ HUDBA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30. a 40. léta 20. století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4797152"/>
            <a:ext cx="6078538" cy="148748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30. a 40. léta 20. století</a:t>
            </a:r>
            <a:br>
              <a:rPr lang="cs-CZ" b="1" dirty="0" smtClean="0">
                <a:solidFill>
                  <a:srgbClr val="0070C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</a:pPr>
            <a:r>
              <a:rPr lang="cs-CZ" u="sng" dirty="0" smtClean="0"/>
              <a:t>Název školy</a:t>
            </a:r>
            <a:r>
              <a:rPr lang="cs-CZ" dirty="0" smtClean="0"/>
              <a:t>: Základní škola Francova Lhota</a:t>
            </a:r>
            <a:endParaRPr lang="cs-CZ" u="sng" dirty="0" smtClean="0"/>
          </a:p>
          <a:p>
            <a:pPr>
              <a:lnSpc>
                <a:spcPct val="90000"/>
              </a:lnSpc>
            </a:pPr>
            <a:r>
              <a:rPr lang="cs-CZ" u="sng" dirty="0" smtClean="0"/>
              <a:t>Autor</a:t>
            </a:r>
            <a:r>
              <a:rPr lang="cs-CZ" dirty="0" smtClean="0"/>
              <a:t>: Mgr. Lada Martinková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Datum:</a:t>
            </a:r>
            <a:r>
              <a:rPr lang="cs-CZ" dirty="0" smtClean="0"/>
              <a:t> 10. 10. 2012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Ročník:</a:t>
            </a:r>
            <a:r>
              <a:rPr lang="cs-CZ" dirty="0" smtClean="0"/>
              <a:t> 8.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Tematická oblast:</a:t>
            </a:r>
            <a:r>
              <a:rPr lang="cs-CZ" dirty="0" smtClean="0"/>
              <a:t> Světová populární a rocková hudba</a:t>
            </a:r>
            <a:endParaRPr lang="cs-CZ" u="sng" dirty="0" smtClean="0"/>
          </a:p>
          <a:p>
            <a:pPr>
              <a:lnSpc>
                <a:spcPct val="90000"/>
              </a:lnSpc>
            </a:pPr>
            <a:r>
              <a:rPr lang="cs-CZ" u="sng" dirty="0" smtClean="0"/>
              <a:t>Název</a:t>
            </a:r>
            <a:r>
              <a:rPr lang="cs-CZ" dirty="0" smtClean="0"/>
              <a:t>: VY_32_INOVACE_3_3_30. a 40. léta 20. století</a:t>
            </a:r>
            <a:endParaRPr lang="cs-CZ" u="sng" dirty="0" smtClean="0"/>
          </a:p>
          <a:p>
            <a:pPr>
              <a:lnSpc>
                <a:spcPct val="90000"/>
              </a:lnSpc>
            </a:pPr>
            <a:r>
              <a:rPr lang="cs-CZ" u="sng" dirty="0" smtClean="0"/>
              <a:t>Číslo projektu</a:t>
            </a:r>
            <a:r>
              <a:rPr lang="cs-CZ" dirty="0" smtClean="0"/>
              <a:t>: CZ.1.07/1.4.00/21.2506</a:t>
            </a:r>
            <a:endParaRPr lang="cs-CZ" u="sng" dirty="0" smtClean="0"/>
          </a:p>
          <a:p>
            <a:pPr>
              <a:lnSpc>
                <a:spcPct val="90000"/>
              </a:lnSpc>
            </a:pPr>
            <a:r>
              <a:rPr lang="cs-CZ" u="sng" dirty="0" smtClean="0"/>
              <a:t>Anotace</a:t>
            </a:r>
            <a:r>
              <a:rPr lang="cs-CZ" dirty="0" smtClean="0"/>
              <a:t>: Žák se seznámí s počátky populární hudby, tedy s 30. a 40. lety 20. století. 	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Očekávaný výstup</a:t>
            </a:r>
            <a:r>
              <a:rPr lang="cs-CZ" dirty="0" smtClean="0"/>
              <a:t>: Žák bude schopen vyjmenovat žánry a osobnosti 30. a 40. let v populární hudbě. 	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Druh učebního materiálu</a:t>
            </a:r>
            <a:r>
              <a:rPr lang="cs-CZ" dirty="0" smtClean="0"/>
              <a:t>: Pracovní prezentace.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30. a 40. léta 20. století</a:t>
            </a:r>
            <a:br>
              <a:rPr lang="cs-CZ" b="1" dirty="0" smtClean="0">
                <a:solidFill>
                  <a:srgbClr val="0070C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400" dirty="0" smtClean="0"/>
              <a:t>Prvním zdrojem populární hudby je bezesporu </a:t>
            </a:r>
            <a:r>
              <a:rPr lang="cs-CZ" sz="2400" b="1" dirty="0" smtClean="0">
                <a:solidFill>
                  <a:srgbClr val="00B050"/>
                </a:solidFill>
              </a:rPr>
              <a:t>swing</a:t>
            </a:r>
            <a:r>
              <a:rPr lang="cs-CZ" sz="2400" dirty="0" smtClean="0"/>
              <a:t>.</a:t>
            </a:r>
          </a:p>
          <a:p>
            <a:pPr algn="ctr"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SWING</a:t>
            </a:r>
          </a:p>
          <a:p>
            <a:pPr>
              <a:buFontTx/>
              <a:buChar char="-"/>
            </a:pPr>
            <a:r>
              <a:rPr lang="cs-CZ" sz="2400" dirty="0" smtClean="0"/>
              <a:t>anglicky „</a:t>
            </a:r>
            <a:r>
              <a:rPr lang="cs-CZ" sz="2400" i="1" dirty="0" smtClean="0"/>
              <a:t>houpání“</a:t>
            </a:r>
            <a:r>
              <a:rPr lang="cs-CZ" sz="2400" dirty="0" smtClean="0"/>
              <a:t>, „</a:t>
            </a:r>
            <a:r>
              <a:rPr lang="cs-CZ" sz="2400" i="1" dirty="0" smtClean="0"/>
              <a:t>švih“</a:t>
            </a:r>
          </a:p>
          <a:p>
            <a:pPr>
              <a:buFontTx/>
              <a:buChar char="-"/>
            </a:pPr>
            <a:r>
              <a:rPr lang="cs-CZ" sz="2400" i="1" dirty="0" smtClean="0"/>
              <a:t>1. proud moderní hudby 30. let</a:t>
            </a:r>
          </a:p>
          <a:p>
            <a:pPr>
              <a:buFontTx/>
              <a:buChar char="-"/>
            </a:pPr>
            <a:r>
              <a:rPr lang="cs-CZ" sz="2400" i="1" dirty="0" smtClean="0"/>
              <a:t>2. tanec ve 4/4 taktu</a:t>
            </a:r>
          </a:p>
          <a:p>
            <a:pPr>
              <a:buFontTx/>
              <a:buChar char="-"/>
            </a:pPr>
            <a:r>
              <a:rPr lang="cs-CZ" sz="2400" i="1" dirty="0" smtClean="0"/>
              <a:t>jedná se v podstatě o jazzový styl hudby</a:t>
            </a:r>
          </a:p>
          <a:p>
            <a:pPr>
              <a:buFontTx/>
              <a:buChar char="-"/>
            </a:pPr>
            <a:endParaRPr lang="cs-CZ" sz="2400" i="1" dirty="0"/>
          </a:p>
        </p:txBody>
      </p:sp>
      <p:pic>
        <p:nvPicPr>
          <p:cNvPr id="4" name="Obrázek 3" descr="fu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940152" y="2708920"/>
            <a:ext cx="2902436" cy="3240359"/>
          </a:xfrm>
          <a:prstGeom prst="rect">
            <a:avLst/>
          </a:prstGeom>
        </p:spPr>
      </p:pic>
      <p:pic>
        <p:nvPicPr>
          <p:cNvPr id="5" name="Obrázek 4" descr="parfoto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4869160"/>
            <a:ext cx="1731516" cy="1731516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3131840" y="6165304"/>
            <a:ext cx="52565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youtube.com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watch</a:t>
            </a:r>
            <a:r>
              <a:rPr lang="cs-CZ" dirty="0" smtClean="0">
                <a:hlinkClick r:id="rId4"/>
              </a:rPr>
              <a:t>?v=MmtGywOhPH0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30. a 40. léta 20. století</a:t>
            </a:r>
            <a:br>
              <a:rPr lang="cs-CZ" b="1" dirty="0" smtClean="0">
                <a:solidFill>
                  <a:srgbClr val="0070C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400" dirty="0" smtClean="0"/>
              <a:t>Ve 20. letech 20. století začal pomalu </a:t>
            </a:r>
            <a:r>
              <a:rPr lang="cs-CZ" sz="2400" b="1" dirty="0" smtClean="0"/>
              <a:t>ustupovat</a:t>
            </a:r>
            <a:r>
              <a:rPr lang="cs-CZ" sz="2400" dirty="0" smtClean="0"/>
              <a:t> z hudebních scén milovaný </a:t>
            </a:r>
            <a:r>
              <a:rPr lang="cs-CZ" sz="2400" b="1" dirty="0" smtClean="0"/>
              <a:t>jazz</a:t>
            </a:r>
            <a:r>
              <a:rPr lang="cs-CZ" sz="2400" dirty="0" smtClean="0"/>
              <a:t>. </a:t>
            </a:r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2400" dirty="0" smtClean="0"/>
              <a:t>Dostal se do popředí </a:t>
            </a:r>
            <a:r>
              <a:rPr lang="cs-CZ" sz="2400" b="1" dirty="0" smtClean="0"/>
              <a:t>hudební styl</a:t>
            </a:r>
            <a:r>
              <a:rPr lang="cs-CZ" sz="2400" dirty="0" smtClean="0"/>
              <a:t>, který se vlastně vyvinul</a:t>
            </a:r>
            <a:br>
              <a:rPr lang="cs-CZ" sz="2400" dirty="0" smtClean="0"/>
            </a:br>
            <a:r>
              <a:rPr lang="cs-CZ" sz="2400" dirty="0" smtClean="0"/>
              <a:t>v orchestrech, kde společně hrávali </a:t>
            </a:r>
            <a:r>
              <a:rPr lang="cs-CZ" sz="2400" u="sng" dirty="0" smtClean="0"/>
              <a:t>běloši</a:t>
            </a:r>
            <a:r>
              <a:rPr lang="cs-CZ" sz="2400" dirty="0" smtClean="0"/>
              <a:t> a </a:t>
            </a:r>
            <a:r>
              <a:rPr lang="cs-CZ" sz="2400" u="sng" dirty="0" smtClean="0"/>
              <a:t>černoši</a:t>
            </a:r>
            <a:r>
              <a:rPr lang="cs-CZ" sz="2400" dirty="0" smtClean="0"/>
              <a:t>. </a:t>
            </a:r>
          </a:p>
          <a:p>
            <a:pPr algn="ctr">
              <a:buNone/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Swing vznikl mísením jejich hudebních prvků.</a:t>
            </a:r>
          </a:p>
          <a:p>
            <a:pPr algn="ctr">
              <a:buNone/>
            </a:pPr>
            <a:endParaRPr lang="cs-CZ" sz="24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algn="ctr">
              <a:buNone/>
            </a:pPr>
            <a:r>
              <a:rPr lang="cs-CZ" sz="2400" dirty="0" smtClean="0"/>
              <a:t>Swing hrávaly velké orchestry, tzv. </a:t>
            </a:r>
            <a:r>
              <a:rPr lang="cs-CZ" sz="2400" b="1" dirty="0" err="1" smtClean="0"/>
              <a:t>big</a:t>
            </a:r>
            <a:r>
              <a:rPr lang="cs-CZ" sz="2400" b="1" dirty="0" smtClean="0"/>
              <a:t> bandy</a:t>
            </a:r>
            <a:r>
              <a:rPr lang="cs-CZ" sz="2400" dirty="0" smtClean="0"/>
              <a:t>, a to ve složení: </a:t>
            </a:r>
          </a:p>
          <a:p>
            <a:pPr algn="ctr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4 trombony</a:t>
            </a:r>
            <a:r>
              <a:rPr lang="cs-CZ" sz="2400" dirty="0" smtClean="0"/>
              <a:t>, </a:t>
            </a:r>
            <a:r>
              <a:rPr lang="cs-CZ" sz="2400" dirty="0" smtClean="0">
                <a:solidFill>
                  <a:srgbClr val="FF0000"/>
                </a:solidFill>
              </a:rPr>
              <a:t>4 trubky</a:t>
            </a:r>
            <a:r>
              <a:rPr lang="cs-CZ" sz="2400" dirty="0" smtClean="0"/>
              <a:t>, </a:t>
            </a:r>
            <a:r>
              <a:rPr lang="cs-CZ" sz="2400" dirty="0" smtClean="0">
                <a:solidFill>
                  <a:srgbClr val="FF0000"/>
                </a:solidFill>
              </a:rPr>
              <a:t>5 saxofonů</a:t>
            </a:r>
            <a:r>
              <a:rPr lang="cs-CZ" sz="2400" dirty="0" smtClean="0"/>
              <a:t>, </a:t>
            </a:r>
            <a:r>
              <a:rPr lang="cs-CZ" sz="2400" dirty="0" smtClean="0">
                <a:solidFill>
                  <a:srgbClr val="FF0000"/>
                </a:solidFill>
              </a:rPr>
              <a:t>bicí</a:t>
            </a:r>
            <a:r>
              <a:rPr lang="cs-CZ" sz="2400" dirty="0" smtClean="0"/>
              <a:t>, </a:t>
            </a:r>
            <a:r>
              <a:rPr lang="cs-CZ" sz="2400" dirty="0" smtClean="0">
                <a:solidFill>
                  <a:srgbClr val="FF0000"/>
                </a:solidFill>
              </a:rPr>
              <a:t>basa</a:t>
            </a:r>
            <a:r>
              <a:rPr lang="cs-CZ" sz="2400" dirty="0" smtClean="0"/>
              <a:t>, </a:t>
            </a:r>
            <a:r>
              <a:rPr lang="cs-CZ" sz="2400" dirty="0" smtClean="0">
                <a:solidFill>
                  <a:srgbClr val="FF0000"/>
                </a:solidFill>
              </a:rPr>
              <a:t>kytara</a:t>
            </a:r>
            <a:r>
              <a:rPr lang="cs-CZ" sz="2400" dirty="0" smtClean="0"/>
              <a:t> a </a:t>
            </a:r>
            <a:r>
              <a:rPr lang="cs-CZ" sz="2400" dirty="0" smtClean="0">
                <a:solidFill>
                  <a:srgbClr val="FF0000"/>
                </a:solidFill>
              </a:rPr>
              <a:t>piano</a:t>
            </a:r>
            <a:r>
              <a:rPr lang="cs-CZ" sz="2400" dirty="0" smtClean="0"/>
              <a:t>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30. a 40. léta 20. století</a:t>
            </a:r>
            <a:br>
              <a:rPr lang="cs-CZ" b="1" dirty="0" smtClean="0">
                <a:solidFill>
                  <a:srgbClr val="0070C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400" dirty="0" err="1" smtClean="0"/>
              <a:t>Big</a:t>
            </a:r>
            <a:r>
              <a:rPr lang="cs-CZ" sz="2400" dirty="0" smtClean="0"/>
              <a:t> bandy byly doplněny o </a:t>
            </a:r>
            <a:r>
              <a:rPr lang="cs-CZ" sz="2400" b="1" dirty="0" smtClean="0"/>
              <a:t>zpěváky</a:t>
            </a:r>
            <a:r>
              <a:rPr lang="cs-CZ" sz="2400" dirty="0" smtClean="0"/>
              <a:t> a </a:t>
            </a:r>
            <a:r>
              <a:rPr lang="cs-CZ" sz="2400" b="1" dirty="0" smtClean="0"/>
              <a:t>dirigenta</a:t>
            </a:r>
            <a:r>
              <a:rPr lang="cs-CZ" sz="2400" dirty="0" smtClean="0"/>
              <a:t>.</a:t>
            </a:r>
          </a:p>
          <a:p>
            <a:pPr algn="ctr"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solidFill>
                  <a:srgbClr val="00B0F0"/>
                </a:solidFill>
              </a:rPr>
              <a:t>O: Jaký je rozdíl mezi dirigentem a </a:t>
            </a:r>
            <a:r>
              <a:rPr lang="cs-CZ" sz="2400" dirty="0" err="1" smtClean="0">
                <a:solidFill>
                  <a:srgbClr val="00B0F0"/>
                </a:solidFill>
              </a:rPr>
              <a:t>sbormistem</a:t>
            </a:r>
            <a:r>
              <a:rPr lang="cs-CZ" sz="2400" dirty="0" smtClean="0">
                <a:solidFill>
                  <a:srgbClr val="00B0F0"/>
                </a:solidFill>
              </a:rPr>
              <a:t>?</a:t>
            </a:r>
          </a:p>
          <a:p>
            <a:pPr>
              <a:buNone/>
            </a:pPr>
            <a:endParaRPr lang="cs-CZ" sz="2400" dirty="0" smtClean="0">
              <a:solidFill>
                <a:srgbClr val="00B0F0"/>
              </a:solidFill>
            </a:endParaRPr>
          </a:p>
          <a:p>
            <a:pPr algn="ctr">
              <a:buNone/>
            </a:pPr>
            <a:r>
              <a:rPr lang="cs-CZ" sz="2400" dirty="0" smtClean="0"/>
              <a:t>Nejznámějším světovým hudebníkem doby swingu byl bezesporu </a:t>
            </a:r>
            <a:r>
              <a:rPr lang="cs-CZ" sz="2400" b="1" dirty="0" err="1" smtClean="0">
                <a:solidFill>
                  <a:srgbClr val="7030A0"/>
                </a:solidFill>
              </a:rPr>
              <a:t>Glenn</a:t>
            </a:r>
            <a:r>
              <a:rPr lang="cs-CZ" sz="2400" b="1" dirty="0" smtClean="0">
                <a:solidFill>
                  <a:srgbClr val="7030A0"/>
                </a:solidFill>
              </a:rPr>
              <a:t> Miller</a:t>
            </a:r>
            <a:r>
              <a:rPr lang="cs-CZ" sz="2400" dirty="0" smtClean="0"/>
              <a:t>, který nalezl smrt při leteckém neštěstí nad kanálem La Manche.</a:t>
            </a:r>
          </a:p>
          <a:p>
            <a:pPr>
              <a:buNone/>
            </a:pPr>
            <a:r>
              <a:rPr lang="cs-CZ" sz="2400" dirty="0" smtClean="0"/>
              <a:t>Jeho nejslavnější písní je jistě </a:t>
            </a:r>
            <a:r>
              <a:rPr lang="cs-CZ" sz="2400" b="1" i="1" dirty="0" err="1" smtClean="0"/>
              <a:t>Chattanooga</a:t>
            </a:r>
            <a:r>
              <a:rPr lang="cs-CZ" sz="2400" b="1" i="1" dirty="0" smtClean="0"/>
              <a:t> </a:t>
            </a:r>
            <a:r>
              <a:rPr lang="cs-CZ" sz="2400" b="1" i="1" dirty="0" err="1" smtClean="0"/>
              <a:t>Choo</a:t>
            </a:r>
            <a:r>
              <a:rPr lang="cs-CZ" sz="2400" b="1" i="1" dirty="0" smtClean="0"/>
              <a:t> </a:t>
            </a:r>
            <a:r>
              <a:rPr lang="cs-CZ" sz="2400" b="1" i="1" dirty="0" err="1" smtClean="0"/>
              <a:t>Choo</a:t>
            </a:r>
            <a:r>
              <a:rPr lang="cs-CZ" sz="2400" dirty="0" smtClean="0"/>
              <a:t>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hlinkClick r:id="rId2"/>
              </a:rPr>
              <a:t>http://www.</a:t>
            </a:r>
            <a:r>
              <a:rPr lang="cs-CZ" sz="2400" dirty="0" err="1" smtClean="0">
                <a:hlinkClick r:id="rId2"/>
              </a:rPr>
              <a:t>youtube.com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watch</a:t>
            </a:r>
            <a:r>
              <a:rPr lang="cs-CZ" sz="2400" dirty="0" smtClean="0">
                <a:hlinkClick r:id="rId2"/>
              </a:rPr>
              <a:t>?v=l_</a:t>
            </a:r>
            <a:r>
              <a:rPr lang="cs-CZ" sz="2400" dirty="0" err="1" smtClean="0">
                <a:hlinkClick r:id="rId2"/>
              </a:rPr>
              <a:t>JgsQosWlE</a:t>
            </a:r>
            <a:endParaRPr lang="cs-CZ" sz="2400" dirty="0" smtClean="0"/>
          </a:p>
          <a:p>
            <a:pPr>
              <a:buNone/>
            </a:pPr>
            <a:endParaRPr lang="cs-CZ" sz="2400" dirty="0" smtClean="0">
              <a:solidFill>
                <a:srgbClr val="00B0F0"/>
              </a:solidFill>
            </a:endParaRPr>
          </a:p>
          <a:p>
            <a:pPr>
              <a:buNone/>
            </a:pPr>
            <a:endParaRPr lang="cs-CZ" sz="2400" dirty="0">
              <a:solidFill>
                <a:srgbClr val="00B0F0"/>
              </a:solidFill>
            </a:endParaRPr>
          </a:p>
        </p:txBody>
      </p:sp>
      <p:pic>
        <p:nvPicPr>
          <p:cNvPr id="4" name="Obrázek 3" descr="glenn-mille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452320" y="4293096"/>
            <a:ext cx="1691680" cy="239610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30. a 40. léta 20. století</a:t>
            </a:r>
            <a:br>
              <a:rPr lang="cs-CZ" b="1" dirty="0" smtClean="0">
                <a:solidFill>
                  <a:srgbClr val="0070C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400" dirty="0" smtClean="0"/>
              <a:t>Co se týká swingových kapel, tak v čele nejslavnějších stáli </a:t>
            </a:r>
            <a:r>
              <a:rPr lang="cs-CZ" sz="2400" b="1" dirty="0" smtClean="0">
                <a:solidFill>
                  <a:srgbClr val="7030A0"/>
                </a:solidFill>
              </a:rPr>
              <a:t>„</a:t>
            </a:r>
            <a:r>
              <a:rPr lang="cs-CZ" sz="2400" b="1" dirty="0" err="1" smtClean="0">
                <a:solidFill>
                  <a:srgbClr val="7030A0"/>
                </a:solidFill>
              </a:rPr>
              <a:t>Duke</a:t>
            </a:r>
            <a:r>
              <a:rPr lang="cs-CZ" sz="2400" b="1" dirty="0" smtClean="0">
                <a:solidFill>
                  <a:srgbClr val="7030A0"/>
                </a:solidFill>
              </a:rPr>
              <a:t>“ </a:t>
            </a:r>
            <a:r>
              <a:rPr lang="cs-CZ" sz="2400" b="1" dirty="0" err="1" smtClean="0">
                <a:solidFill>
                  <a:srgbClr val="7030A0"/>
                </a:solidFill>
              </a:rPr>
              <a:t>Elington</a:t>
            </a:r>
            <a:r>
              <a:rPr lang="cs-CZ" sz="2400" dirty="0" smtClean="0"/>
              <a:t>, </a:t>
            </a:r>
            <a:r>
              <a:rPr lang="cs-CZ" sz="2400" b="1" dirty="0" err="1" smtClean="0">
                <a:solidFill>
                  <a:srgbClr val="7030A0"/>
                </a:solidFill>
              </a:rPr>
              <a:t>Count</a:t>
            </a:r>
            <a:r>
              <a:rPr lang="cs-CZ" sz="2400" b="1" dirty="0" smtClean="0">
                <a:solidFill>
                  <a:srgbClr val="7030A0"/>
                </a:solidFill>
              </a:rPr>
              <a:t> </a:t>
            </a:r>
            <a:r>
              <a:rPr lang="cs-CZ" sz="2400" b="1" dirty="0" err="1" smtClean="0">
                <a:solidFill>
                  <a:srgbClr val="7030A0"/>
                </a:solidFill>
              </a:rPr>
              <a:t>Basie</a:t>
            </a:r>
            <a:r>
              <a:rPr lang="cs-CZ" sz="2400" dirty="0" smtClean="0"/>
              <a:t>, </a:t>
            </a:r>
            <a:r>
              <a:rPr lang="cs-CZ" sz="2400" b="1" dirty="0" err="1" smtClean="0">
                <a:solidFill>
                  <a:srgbClr val="7030A0"/>
                </a:solidFill>
              </a:rPr>
              <a:t>Benny</a:t>
            </a:r>
            <a:r>
              <a:rPr lang="cs-CZ" sz="2400" b="1" dirty="0" smtClean="0">
                <a:solidFill>
                  <a:srgbClr val="7030A0"/>
                </a:solidFill>
              </a:rPr>
              <a:t> </a:t>
            </a:r>
            <a:r>
              <a:rPr lang="cs-CZ" sz="2400" b="1" dirty="0" err="1" smtClean="0">
                <a:solidFill>
                  <a:srgbClr val="7030A0"/>
                </a:solidFill>
              </a:rPr>
              <a:t>Goodman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6" name="Obrázek 5" descr="Duke-Ellington-9286338-1-40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2636912"/>
            <a:ext cx="2808312" cy="3888432"/>
          </a:xfrm>
          <a:prstGeom prst="rect">
            <a:avLst/>
          </a:prstGeom>
        </p:spPr>
      </p:pic>
      <p:pic>
        <p:nvPicPr>
          <p:cNvPr id="7" name="Obrázek 6" descr="uewb_01_img007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347864" y="2636912"/>
            <a:ext cx="2880320" cy="3816424"/>
          </a:xfrm>
          <a:prstGeom prst="rect">
            <a:avLst/>
          </a:prstGeom>
        </p:spPr>
      </p:pic>
      <p:pic>
        <p:nvPicPr>
          <p:cNvPr id="8" name="Obrázek 7" descr="benny-goodman-28551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444208" y="2564904"/>
            <a:ext cx="2520280" cy="396044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30. a 40. léta 20. století</a:t>
            </a:r>
            <a:br>
              <a:rPr lang="cs-CZ" b="1" dirty="0" smtClean="0">
                <a:solidFill>
                  <a:srgbClr val="0070C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400" dirty="0" smtClean="0"/>
              <a:t>Pěveckou hvězdou </a:t>
            </a:r>
            <a:r>
              <a:rPr lang="cs-CZ" sz="2400" b="1" dirty="0" smtClean="0"/>
              <a:t>40. let </a:t>
            </a:r>
            <a:r>
              <a:rPr lang="cs-CZ" sz="2400" dirty="0" smtClean="0"/>
              <a:t>se stal </a:t>
            </a:r>
            <a:r>
              <a:rPr lang="cs-CZ" sz="2400" b="1" dirty="0" smtClean="0">
                <a:solidFill>
                  <a:srgbClr val="7030A0"/>
                </a:solidFill>
              </a:rPr>
              <a:t>Frank </a:t>
            </a:r>
            <a:r>
              <a:rPr lang="cs-CZ" sz="2400" b="1" dirty="0" err="1" smtClean="0">
                <a:solidFill>
                  <a:srgbClr val="7030A0"/>
                </a:solidFill>
              </a:rPr>
              <a:t>Sinatra</a:t>
            </a:r>
            <a:r>
              <a:rPr lang="cs-CZ" sz="2400" dirty="0" smtClean="0"/>
              <a:t>.</a:t>
            </a:r>
          </a:p>
          <a:p>
            <a:pPr algn="ctr">
              <a:buNone/>
            </a:pPr>
            <a:r>
              <a:rPr lang="cs-CZ" sz="2400" dirty="0" smtClean="0">
                <a:hlinkClick r:id="rId2"/>
              </a:rPr>
              <a:t>http://www.</a:t>
            </a:r>
            <a:r>
              <a:rPr lang="cs-CZ" sz="2400" dirty="0" err="1" smtClean="0">
                <a:hlinkClick r:id="rId2"/>
              </a:rPr>
              <a:t>youtube.com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watch</a:t>
            </a:r>
            <a:r>
              <a:rPr lang="cs-CZ" sz="2400" dirty="0" smtClean="0">
                <a:hlinkClick r:id="rId2"/>
              </a:rPr>
              <a:t>?v=xMfz1jlyQrw</a:t>
            </a:r>
            <a:r>
              <a:rPr lang="cs-CZ" sz="2400" dirty="0" smtClean="0"/>
              <a:t> </a:t>
            </a:r>
          </a:p>
          <a:p>
            <a:pPr algn="ctr">
              <a:buNone/>
            </a:pPr>
            <a:r>
              <a:rPr lang="cs-CZ" sz="2400" dirty="0" smtClean="0"/>
              <a:t>(New York, New York)</a:t>
            </a:r>
            <a:endParaRPr lang="cs-CZ" sz="2400" dirty="0"/>
          </a:p>
        </p:txBody>
      </p:sp>
      <p:pic>
        <p:nvPicPr>
          <p:cNvPr id="4" name="Obrázek 3" descr="FSINATR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55776" y="2924944"/>
            <a:ext cx="4320480" cy="3732897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30. a 40. léta 20. století</a:t>
            </a:r>
            <a:br>
              <a:rPr lang="cs-CZ" b="1" dirty="0" smtClean="0">
                <a:solidFill>
                  <a:srgbClr val="0070C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400" b="1" dirty="0" smtClean="0"/>
              <a:t>Obrázky:</a:t>
            </a:r>
          </a:p>
          <a:p>
            <a:pPr>
              <a:buNone/>
            </a:pPr>
            <a:r>
              <a:rPr lang="cs-CZ" sz="2400" dirty="0" smtClean="0"/>
              <a:t>Dostupné na </a:t>
            </a:r>
            <a:r>
              <a:rPr lang="cs-CZ" sz="2400" dirty="0" err="1" smtClean="0"/>
              <a:t>Google</a:t>
            </a:r>
            <a:r>
              <a:rPr lang="cs-CZ" sz="2400" dirty="0" smtClean="0"/>
              <a:t> na www:</a:t>
            </a:r>
          </a:p>
          <a:p>
            <a:pPr>
              <a:buNone/>
            </a:pPr>
            <a:r>
              <a:rPr lang="en-US" sz="2400" dirty="0" smtClean="0"/>
              <a:t>&lt;</a:t>
            </a:r>
            <a:r>
              <a:rPr lang="cs-CZ" sz="2400" dirty="0" smtClean="0">
                <a:hlinkClick r:id="rId2"/>
              </a:rPr>
              <a:t>http://www.</a:t>
            </a:r>
            <a:r>
              <a:rPr lang="cs-CZ" sz="2400" dirty="0" err="1" smtClean="0">
                <a:hlinkClick r:id="rId2"/>
              </a:rPr>
              <a:t>allposters.com</a:t>
            </a:r>
            <a:r>
              <a:rPr lang="cs-CZ" sz="2400" dirty="0" smtClean="0">
                <a:hlinkClick r:id="rId2"/>
              </a:rPr>
              <a:t>/-</a:t>
            </a:r>
            <a:r>
              <a:rPr lang="cs-CZ" sz="2400" dirty="0" err="1" smtClean="0">
                <a:hlinkClick r:id="rId2"/>
              </a:rPr>
              <a:t>sp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Glenn</a:t>
            </a:r>
            <a:r>
              <a:rPr lang="cs-CZ" sz="2400" dirty="0" smtClean="0">
                <a:hlinkClick r:id="rId2"/>
              </a:rPr>
              <a:t>-</a:t>
            </a:r>
            <a:r>
              <a:rPr lang="cs-CZ" sz="2400" dirty="0" err="1" smtClean="0">
                <a:hlinkClick r:id="rId2"/>
              </a:rPr>
              <a:t>Miller</a:t>
            </a:r>
            <a:r>
              <a:rPr lang="cs-CZ" sz="2400" dirty="0" smtClean="0">
                <a:hlinkClick r:id="rId2"/>
              </a:rPr>
              <a:t>-</a:t>
            </a:r>
            <a:r>
              <a:rPr lang="cs-CZ" sz="2400" dirty="0" err="1" smtClean="0">
                <a:hlinkClick r:id="rId2"/>
              </a:rPr>
              <a:t>Posters</a:t>
            </a:r>
            <a:r>
              <a:rPr lang="cs-CZ" sz="2400" dirty="0" smtClean="0">
                <a:hlinkClick r:id="rId2"/>
              </a:rPr>
              <a:t>_i3801977_.</a:t>
            </a:r>
            <a:r>
              <a:rPr lang="cs-CZ" sz="2400" dirty="0" err="1" smtClean="0">
                <a:hlinkClick r:id="rId2"/>
              </a:rPr>
              <a:t>htm</a:t>
            </a:r>
            <a:r>
              <a:rPr lang="en-US" sz="2400" dirty="0" smtClean="0"/>
              <a:t>&gt;.</a:t>
            </a:r>
            <a:endParaRPr lang="cs-CZ" sz="2400" dirty="0" smtClean="0"/>
          </a:p>
          <a:p>
            <a:pPr>
              <a:buNone/>
            </a:pPr>
            <a:r>
              <a:rPr lang="en-US" sz="2400" dirty="0" smtClean="0"/>
              <a:t>&lt;</a:t>
            </a:r>
            <a:r>
              <a:rPr lang="cs-CZ" sz="2400" dirty="0" smtClean="0">
                <a:hlinkClick r:id="rId3"/>
              </a:rPr>
              <a:t>http://www.</a:t>
            </a:r>
            <a:r>
              <a:rPr lang="cs-CZ" sz="2400" dirty="0" err="1" smtClean="0">
                <a:hlinkClick r:id="rId3"/>
              </a:rPr>
              <a:t>biography.com</a:t>
            </a:r>
            <a:r>
              <a:rPr lang="cs-CZ" sz="2400" dirty="0" smtClean="0">
                <a:hlinkClick r:id="rId3"/>
              </a:rPr>
              <a:t>/</a:t>
            </a:r>
            <a:r>
              <a:rPr lang="cs-CZ" sz="2400" dirty="0" err="1" smtClean="0">
                <a:hlinkClick r:id="rId3"/>
              </a:rPr>
              <a:t>people</a:t>
            </a:r>
            <a:r>
              <a:rPr lang="cs-CZ" sz="2400" dirty="0" smtClean="0">
                <a:hlinkClick r:id="rId3"/>
              </a:rPr>
              <a:t>/</a:t>
            </a:r>
            <a:r>
              <a:rPr lang="cs-CZ" sz="2400" dirty="0" err="1" smtClean="0">
                <a:hlinkClick r:id="rId3"/>
              </a:rPr>
              <a:t>duke</a:t>
            </a:r>
            <a:r>
              <a:rPr lang="cs-CZ" sz="2400" dirty="0" smtClean="0">
                <a:hlinkClick r:id="rId3"/>
              </a:rPr>
              <a:t>-</a:t>
            </a:r>
            <a:r>
              <a:rPr lang="cs-CZ" sz="2400" dirty="0" err="1" smtClean="0">
                <a:hlinkClick r:id="rId3"/>
              </a:rPr>
              <a:t>ellington</a:t>
            </a:r>
            <a:r>
              <a:rPr lang="cs-CZ" sz="2400" dirty="0" smtClean="0">
                <a:hlinkClick r:id="rId3"/>
              </a:rPr>
              <a:t>-9286338</a:t>
            </a:r>
            <a:r>
              <a:rPr lang="en-US" sz="2400" dirty="0" smtClean="0"/>
              <a:t>&gt;.</a:t>
            </a:r>
            <a:endParaRPr lang="cs-CZ" sz="2400" dirty="0" smtClean="0"/>
          </a:p>
          <a:p>
            <a:pPr>
              <a:buNone/>
            </a:pPr>
            <a:r>
              <a:rPr lang="en-US" sz="2400" dirty="0" smtClean="0"/>
              <a:t>&lt;</a:t>
            </a:r>
            <a:r>
              <a:rPr lang="cs-CZ" sz="2400" dirty="0" smtClean="0">
                <a:hlinkClick r:id="rId4"/>
              </a:rPr>
              <a:t>http://www.</a:t>
            </a:r>
            <a:r>
              <a:rPr lang="cs-CZ" sz="2400" dirty="0" err="1" smtClean="0">
                <a:hlinkClick r:id="rId4"/>
              </a:rPr>
              <a:t>notablebiographies.com</a:t>
            </a:r>
            <a:r>
              <a:rPr lang="cs-CZ" sz="2400" dirty="0" smtClean="0">
                <a:hlinkClick r:id="rId4"/>
              </a:rPr>
              <a:t>/Ba-</a:t>
            </a:r>
            <a:r>
              <a:rPr lang="cs-CZ" sz="2400" dirty="0" err="1" smtClean="0">
                <a:hlinkClick r:id="rId4"/>
              </a:rPr>
              <a:t>Be</a:t>
            </a:r>
            <a:r>
              <a:rPr lang="cs-CZ" sz="2400" dirty="0" smtClean="0">
                <a:hlinkClick r:id="rId4"/>
              </a:rPr>
              <a:t>/</a:t>
            </a:r>
            <a:r>
              <a:rPr lang="cs-CZ" sz="2400" dirty="0" err="1" smtClean="0">
                <a:hlinkClick r:id="rId4"/>
              </a:rPr>
              <a:t>Basie</a:t>
            </a:r>
            <a:r>
              <a:rPr lang="cs-CZ" sz="2400" dirty="0" smtClean="0">
                <a:hlinkClick r:id="rId4"/>
              </a:rPr>
              <a:t>-</a:t>
            </a:r>
            <a:r>
              <a:rPr lang="cs-CZ" sz="2400" dirty="0" err="1" smtClean="0">
                <a:hlinkClick r:id="rId4"/>
              </a:rPr>
              <a:t>Count.html</a:t>
            </a:r>
            <a:r>
              <a:rPr lang="en-US" sz="2400" dirty="0" smtClean="0"/>
              <a:t>&gt;.</a:t>
            </a:r>
            <a:endParaRPr lang="cs-CZ" sz="2400" dirty="0" smtClean="0"/>
          </a:p>
          <a:p>
            <a:pPr>
              <a:buNone/>
            </a:pPr>
            <a:r>
              <a:rPr lang="en-US" sz="2400" dirty="0" smtClean="0"/>
              <a:t>&lt;</a:t>
            </a:r>
            <a:r>
              <a:rPr lang="cs-CZ" sz="2400" dirty="0" smtClean="0">
                <a:hlinkClick r:id="rId5"/>
              </a:rPr>
              <a:t>http://www.</a:t>
            </a:r>
            <a:r>
              <a:rPr lang="cs-CZ" sz="2400" dirty="0" err="1" smtClean="0">
                <a:hlinkClick r:id="rId5"/>
              </a:rPr>
              <a:t>qpicture.com</a:t>
            </a:r>
            <a:r>
              <a:rPr lang="cs-CZ" sz="2400" dirty="0" smtClean="0">
                <a:hlinkClick r:id="rId5"/>
              </a:rPr>
              <a:t>/</a:t>
            </a:r>
            <a:r>
              <a:rPr lang="cs-CZ" sz="2400" dirty="0" err="1" smtClean="0">
                <a:hlinkClick r:id="rId5"/>
              </a:rPr>
              <a:t>artist</a:t>
            </a:r>
            <a:r>
              <a:rPr lang="cs-CZ" sz="2400" dirty="0" smtClean="0">
                <a:hlinkClick r:id="rId5"/>
              </a:rPr>
              <a:t>/</a:t>
            </a:r>
            <a:r>
              <a:rPr lang="cs-CZ" sz="2400" dirty="0" err="1" smtClean="0">
                <a:hlinkClick r:id="rId5"/>
              </a:rPr>
              <a:t>benny</a:t>
            </a:r>
            <a:r>
              <a:rPr lang="cs-CZ" sz="2400" dirty="0" smtClean="0">
                <a:hlinkClick r:id="rId5"/>
              </a:rPr>
              <a:t>-</a:t>
            </a:r>
            <a:r>
              <a:rPr lang="cs-CZ" sz="2400" dirty="0" err="1" smtClean="0">
                <a:hlinkClick r:id="rId5"/>
              </a:rPr>
              <a:t>goodman</a:t>
            </a:r>
            <a:r>
              <a:rPr lang="cs-CZ" sz="2400" dirty="0" smtClean="0">
                <a:hlinkClick r:id="rId5"/>
              </a:rPr>
              <a:t>/image-</a:t>
            </a:r>
            <a:r>
              <a:rPr lang="cs-CZ" sz="2400" dirty="0" err="1" smtClean="0">
                <a:hlinkClick r:id="rId5"/>
              </a:rPr>
              <a:t>benny</a:t>
            </a:r>
            <a:r>
              <a:rPr lang="cs-CZ" sz="2400" dirty="0" smtClean="0">
                <a:hlinkClick r:id="rId5"/>
              </a:rPr>
              <a:t>-</a:t>
            </a:r>
            <a:r>
              <a:rPr lang="cs-CZ" sz="2400" dirty="0" err="1" smtClean="0">
                <a:hlinkClick r:id="rId5"/>
              </a:rPr>
              <a:t>goodman</a:t>
            </a:r>
            <a:r>
              <a:rPr lang="cs-CZ" sz="2400" dirty="0" smtClean="0">
                <a:hlinkClick r:id="rId5"/>
              </a:rPr>
              <a:t>-285514</a:t>
            </a:r>
            <a:r>
              <a:rPr lang="en-US" sz="2400" dirty="0" smtClean="0"/>
              <a:t>&gt;.</a:t>
            </a:r>
          </a:p>
          <a:p>
            <a:pPr>
              <a:buNone/>
            </a:pPr>
            <a:endParaRPr lang="en-US" sz="2400" dirty="0" smtClean="0"/>
          </a:p>
          <a:p>
            <a:pPr>
              <a:buNone/>
            </a:pPr>
            <a:r>
              <a:rPr lang="en-US" sz="2400" b="1" dirty="0" smtClean="0"/>
              <a:t>Videa</a:t>
            </a:r>
            <a:r>
              <a:rPr lang="cs-CZ" sz="2400" b="1" dirty="0" smtClean="0"/>
              <a:t>:</a:t>
            </a:r>
          </a:p>
          <a:p>
            <a:pPr>
              <a:buNone/>
            </a:pPr>
            <a:r>
              <a:rPr lang="cs-CZ" sz="2400" dirty="0" smtClean="0"/>
              <a:t>Dostupná na </a:t>
            </a:r>
            <a:r>
              <a:rPr lang="cs-CZ" sz="2400" dirty="0" err="1" smtClean="0"/>
              <a:t>Youtube</a:t>
            </a:r>
            <a:r>
              <a:rPr lang="cs-CZ" sz="2400" dirty="0" smtClean="0"/>
              <a:t> na www:</a:t>
            </a:r>
          </a:p>
          <a:p>
            <a:pPr>
              <a:buNone/>
            </a:pPr>
            <a:r>
              <a:rPr lang="en-US" sz="2400" dirty="0" smtClean="0"/>
              <a:t>&lt;</a:t>
            </a:r>
            <a:r>
              <a:rPr lang="cs-CZ" sz="2400" dirty="0" smtClean="0">
                <a:hlinkClick r:id="rId6"/>
              </a:rPr>
              <a:t>http://www.</a:t>
            </a:r>
            <a:r>
              <a:rPr lang="cs-CZ" sz="2400" dirty="0" err="1" smtClean="0">
                <a:hlinkClick r:id="rId6"/>
              </a:rPr>
              <a:t>youtube.com</a:t>
            </a:r>
            <a:r>
              <a:rPr lang="cs-CZ" sz="2400" dirty="0" smtClean="0">
                <a:hlinkClick r:id="rId6"/>
              </a:rPr>
              <a:t>/</a:t>
            </a:r>
            <a:r>
              <a:rPr lang="cs-CZ" sz="2400" dirty="0" err="1" smtClean="0">
                <a:hlinkClick r:id="rId6"/>
              </a:rPr>
              <a:t>watch</a:t>
            </a:r>
            <a:r>
              <a:rPr lang="cs-CZ" sz="2400" dirty="0" smtClean="0">
                <a:hlinkClick r:id="rId6"/>
              </a:rPr>
              <a:t>?v=xMfz1jlyQrw</a:t>
            </a:r>
            <a:r>
              <a:rPr lang="en-US" sz="2400" dirty="0" smtClean="0"/>
              <a:t>&gt;.</a:t>
            </a:r>
            <a:endParaRPr lang="cs-CZ" sz="2400" dirty="0" smtClean="0"/>
          </a:p>
          <a:p>
            <a:pPr>
              <a:buNone/>
            </a:pPr>
            <a:r>
              <a:rPr lang="en-US" sz="2400" dirty="0" smtClean="0"/>
              <a:t>&lt;</a:t>
            </a:r>
            <a:r>
              <a:rPr lang="cs-CZ" sz="2400" dirty="0" smtClean="0">
                <a:hlinkClick r:id="rId7"/>
              </a:rPr>
              <a:t>http://www.</a:t>
            </a:r>
            <a:r>
              <a:rPr lang="cs-CZ" sz="2400" dirty="0" err="1" smtClean="0">
                <a:hlinkClick r:id="rId7"/>
              </a:rPr>
              <a:t>youtube.com</a:t>
            </a:r>
            <a:r>
              <a:rPr lang="cs-CZ" sz="2400" dirty="0" smtClean="0">
                <a:hlinkClick r:id="rId7"/>
              </a:rPr>
              <a:t>/</a:t>
            </a:r>
            <a:r>
              <a:rPr lang="cs-CZ" sz="2400" dirty="0" err="1" smtClean="0">
                <a:hlinkClick r:id="rId7"/>
              </a:rPr>
              <a:t>watch</a:t>
            </a:r>
            <a:r>
              <a:rPr lang="cs-CZ" sz="2400" dirty="0" smtClean="0">
                <a:hlinkClick r:id="rId7"/>
              </a:rPr>
              <a:t>?v=MmtGywOhPH0</a:t>
            </a:r>
            <a:r>
              <a:rPr lang="en-US" sz="2400" dirty="0" smtClean="0"/>
              <a:t>&gt;.</a:t>
            </a: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591</TotalTime>
  <Words>355</Words>
  <Application>Microsoft Office PowerPoint</Application>
  <PresentationFormat>Předvádění na obrazovce (4:3)</PresentationFormat>
  <Paragraphs>57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SVĚTOVÁ POPULÁRNÍ A ROCKOVÁ HUDBA</vt:lpstr>
      <vt:lpstr>30. a 40. léta 20. století </vt:lpstr>
      <vt:lpstr>30. a 40. léta 20. století </vt:lpstr>
      <vt:lpstr>30. a 40. léta 20. století </vt:lpstr>
      <vt:lpstr>30. a 40. léta 20. století </vt:lpstr>
      <vt:lpstr>30. a 40. léta 20. století </vt:lpstr>
      <vt:lpstr>30. a 40. léta 20. století </vt:lpstr>
      <vt:lpstr>30. a 40. léta 20. století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SVĚTOVÁ POPULÁRNÍ A ROCKOVÁ HUDBA</dc:title>
  <dc:creator>.</dc:creator>
  <cp:lastModifiedBy>škola</cp:lastModifiedBy>
  <cp:revision>69</cp:revision>
  <dcterms:created xsi:type="dcterms:W3CDTF">2012-08-16T12:30:10Z</dcterms:created>
  <dcterms:modified xsi:type="dcterms:W3CDTF">2013-06-25T16:15:34Z</dcterms:modified>
</cp:coreProperties>
</file>