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65" r:id="rId5"/>
    <p:sldId id="258" r:id="rId6"/>
    <p:sldId id="259" r:id="rId7"/>
    <p:sldId id="260" r:id="rId8"/>
    <p:sldId id="262" r:id="rId9"/>
    <p:sldId id="263" r:id="rId10"/>
    <p:sldId id="266" r:id="rId11"/>
    <p:sldId id="267" r:id="rId12"/>
    <p:sldId id="264" r:id="rId13"/>
    <p:sldId id="268" r:id="rId14"/>
    <p:sldId id="269" r:id="rId15"/>
    <p:sldId id="270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263E6-02A4-4721-85B0-EB1BA4BE179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CF703-5CF2-47C4-AF21-2D34C2A4D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aO1bHSaaSA" TargetMode="External"/><Relationship Id="rId2" Type="http://schemas.openxmlformats.org/officeDocument/2006/relationships/hyperlink" Target="http://www.youtube.com/watch?v=qQAgidZW0L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2e3CFIHCe8M" TargetMode="External"/><Relationship Id="rId5" Type="http://schemas.openxmlformats.org/officeDocument/2006/relationships/hyperlink" Target="http://www.youtube.com/watch?v=VI94AsuvUUA" TargetMode="External"/><Relationship Id="rId4" Type="http://schemas.openxmlformats.org/officeDocument/2006/relationships/hyperlink" Target="http://www.youtube.com/watch?v=gj0Rz-uP4Mk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qQAgidZW0LY" TargetMode="External"/><Relationship Id="rId3" Type="http://schemas.openxmlformats.org/officeDocument/2006/relationships/hyperlink" Target="http://www.listal.com/viewimage/1506912" TargetMode="External"/><Relationship Id="rId7" Type="http://schemas.openxmlformats.org/officeDocument/2006/relationships/hyperlink" Target="http://kaczenkaaa-black.blog.cz/0712/elvis-presley-byl-dobrej-a-neco-na-tom-bude-xd" TargetMode="External"/><Relationship Id="rId12" Type="http://schemas.openxmlformats.org/officeDocument/2006/relationships/hyperlink" Target="http://www.youtube.com/watch?v=2e3CFIHCe8M" TargetMode="External"/><Relationship Id="rId2" Type="http://schemas.openxmlformats.org/officeDocument/2006/relationships/hyperlink" Target="http://cs.wikipedia.org/wiki/Soubor:YoungElvisPresle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lvis_Presley_promoting_Jailhouse_Rock.jpg" TargetMode="External"/><Relationship Id="rId11" Type="http://schemas.openxmlformats.org/officeDocument/2006/relationships/hyperlink" Target="http://www.youtube.com/watch?v=VI94AsuvUUA" TargetMode="External"/><Relationship Id="rId5" Type="http://schemas.openxmlformats.org/officeDocument/2006/relationships/hyperlink" Target="http://dimi.mujidol.cz/2012-07/1134-pohreb" TargetMode="External"/><Relationship Id="rId10" Type="http://schemas.openxmlformats.org/officeDocument/2006/relationships/hyperlink" Target="http://www.youtube.com/watch?v=gj0Rz-uP4Mk" TargetMode="External"/><Relationship Id="rId4" Type="http://schemas.openxmlformats.org/officeDocument/2006/relationships/hyperlink" Target="http://minixxl.blog.cz/1111" TargetMode="External"/><Relationship Id="rId9" Type="http://schemas.openxmlformats.org/officeDocument/2006/relationships/hyperlink" Target="http://www.youtube.com/watch?v=yaO1bHSaaS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</a:t>
            </a:r>
            <a:r>
              <a:rPr lang="en-US" b="1" dirty="0" smtClean="0">
                <a:solidFill>
                  <a:srgbClr val="0070C0"/>
                </a:solidFill>
              </a:rPr>
              <a:t> / </a:t>
            </a:r>
            <a:r>
              <a:rPr lang="cs-CZ" b="1" dirty="0" smtClean="0">
                <a:solidFill>
                  <a:srgbClr val="0070C0"/>
                </a:solidFill>
              </a:rPr>
              <a:t>2</a:t>
            </a:r>
            <a:r>
              <a:rPr lang="en-US" b="1" dirty="0" smtClean="0">
                <a:solidFill>
                  <a:srgbClr val="0070C0"/>
                </a:solidFill>
              </a:rPr>
              <a:t>.</a:t>
            </a:r>
            <a:r>
              <a:rPr lang="cs-CZ" b="1" dirty="0" smtClean="0">
                <a:solidFill>
                  <a:srgbClr val="0070C0"/>
                </a:solidFill>
              </a:rPr>
              <a:t> část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085184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7. 11. </a:t>
            </a:r>
            <a:r>
              <a:rPr lang="cs-CZ" smtClean="0"/>
              <a:t>2012</a:t>
            </a: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VY_32_INOVACE_7_50. léta 20. století / 2. část – Elvis </a:t>
            </a:r>
            <a:r>
              <a:rPr lang="cs-CZ" dirty="0" err="1" smtClean="0"/>
              <a:t>Presley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bude seznámen s nejvýraznější osobností 50. let 20. století z oblasti populární hudby – Elvisem </a:t>
            </a:r>
            <a:r>
              <a:rPr lang="cs-CZ" dirty="0" err="1" smtClean="0"/>
              <a:t>Presleym</a:t>
            </a:r>
            <a:r>
              <a:rPr lang="cs-CZ" dirty="0" smtClean="0"/>
              <a:t>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alespoň několika větami povyprávět o životě zpěváka a na základě poslechu rozpoznat Elvisův hudební projev. Žák bude znát nejznámější písně Elvise </a:t>
            </a:r>
            <a:r>
              <a:rPr lang="cs-CZ" dirty="0" err="1" smtClean="0"/>
              <a:t>Presleyho</a:t>
            </a:r>
            <a:r>
              <a:rPr lang="cs-CZ" dirty="0" smtClean="0"/>
              <a:t>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635px-YoungElvisPresle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268760"/>
            <a:ext cx="5203301" cy="49165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fb9426dbbf_55962697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836712"/>
            <a:ext cx="4708809" cy="58277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i="1" dirty="0" smtClean="0"/>
              <a:t>ZÁKLADNÍ INFORMACE</a:t>
            </a:r>
          </a:p>
          <a:p>
            <a:pPr algn="ctr">
              <a:buNone/>
            </a:pPr>
            <a:endParaRPr lang="cs-CZ" sz="2400" i="1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*</a:t>
            </a:r>
            <a:r>
              <a:rPr lang="cs-CZ" sz="2400" dirty="0" smtClean="0"/>
              <a:t> 8. ledna </a:t>
            </a:r>
            <a:r>
              <a:rPr lang="cs-CZ" sz="2400" b="1" dirty="0" smtClean="0">
                <a:solidFill>
                  <a:srgbClr val="FF0000"/>
                </a:solidFill>
              </a:rPr>
              <a:t>1935</a:t>
            </a:r>
            <a:r>
              <a:rPr lang="cs-CZ" sz="2400" dirty="0" smtClean="0"/>
              <a:t> </a:t>
            </a:r>
            <a:r>
              <a:rPr lang="cs-CZ" sz="2400" b="1" dirty="0" smtClean="0"/>
              <a:t>Mississippi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+ 16. srpna </a:t>
            </a:r>
            <a:r>
              <a:rPr lang="cs-CZ" sz="2400" b="1" dirty="0" smtClean="0">
                <a:solidFill>
                  <a:srgbClr val="FF0000"/>
                </a:solidFill>
              </a:rPr>
              <a:t>1977</a:t>
            </a:r>
            <a:r>
              <a:rPr lang="cs-CZ" sz="2400" dirty="0" smtClean="0"/>
              <a:t> </a:t>
            </a:r>
            <a:r>
              <a:rPr lang="cs-CZ" sz="2400" b="1" dirty="0" smtClean="0"/>
              <a:t>Tennessee</a:t>
            </a:r>
            <a:r>
              <a:rPr lang="cs-CZ" sz="2400" dirty="0" smtClean="0"/>
              <a:t> (42 let)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rodné jméno: </a:t>
            </a:r>
            <a:r>
              <a:rPr lang="cs-CZ" sz="2400" b="1" dirty="0" smtClean="0">
                <a:solidFill>
                  <a:srgbClr val="FF0000"/>
                </a:solidFill>
              </a:rPr>
              <a:t>Elvis </a:t>
            </a:r>
            <a:r>
              <a:rPr lang="cs-CZ" sz="2400" b="1" dirty="0" err="1" smtClean="0">
                <a:solidFill>
                  <a:srgbClr val="FF0000"/>
                </a:solidFill>
              </a:rPr>
              <a:t>Aaron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Presley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přezdívka: </a:t>
            </a:r>
            <a:r>
              <a:rPr lang="cs-CZ" sz="2400" b="1" dirty="0" smtClean="0">
                <a:solidFill>
                  <a:srgbClr val="FF0000"/>
                </a:solidFill>
              </a:rPr>
              <a:t>Král Rock </a:t>
            </a:r>
            <a:r>
              <a:rPr lang="en-US" sz="2400" b="1" dirty="0" smtClean="0">
                <a:solidFill>
                  <a:srgbClr val="FF0000"/>
                </a:solidFill>
              </a:rPr>
              <a:t>‘n’ </a:t>
            </a:r>
            <a:r>
              <a:rPr lang="cs-CZ" sz="2400" b="1" dirty="0" err="1" smtClean="0">
                <a:solidFill>
                  <a:srgbClr val="FF0000"/>
                </a:solidFill>
              </a:rPr>
              <a:t>Rollu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povolání: </a:t>
            </a:r>
            <a:r>
              <a:rPr lang="cs-CZ" sz="2400" b="1" dirty="0" smtClean="0">
                <a:solidFill>
                  <a:srgbClr val="FF0000"/>
                </a:solidFill>
              </a:rPr>
              <a:t>zpěvák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herec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nástroje: </a:t>
            </a:r>
            <a:r>
              <a:rPr lang="cs-CZ" sz="2400" b="1" dirty="0" smtClean="0">
                <a:solidFill>
                  <a:srgbClr val="FF0000"/>
                </a:solidFill>
              </a:rPr>
              <a:t>kytara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piano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hlasový obor: </a:t>
            </a:r>
            <a:r>
              <a:rPr lang="cs-CZ" sz="2400" b="1" dirty="0" smtClean="0">
                <a:solidFill>
                  <a:srgbClr val="FF0000"/>
                </a:solidFill>
              </a:rPr>
              <a:t>baryton</a:t>
            </a:r>
            <a:r>
              <a:rPr lang="cs-CZ" sz="2400" dirty="0" smtClean="0"/>
              <a:t> (střední mužský hlas)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žánry: </a:t>
            </a:r>
            <a:r>
              <a:rPr lang="cs-CZ" sz="2400" b="1" dirty="0" smtClean="0">
                <a:solidFill>
                  <a:srgbClr val="FF0000"/>
                </a:solidFill>
              </a:rPr>
              <a:t>Rock </a:t>
            </a:r>
            <a:r>
              <a:rPr lang="en-US" sz="2400" b="1" dirty="0" smtClean="0">
                <a:solidFill>
                  <a:srgbClr val="FF0000"/>
                </a:solidFill>
              </a:rPr>
              <a:t>‘n’ </a:t>
            </a:r>
            <a:r>
              <a:rPr lang="cs-CZ" sz="2400" b="1" dirty="0" err="1" smtClean="0">
                <a:solidFill>
                  <a:srgbClr val="FF0000"/>
                </a:solidFill>
              </a:rPr>
              <a:t>roll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Blues rock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Country</a:t>
            </a:r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endParaRPr lang="cs-CZ" sz="2400" dirty="0"/>
          </a:p>
        </p:txBody>
      </p:sp>
      <p:pic>
        <p:nvPicPr>
          <p:cNvPr id="4" name="Obrázek 3" descr="600full-elvis-presl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2420888"/>
            <a:ext cx="2486006" cy="25419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/>
              <a:t>Elvis </a:t>
            </a:r>
            <a:r>
              <a:rPr lang="cs-CZ" sz="2400" dirty="0" err="1" smtClean="0"/>
              <a:t>Presley</a:t>
            </a:r>
            <a:r>
              <a:rPr lang="cs-CZ" sz="2400" dirty="0" smtClean="0"/>
              <a:t> se narodil do rodiny </a:t>
            </a:r>
            <a:r>
              <a:rPr lang="cs-CZ" sz="2400" b="1" dirty="0" smtClean="0"/>
              <a:t>hluboce</a:t>
            </a:r>
            <a:r>
              <a:rPr lang="cs-CZ" sz="2400" dirty="0" smtClean="0"/>
              <a:t> </a:t>
            </a:r>
            <a:r>
              <a:rPr lang="cs-CZ" sz="2400" b="1" dirty="0" smtClean="0"/>
              <a:t>věřící</a:t>
            </a:r>
            <a:r>
              <a:rPr lang="cs-CZ" sz="2400" dirty="0" smtClean="0"/>
              <a:t>, ovšem také </a:t>
            </a:r>
            <a:r>
              <a:rPr lang="cs-CZ" sz="2400" b="1" dirty="0" smtClean="0"/>
              <a:t>nepříliš</a:t>
            </a:r>
            <a:r>
              <a:rPr lang="cs-CZ" sz="2400" dirty="0" smtClean="0"/>
              <a:t> </a:t>
            </a:r>
            <a:r>
              <a:rPr lang="cs-CZ" sz="2400" b="1" dirty="0" smtClean="0"/>
              <a:t>majetné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Přišel na svět se jako </a:t>
            </a:r>
            <a:r>
              <a:rPr lang="cs-CZ" sz="2400" b="1" dirty="0" smtClean="0"/>
              <a:t>dvojče</a:t>
            </a:r>
            <a:r>
              <a:rPr lang="cs-CZ" sz="2400" dirty="0" smtClean="0"/>
              <a:t>, ale jeho bratr se narodil </a:t>
            </a:r>
            <a:r>
              <a:rPr lang="cs-CZ" sz="2400" b="1" dirty="0" smtClean="0"/>
              <a:t>mrtvý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Jeho otec často </a:t>
            </a:r>
            <a:r>
              <a:rPr lang="cs-CZ" sz="2400" b="1" dirty="0" smtClean="0"/>
              <a:t>střídal</a:t>
            </a:r>
            <a:r>
              <a:rPr lang="cs-CZ" sz="2400" dirty="0" smtClean="0"/>
              <a:t> </a:t>
            </a:r>
            <a:r>
              <a:rPr lang="cs-CZ" sz="2400" b="1" dirty="0" smtClean="0"/>
              <a:t>zaměstnání</a:t>
            </a:r>
            <a:r>
              <a:rPr lang="cs-CZ" sz="2400" dirty="0" smtClean="0"/>
              <a:t> a nešel svému synovi zrovna příkladem. Matka zase velmi špatně skrývala </a:t>
            </a:r>
            <a:r>
              <a:rPr lang="cs-CZ" sz="2400" b="1" dirty="0" smtClean="0"/>
              <a:t>zálibu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 smtClean="0"/>
              <a:t>v</a:t>
            </a:r>
            <a:r>
              <a:rPr lang="cs-CZ" sz="2400" dirty="0" smtClean="0"/>
              <a:t> </a:t>
            </a:r>
            <a:r>
              <a:rPr lang="cs-CZ" sz="2400" b="1" dirty="0" smtClean="0"/>
              <a:t>alkoholu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Když Elvis nastoupil do školy, byl žákem velmi </a:t>
            </a:r>
            <a:r>
              <a:rPr lang="cs-CZ" sz="2400" b="1" dirty="0" smtClean="0"/>
              <a:t>tichým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 </a:t>
            </a:r>
            <a:r>
              <a:rPr lang="cs-CZ" sz="2400" b="1" dirty="0" smtClean="0"/>
              <a:t>stydlivým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/>
              <a:t>Již ve škole pro něj byla příznačná </a:t>
            </a:r>
            <a:r>
              <a:rPr lang="cs-CZ" sz="2400" b="1" dirty="0" smtClean="0"/>
              <a:t>láska</a:t>
            </a:r>
            <a:r>
              <a:rPr lang="cs-CZ" sz="2400" dirty="0" smtClean="0"/>
              <a:t> </a:t>
            </a:r>
            <a:r>
              <a:rPr lang="cs-CZ" sz="2400" b="1" dirty="0" smtClean="0"/>
              <a:t>ke</a:t>
            </a:r>
            <a:r>
              <a:rPr lang="cs-CZ" sz="2400" dirty="0" smtClean="0"/>
              <a:t> </a:t>
            </a:r>
            <a:r>
              <a:rPr lang="cs-CZ" sz="2400" b="1" dirty="0" smtClean="0"/>
              <a:t>kovbojům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 k </a:t>
            </a:r>
            <a:r>
              <a:rPr lang="cs-CZ" sz="2400" b="1" dirty="0" smtClean="0"/>
              <a:t>výstřednímu</a:t>
            </a:r>
            <a:r>
              <a:rPr lang="cs-CZ" sz="2400" dirty="0" smtClean="0"/>
              <a:t> </a:t>
            </a:r>
            <a:r>
              <a:rPr lang="cs-CZ" sz="2400" b="1" dirty="0" smtClean="0"/>
              <a:t>oblečení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Počátky jeho pěvecké kariéry byly ovlivněny </a:t>
            </a:r>
            <a:r>
              <a:rPr lang="cs-CZ" sz="2400" b="1" dirty="0" smtClean="0"/>
              <a:t>náboženskými</a:t>
            </a:r>
            <a:r>
              <a:rPr lang="cs-CZ" sz="2400" dirty="0" smtClean="0"/>
              <a:t> </a:t>
            </a:r>
            <a:r>
              <a:rPr lang="cs-CZ" sz="2400" b="1" dirty="0" smtClean="0"/>
              <a:t>písněmi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Hudba pro Elvise znamenala </a:t>
            </a:r>
            <a:r>
              <a:rPr lang="cs-CZ" sz="2400" b="1" dirty="0" smtClean="0"/>
              <a:t>všechno</a:t>
            </a:r>
            <a:r>
              <a:rPr lang="cs-CZ" sz="2400" dirty="0" smtClean="0"/>
              <a:t>, stala se jeho </a:t>
            </a:r>
            <a:r>
              <a:rPr lang="cs-CZ" sz="2400" b="1" dirty="0" smtClean="0"/>
              <a:t>životní</a:t>
            </a:r>
            <a:r>
              <a:rPr lang="cs-CZ" sz="2400" dirty="0" smtClean="0"/>
              <a:t> </a:t>
            </a:r>
            <a:r>
              <a:rPr lang="cs-CZ" sz="2400" b="1" dirty="0" smtClean="0"/>
              <a:t>láskou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Měl velký </a:t>
            </a:r>
            <a:r>
              <a:rPr lang="cs-CZ" sz="2400" b="1" dirty="0" smtClean="0"/>
              <a:t>cit pro muziku</a:t>
            </a:r>
            <a:r>
              <a:rPr lang="cs-CZ" sz="2400" dirty="0" smtClean="0"/>
              <a:t>. Věci </a:t>
            </a:r>
            <a:r>
              <a:rPr lang="cs-CZ" sz="2400" b="1" dirty="0" smtClean="0"/>
              <a:t>odposlouchával</a:t>
            </a:r>
            <a:r>
              <a:rPr lang="cs-CZ" sz="2400" dirty="0" smtClean="0"/>
              <a:t> a poté je </a:t>
            </a:r>
            <a:r>
              <a:rPr lang="cs-CZ" sz="2400" b="1" dirty="0" smtClean="0"/>
              <a:t>přetvářel</a:t>
            </a:r>
            <a:r>
              <a:rPr lang="cs-CZ" sz="2400" dirty="0" smtClean="0"/>
              <a:t> k obrazu svému.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Jeho hlas byl </a:t>
            </a:r>
            <a:r>
              <a:rPr lang="cs-CZ" sz="2400" b="1" dirty="0" smtClean="0"/>
              <a:t>mimořádný</a:t>
            </a:r>
            <a:r>
              <a:rPr lang="cs-CZ" sz="2400" dirty="0" smtClean="0"/>
              <a:t>!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err="1" smtClean="0"/>
              <a:t>Presleyho</a:t>
            </a:r>
            <a:r>
              <a:rPr lang="cs-CZ" sz="2400" dirty="0" smtClean="0"/>
              <a:t> kariéra začala v jednom </a:t>
            </a:r>
            <a:r>
              <a:rPr lang="cs-CZ" sz="2400" b="1" dirty="0" smtClean="0"/>
              <a:t>nahrávacím</a:t>
            </a:r>
            <a:r>
              <a:rPr lang="cs-CZ" sz="2400" dirty="0" smtClean="0"/>
              <a:t> </a:t>
            </a:r>
            <a:r>
              <a:rPr lang="cs-CZ" sz="2400" b="1" dirty="0" smtClean="0"/>
              <a:t>studiu</a:t>
            </a:r>
            <a:r>
              <a:rPr lang="cs-CZ" sz="2400" dirty="0" smtClean="0"/>
              <a:t>, kdy si jeho hlasu všimnul tamní šéf 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err="1" smtClean="0"/>
              <a:t>Presley</a:t>
            </a:r>
            <a:r>
              <a:rPr lang="cs-CZ" sz="2400" dirty="0" smtClean="0"/>
              <a:t> se dostal brzy do </a:t>
            </a:r>
            <a:r>
              <a:rPr lang="cs-CZ" sz="2400" b="1" dirty="0" smtClean="0"/>
              <a:t>podvědomí</a:t>
            </a:r>
            <a:r>
              <a:rPr lang="cs-CZ" sz="2400" dirty="0" smtClean="0"/>
              <a:t> </a:t>
            </a:r>
            <a:r>
              <a:rPr lang="cs-CZ" sz="2400" b="1" dirty="0" smtClean="0"/>
              <a:t>veřejnosti</a:t>
            </a:r>
            <a:r>
              <a:rPr lang="cs-CZ" sz="2400" dirty="0" smtClean="0"/>
              <a:t>, stal se </a:t>
            </a:r>
            <a:r>
              <a:rPr lang="cs-CZ" sz="2400" b="1" dirty="0" smtClean="0"/>
              <a:t>milionářem</a:t>
            </a:r>
            <a:r>
              <a:rPr lang="cs-CZ" sz="2400" dirty="0" smtClean="0"/>
              <a:t> a </a:t>
            </a:r>
            <a:r>
              <a:rPr lang="cs-CZ" sz="2400" b="1" dirty="0" smtClean="0"/>
              <a:t>idolem</a:t>
            </a:r>
            <a:r>
              <a:rPr lang="cs-CZ" sz="2400" dirty="0" smtClean="0"/>
              <a:t> všech </a:t>
            </a:r>
            <a:r>
              <a:rPr lang="cs-CZ" sz="2400" b="1" dirty="0" smtClean="0"/>
              <a:t>žen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Elvis začal dobývat </a:t>
            </a:r>
            <a:r>
              <a:rPr lang="cs-CZ" sz="2400" b="1" dirty="0" smtClean="0"/>
              <a:t>Ameriku</a:t>
            </a:r>
            <a:r>
              <a:rPr lang="cs-CZ" sz="2400" dirty="0" smtClean="0"/>
              <a:t>!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Rok </a:t>
            </a:r>
            <a:r>
              <a:rPr lang="cs-CZ" sz="2400" b="1" dirty="0" smtClean="0"/>
              <a:t>1956</a:t>
            </a:r>
            <a:r>
              <a:rPr lang="cs-CZ" sz="2400" dirty="0" smtClean="0"/>
              <a:t> vešel do historie jako </a:t>
            </a:r>
            <a:r>
              <a:rPr lang="cs-CZ" sz="2400" i="1" dirty="0" smtClean="0"/>
              <a:t>ROK</a:t>
            </a:r>
            <a:r>
              <a:rPr lang="cs-CZ" sz="2400" dirty="0" smtClean="0"/>
              <a:t> </a:t>
            </a:r>
            <a:r>
              <a:rPr lang="cs-CZ" sz="2400" i="1" dirty="0" smtClean="0"/>
              <a:t>ELVISE</a:t>
            </a:r>
            <a:r>
              <a:rPr lang="cs-CZ" sz="2400" dirty="0" smtClean="0"/>
              <a:t> </a:t>
            </a:r>
            <a:r>
              <a:rPr lang="cs-CZ" sz="2400" i="1" dirty="0" smtClean="0"/>
              <a:t>PRESLEYHO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Obrázek 3" descr="elvis_presley_19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3501008"/>
            <a:ext cx="3707904" cy="23455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Presley</a:t>
            </a:r>
            <a:r>
              <a:rPr lang="cs-CZ" sz="2400" dirty="0" smtClean="0"/>
              <a:t> měl vždy velmi </a:t>
            </a:r>
            <a:r>
              <a:rPr lang="cs-CZ" sz="2400" b="1" dirty="0" smtClean="0"/>
              <a:t>zvláštní</a:t>
            </a:r>
            <a:r>
              <a:rPr lang="cs-CZ" sz="2400" dirty="0" smtClean="0"/>
              <a:t> </a:t>
            </a:r>
            <a:r>
              <a:rPr lang="cs-CZ" sz="2400" b="1" dirty="0" smtClean="0"/>
              <a:t>styl</a:t>
            </a:r>
            <a:r>
              <a:rPr lang="cs-CZ" sz="2400" dirty="0" smtClean="0"/>
              <a:t> </a:t>
            </a:r>
            <a:r>
              <a:rPr lang="cs-CZ" sz="2400" b="1" dirty="0" smtClean="0"/>
              <a:t>vystupování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Černoši ho dokonce vinili z </a:t>
            </a:r>
            <a:r>
              <a:rPr lang="cs-CZ" sz="2400" b="1" dirty="0" smtClean="0"/>
              <a:t>rasismu</a:t>
            </a:r>
            <a:r>
              <a:rPr lang="cs-CZ" sz="2400" dirty="0" smtClean="0"/>
              <a:t> a jeho taneční kreace byly považovány za </a:t>
            </a:r>
            <a:r>
              <a:rPr lang="cs-CZ" sz="2400" b="1" dirty="0" smtClean="0"/>
              <a:t>„striptýz bez svlékání“ </a:t>
            </a:r>
            <a:r>
              <a:rPr lang="cs-CZ" sz="2400" dirty="0" smtClean="0"/>
              <a:t>až </a:t>
            </a:r>
            <a:r>
              <a:rPr lang="cs-CZ" sz="2400" b="1" dirty="0" smtClean="0"/>
              <a:t>„sexuální sebeuspokojování na jevišti“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Po roce </a:t>
            </a:r>
            <a:r>
              <a:rPr lang="cs-CZ" sz="2400" b="1" dirty="0" smtClean="0"/>
              <a:t>1958</a:t>
            </a:r>
            <a:r>
              <a:rPr lang="cs-CZ" sz="2400" dirty="0" smtClean="0"/>
              <a:t> přišlo období </a:t>
            </a:r>
            <a:r>
              <a:rPr lang="cs-CZ" sz="2400" b="1" dirty="0" smtClean="0"/>
              <a:t>poklesu</a:t>
            </a:r>
            <a:r>
              <a:rPr lang="cs-CZ" sz="2400" dirty="0"/>
              <a:t> </a:t>
            </a:r>
            <a:r>
              <a:rPr lang="cs-CZ" sz="2400" dirty="0" smtClean="0"/>
              <a:t>– </a:t>
            </a:r>
            <a:r>
              <a:rPr lang="cs-CZ" sz="2400" i="1" dirty="0" smtClean="0"/>
              <a:t>úmrtí matky Elvise, vojna, skepse, stres z pracovního vytížení, rozvod s první ženou (narodila se jim dcera </a:t>
            </a:r>
            <a:r>
              <a:rPr lang="cs-CZ" sz="2400" i="1" dirty="0" err="1" smtClean="0"/>
              <a:t>Lisa</a:t>
            </a:r>
            <a:r>
              <a:rPr lang="cs-CZ" sz="2400" i="1" dirty="0" smtClean="0"/>
              <a:t>)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4" name="Obrázek 3" descr="465px-Elvis_Presley_promoting_Jailhouse_Roc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0"/>
            <a:ext cx="2411761" cy="3356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e77df0bd26_81657553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00525" y="1556792"/>
            <a:ext cx="6753805" cy="471601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lisa-marie-presley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052736"/>
            <a:ext cx="5389190" cy="53891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4973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Po rozpadu manželství </a:t>
            </a:r>
            <a:r>
              <a:rPr lang="cs-CZ" sz="2400" dirty="0" err="1" smtClean="0"/>
              <a:t>Presley</a:t>
            </a:r>
            <a:r>
              <a:rPr lang="cs-CZ" sz="2400" dirty="0" smtClean="0"/>
              <a:t> ještě více propadal </a:t>
            </a:r>
            <a:r>
              <a:rPr lang="cs-CZ" sz="2400" dirty="0" smtClean="0">
                <a:solidFill>
                  <a:srgbClr val="FF0000"/>
                </a:solidFill>
              </a:rPr>
              <a:t>drogám</a:t>
            </a:r>
            <a:r>
              <a:rPr lang="cs-CZ" sz="2400" dirty="0" smtClean="0"/>
              <a:t>, </a:t>
            </a:r>
            <a:r>
              <a:rPr lang="cs-CZ" sz="2400" b="1" dirty="0" smtClean="0"/>
              <a:t>hubnul</a:t>
            </a:r>
            <a:r>
              <a:rPr lang="cs-CZ" sz="2400" dirty="0" smtClean="0"/>
              <a:t> a také se poprvé </a:t>
            </a:r>
            <a:r>
              <a:rPr lang="cs-CZ" sz="2400" b="1" dirty="0" smtClean="0"/>
              <a:t>předávkoval</a:t>
            </a:r>
            <a:r>
              <a:rPr lang="cs-CZ" sz="2400" dirty="0" smtClean="0"/>
              <a:t> </a:t>
            </a:r>
            <a:r>
              <a:rPr lang="cs-CZ" sz="2400" b="1" dirty="0" smtClean="0"/>
              <a:t>léky</a:t>
            </a:r>
            <a:r>
              <a:rPr lang="cs-CZ" sz="2400" dirty="0" smtClean="0"/>
              <a:t> na spaní, kdy na tři dny </a:t>
            </a:r>
            <a:r>
              <a:rPr lang="cs-CZ" sz="2400" b="1" dirty="0" smtClean="0"/>
              <a:t>upadl</a:t>
            </a:r>
            <a:r>
              <a:rPr lang="cs-CZ" sz="2400" dirty="0" smtClean="0"/>
              <a:t> </a:t>
            </a:r>
            <a:r>
              <a:rPr lang="cs-CZ" sz="2400" b="1" dirty="0" smtClean="0"/>
              <a:t>do</a:t>
            </a:r>
            <a:r>
              <a:rPr lang="cs-CZ" sz="2400" dirty="0" smtClean="0"/>
              <a:t> </a:t>
            </a:r>
            <a:r>
              <a:rPr lang="cs-CZ" sz="2400" b="1" dirty="0" smtClean="0"/>
              <a:t>komatu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I když se mu nevedlo špatně, </a:t>
            </a:r>
            <a:r>
              <a:rPr lang="cs-CZ" sz="2400" b="1" dirty="0" smtClean="0"/>
              <a:t>už to nebyl ten Elvis z 50. let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Elvis byl svou snoubenkou </a:t>
            </a:r>
            <a:r>
              <a:rPr lang="cs-CZ" sz="2400" b="1" dirty="0" smtClean="0"/>
              <a:t>nalezen</a:t>
            </a:r>
            <a:r>
              <a:rPr lang="cs-CZ" sz="2400" dirty="0" smtClean="0"/>
              <a:t> </a:t>
            </a:r>
            <a:r>
              <a:rPr lang="cs-CZ" sz="2400" b="1" dirty="0" smtClean="0"/>
              <a:t>mrtev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v </a:t>
            </a:r>
            <a:r>
              <a:rPr lang="cs-CZ" sz="2400" b="1" dirty="0" smtClean="0"/>
              <a:t>koupelně</a:t>
            </a:r>
            <a:r>
              <a:rPr lang="cs-CZ" sz="2400" dirty="0" smtClean="0"/>
              <a:t> ve své vile.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4" name="Obrázek 3" descr="elvis_priscilla_sip-3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870176"/>
            <a:ext cx="3491880" cy="2987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sortie-du-premier-album-eponyme-d-elvis-presleyelvis1972-presley-pictures-1972-ca-3065-020-l-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908720"/>
            <a:ext cx="5112568" cy="574056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dirty="0" smtClean="0"/>
              <a:t>TVORBA</a:t>
            </a:r>
            <a:r>
              <a:rPr lang="cs-CZ" sz="2000" b="1" i="1" dirty="0" smtClean="0"/>
              <a:t> </a:t>
            </a:r>
            <a:r>
              <a:rPr lang="cs-CZ" sz="2400" b="1" i="1" dirty="0" smtClean="0"/>
              <a:t>ELVISE</a:t>
            </a:r>
            <a:r>
              <a:rPr lang="cs-CZ" sz="2000" b="1" i="1" dirty="0" smtClean="0"/>
              <a:t> </a:t>
            </a:r>
            <a:r>
              <a:rPr lang="cs-CZ" sz="2400" b="1" i="1" dirty="0" smtClean="0"/>
              <a:t>PRESLEYHO</a:t>
            </a:r>
          </a:p>
          <a:p>
            <a:pPr>
              <a:buNone/>
            </a:pPr>
            <a:endParaRPr lang="cs-CZ" sz="2000" b="1" i="1" dirty="0"/>
          </a:p>
          <a:p>
            <a:pPr marL="457200" indent="-457200">
              <a:buAutoNum type="arabicPeriod"/>
            </a:pPr>
            <a:r>
              <a:rPr lang="cs-CZ" sz="2000" b="1" i="1" dirty="0" smtClean="0">
                <a:solidFill>
                  <a:srgbClr val="00B050"/>
                </a:solidFill>
              </a:rPr>
              <a:t>Love </a:t>
            </a:r>
            <a:r>
              <a:rPr lang="cs-CZ" sz="2000" b="1" i="1" dirty="0" err="1" smtClean="0">
                <a:solidFill>
                  <a:srgbClr val="00B050"/>
                </a:solidFill>
              </a:rPr>
              <a:t>Me</a:t>
            </a:r>
            <a:r>
              <a:rPr lang="cs-CZ" sz="2000" b="1" i="1" dirty="0" smtClean="0">
                <a:solidFill>
                  <a:srgbClr val="00B050"/>
                </a:solidFill>
              </a:rPr>
              <a:t> Tender</a:t>
            </a:r>
            <a:r>
              <a:rPr lang="cs-CZ" sz="2000" i="1" dirty="0" smtClean="0"/>
              <a:t>	</a:t>
            </a:r>
            <a:r>
              <a:rPr lang="cs-CZ" sz="2000" i="1" dirty="0" smtClean="0">
                <a:hlinkClick r:id="rId2"/>
              </a:rPr>
              <a:t>http://www.</a:t>
            </a:r>
            <a:r>
              <a:rPr lang="cs-CZ" sz="2000" i="1" dirty="0" err="1" smtClean="0">
                <a:hlinkClick r:id="rId2"/>
              </a:rPr>
              <a:t>youtube.com</a:t>
            </a:r>
            <a:r>
              <a:rPr lang="cs-CZ" sz="2000" i="1" dirty="0" smtClean="0">
                <a:hlinkClick r:id="rId2"/>
              </a:rPr>
              <a:t>/</a:t>
            </a:r>
            <a:r>
              <a:rPr lang="cs-CZ" sz="2000" i="1" dirty="0" err="1" smtClean="0">
                <a:hlinkClick r:id="rId2"/>
              </a:rPr>
              <a:t>watch</a:t>
            </a:r>
            <a:r>
              <a:rPr lang="cs-CZ" sz="2000" i="1" dirty="0" smtClean="0">
                <a:hlinkClick r:id="rId2"/>
              </a:rPr>
              <a:t>?v=qQAgidZW0LY</a:t>
            </a:r>
            <a:endParaRPr lang="en-US" sz="2000" i="1" dirty="0" smtClean="0"/>
          </a:p>
          <a:p>
            <a:pPr marL="457200" indent="-457200">
              <a:buNone/>
            </a:pPr>
            <a:r>
              <a:rPr lang="cs-CZ" sz="2000" i="1" dirty="0" smtClean="0"/>
              <a:t>Úkol: </a:t>
            </a:r>
            <a:r>
              <a:rPr lang="cs-CZ" sz="2000" b="1" i="1" dirty="0" smtClean="0"/>
              <a:t>Nácvik písně Pár havraních copánků i Love </a:t>
            </a:r>
            <a:r>
              <a:rPr lang="cs-CZ" sz="2000" b="1" i="1" dirty="0" err="1" smtClean="0"/>
              <a:t>Me</a:t>
            </a:r>
            <a:r>
              <a:rPr lang="cs-CZ" sz="2000" b="1" i="1" dirty="0" smtClean="0"/>
              <a:t> Tender</a:t>
            </a:r>
            <a:r>
              <a:rPr lang="cs-CZ" sz="2000" i="1" dirty="0" smtClean="0"/>
              <a:t>.</a:t>
            </a:r>
          </a:p>
          <a:p>
            <a:pPr marL="457200" indent="-457200">
              <a:buNone/>
            </a:pPr>
            <a:r>
              <a:rPr lang="en-US" sz="2000" b="1" i="1" dirty="0" smtClean="0">
                <a:solidFill>
                  <a:srgbClr val="00B050"/>
                </a:solidFill>
              </a:rPr>
              <a:t>2.	</a:t>
            </a:r>
            <a:r>
              <a:rPr lang="cs-CZ" sz="2000" b="1" i="1" dirty="0" err="1" smtClean="0">
                <a:solidFill>
                  <a:srgbClr val="00B050"/>
                </a:solidFill>
              </a:rPr>
              <a:t>Loving</a:t>
            </a:r>
            <a:r>
              <a:rPr lang="cs-CZ" sz="2000" b="1" i="1" dirty="0" smtClean="0">
                <a:solidFill>
                  <a:srgbClr val="00B050"/>
                </a:solidFill>
              </a:rPr>
              <a:t> </a:t>
            </a:r>
            <a:r>
              <a:rPr lang="cs-CZ" sz="2000" b="1" i="1" dirty="0" err="1" smtClean="0">
                <a:solidFill>
                  <a:srgbClr val="00B050"/>
                </a:solidFill>
              </a:rPr>
              <a:t>You</a:t>
            </a:r>
            <a:r>
              <a:rPr lang="cs-CZ" sz="2000" i="1" dirty="0" smtClean="0"/>
              <a:t>		</a:t>
            </a:r>
            <a:r>
              <a:rPr lang="cs-CZ" sz="2000" i="1" dirty="0" smtClean="0">
                <a:hlinkClick r:id="rId3"/>
              </a:rPr>
              <a:t>http://www.</a:t>
            </a:r>
            <a:r>
              <a:rPr lang="cs-CZ" sz="2000" i="1" dirty="0" err="1" smtClean="0">
                <a:hlinkClick r:id="rId3"/>
              </a:rPr>
              <a:t>youtube.com</a:t>
            </a:r>
            <a:r>
              <a:rPr lang="cs-CZ" sz="2000" i="1" dirty="0" smtClean="0">
                <a:hlinkClick r:id="rId3"/>
              </a:rPr>
              <a:t>/</a:t>
            </a:r>
            <a:r>
              <a:rPr lang="cs-CZ" sz="2000" i="1" dirty="0" err="1" smtClean="0">
                <a:hlinkClick r:id="rId3"/>
              </a:rPr>
              <a:t>watch</a:t>
            </a:r>
            <a:r>
              <a:rPr lang="cs-CZ" sz="2000" i="1" dirty="0" smtClean="0">
                <a:hlinkClick r:id="rId3"/>
              </a:rPr>
              <a:t>?v=yaO1bHSaaSA</a:t>
            </a:r>
            <a:endParaRPr lang="en-US" sz="2000" i="1" dirty="0" smtClean="0"/>
          </a:p>
          <a:p>
            <a:pPr marL="457200" indent="-457200">
              <a:buAutoNum type="arabicPeriod"/>
            </a:pPr>
            <a:endParaRPr lang="cs-CZ" sz="2000" i="1" dirty="0" smtClean="0"/>
          </a:p>
          <a:p>
            <a:pPr marL="457200" indent="-457200">
              <a:buNone/>
            </a:pPr>
            <a:r>
              <a:rPr lang="en-US" sz="2000" b="1" i="1" dirty="0" smtClean="0">
                <a:solidFill>
                  <a:srgbClr val="00B050"/>
                </a:solidFill>
              </a:rPr>
              <a:t>3.	</a:t>
            </a:r>
            <a:r>
              <a:rPr lang="cs-CZ" sz="2000" b="1" i="1" dirty="0" err="1" smtClean="0">
                <a:solidFill>
                  <a:srgbClr val="00B050"/>
                </a:solidFill>
              </a:rPr>
              <a:t>Jailhouse</a:t>
            </a:r>
            <a:r>
              <a:rPr lang="cs-CZ" sz="2000" b="1" i="1" dirty="0" smtClean="0">
                <a:solidFill>
                  <a:srgbClr val="00B050"/>
                </a:solidFill>
              </a:rPr>
              <a:t> Rock</a:t>
            </a:r>
            <a:r>
              <a:rPr lang="cs-CZ" sz="2000" i="1" dirty="0" smtClean="0"/>
              <a:t>	</a:t>
            </a:r>
            <a:r>
              <a:rPr lang="cs-CZ" sz="2000" i="1" dirty="0" smtClean="0">
                <a:hlinkClick r:id="rId4"/>
              </a:rPr>
              <a:t>http://www.</a:t>
            </a:r>
            <a:r>
              <a:rPr lang="cs-CZ" sz="2000" i="1" dirty="0" err="1" smtClean="0">
                <a:hlinkClick r:id="rId4"/>
              </a:rPr>
              <a:t>youtube.com</a:t>
            </a:r>
            <a:r>
              <a:rPr lang="cs-CZ" sz="2000" i="1" dirty="0" smtClean="0">
                <a:hlinkClick r:id="rId4"/>
              </a:rPr>
              <a:t>/</a:t>
            </a:r>
            <a:r>
              <a:rPr lang="cs-CZ" sz="2000" i="1" dirty="0" err="1" smtClean="0">
                <a:hlinkClick r:id="rId4"/>
              </a:rPr>
              <a:t>watch</a:t>
            </a:r>
            <a:r>
              <a:rPr lang="cs-CZ" sz="2000" i="1" dirty="0" smtClean="0">
                <a:hlinkClick r:id="rId4"/>
              </a:rPr>
              <a:t>?v=gj0Rz-uP4Mk</a:t>
            </a:r>
            <a:endParaRPr lang="en-US" sz="2000" i="1" dirty="0" smtClean="0"/>
          </a:p>
          <a:p>
            <a:pPr marL="457200" indent="-457200">
              <a:buAutoNum type="arabicPeriod"/>
            </a:pPr>
            <a:endParaRPr lang="cs-CZ" sz="2000" i="1" dirty="0" smtClean="0"/>
          </a:p>
          <a:p>
            <a:pPr marL="457200" indent="-457200">
              <a:buNone/>
            </a:pPr>
            <a:r>
              <a:rPr lang="en-US" sz="2000" b="1" i="1" dirty="0" smtClean="0">
                <a:solidFill>
                  <a:srgbClr val="00B050"/>
                </a:solidFill>
              </a:rPr>
              <a:t>4.	</a:t>
            </a:r>
            <a:r>
              <a:rPr lang="cs-CZ" sz="2000" b="1" i="1" dirty="0" err="1" smtClean="0">
                <a:solidFill>
                  <a:srgbClr val="00B050"/>
                </a:solidFill>
              </a:rPr>
              <a:t>Always</a:t>
            </a:r>
            <a:r>
              <a:rPr lang="cs-CZ" sz="2000" b="1" i="1" dirty="0" smtClean="0">
                <a:solidFill>
                  <a:srgbClr val="00B050"/>
                </a:solidFill>
              </a:rPr>
              <a:t> On My </a:t>
            </a:r>
            <a:r>
              <a:rPr lang="cs-CZ" sz="2000" b="1" i="1" dirty="0" err="1" smtClean="0">
                <a:solidFill>
                  <a:srgbClr val="00B050"/>
                </a:solidFill>
              </a:rPr>
              <a:t>Mind</a:t>
            </a:r>
            <a:r>
              <a:rPr lang="cs-CZ" sz="2000" i="1" dirty="0" smtClean="0"/>
              <a:t>	</a:t>
            </a:r>
            <a:r>
              <a:rPr lang="cs-CZ" sz="2000" i="1" dirty="0" smtClean="0">
                <a:hlinkClick r:id="rId5"/>
              </a:rPr>
              <a:t>http://www.</a:t>
            </a:r>
            <a:r>
              <a:rPr lang="cs-CZ" sz="2000" i="1" dirty="0" err="1" smtClean="0">
                <a:hlinkClick r:id="rId5"/>
              </a:rPr>
              <a:t>youtube.com</a:t>
            </a:r>
            <a:r>
              <a:rPr lang="cs-CZ" sz="2000" i="1" dirty="0" smtClean="0">
                <a:hlinkClick r:id="rId5"/>
              </a:rPr>
              <a:t>/</a:t>
            </a:r>
            <a:r>
              <a:rPr lang="cs-CZ" sz="2000" i="1" dirty="0" err="1" smtClean="0">
                <a:hlinkClick r:id="rId5"/>
              </a:rPr>
              <a:t>watch</a:t>
            </a:r>
            <a:r>
              <a:rPr lang="cs-CZ" sz="2000" i="1" dirty="0" smtClean="0">
                <a:hlinkClick r:id="rId5"/>
              </a:rPr>
              <a:t>?v=VI94AsuvUUA</a:t>
            </a:r>
            <a:endParaRPr lang="en-US" sz="2000" i="1" dirty="0" smtClean="0"/>
          </a:p>
          <a:p>
            <a:pPr marL="457200" indent="-457200">
              <a:buAutoNum type="arabicPeriod"/>
            </a:pPr>
            <a:endParaRPr lang="cs-CZ" sz="2000" i="1" dirty="0" smtClean="0"/>
          </a:p>
          <a:p>
            <a:pPr marL="457200" indent="-457200">
              <a:buNone/>
            </a:pPr>
            <a:r>
              <a:rPr lang="en-US" sz="2000" b="1" i="1" dirty="0" smtClean="0">
                <a:solidFill>
                  <a:srgbClr val="00B050"/>
                </a:solidFill>
              </a:rPr>
              <a:t>5.	</a:t>
            </a:r>
            <a:r>
              <a:rPr lang="cs-CZ" sz="2000" b="1" i="1" dirty="0" smtClean="0">
                <a:solidFill>
                  <a:srgbClr val="00B050"/>
                </a:solidFill>
              </a:rPr>
              <a:t>My </a:t>
            </a:r>
            <a:r>
              <a:rPr lang="cs-CZ" sz="2000" b="1" i="1" dirty="0" err="1" smtClean="0">
                <a:solidFill>
                  <a:srgbClr val="00B050"/>
                </a:solidFill>
              </a:rPr>
              <a:t>Way</a:t>
            </a:r>
            <a:r>
              <a:rPr lang="cs-CZ" sz="2000" i="1" dirty="0" smtClean="0"/>
              <a:t>		</a:t>
            </a:r>
            <a:r>
              <a:rPr lang="cs-CZ" sz="2000" i="1" dirty="0" smtClean="0">
                <a:hlinkClick r:id="rId6"/>
              </a:rPr>
              <a:t>http://www.</a:t>
            </a:r>
            <a:r>
              <a:rPr lang="cs-CZ" sz="2000" i="1" dirty="0" err="1" smtClean="0">
                <a:hlinkClick r:id="rId6"/>
              </a:rPr>
              <a:t>youtube.com</a:t>
            </a:r>
            <a:r>
              <a:rPr lang="cs-CZ" sz="2000" i="1" dirty="0" smtClean="0">
                <a:hlinkClick r:id="rId6"/>
              </a:rPr>
              <a:t>/</a:t>
            </a:r>
            <a:r>
              <a:rPr lang="cs-CZ" sz="2000" i="1" dirty="0" err="1" smtClean="0">
                <a:hlinkClick r:id="rId6"/>
              </a:rPr>
              <a:t>watch</a:t>
            </a:r>
            <a:r>
              <a:rPr lang="cs-CZ" sz="2000" i="1" dirty="0" smtClean="0">
                <a:hlinkClick r:id="rId6"/>
              </a:rPr>
              <a:t>?v=2e3CFIHCe8M</a:t>
            </a: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000" dirty="0" err="1" smtClean="0"/>
              <a:t>Vlas</a:t>
            </a:r>
            <a:r>
              <a:rPr lang="cs-CZ" sz="2000" dirty="0" err="1" smtClean="0"/>
              <a:t>tn</a:t>
            </a:r>
            <a:r>
              <a:rPr lang="en-US" sz="2000" dirty="0" smtClean="0"/>
              <a:t>o</a:t>
            </a:r>
            <a:r>
              <a:rPr lang="cs-CZ" sz="2000" dirty="0" smtClean="0"/>
              <a:t>r</a:t>
            </a:r>
            <a:r>
              <a:rPr lang="en-US" sz="2000" dirty="0" smtClean="0"/>
              <a:t>u</a:t>
            </a:r>
            <a:r>
              <a:rPr lang="cs-CZ" sz="2000" dirty="0" smtClean="0"/>
              <a:t>ční podpis Elvise </a:t>
            </a:r>
            <a:r>
              <a:rPr lang="cs-CZ" sz="2000" dirty="0" err="1" smtClean="0"/>
              <a:t>Presleyho</a:t>
            </a:r>
            <a:endParaRPr lang="cs-CZ" sz="2000" dirty="0"/>
          </a:p>
        </p:txBody>
      </p:sp>
      <p:pic>
        <p:nvPicPr>
          <p:cNvPr id="6" name="Obrázek 5" descr="050-0786-00.jpg"/>
          <p:cNvPicPr>
            <a:picLocks noChangeAspect="1"/>
          </p:cNvPicPr>
          <p:nvPr/>
        </p:nvPicPr>
        <p:blipFill>
          <a:blip r:embed="rId2" cstate="print">
            <a:lum bright="30000" contrast="40000"/>
          </a:blip>
          <a:stretch>
            <a:fillRect/>
          </a:stretch>
        </p:blipFill>
        <p:spPr>
          <a:xfrm>
            <a:off x="755576" y="2420888"/>
            <a:ext cx="7603080" cy="38884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45624" cy="530120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200" b="1" dirty="0" smtClean="0"/>
              <a:t>Obrázky:</a:t>
            </a:r>
          </a:p>
          <a:p>
            <a:pPr>
              <a:buNone/>
            </a:pPr>
            <a:r>
              <a:rPr lang="cs-CZ" sz="2200" dirty="0" smtClean="0"/>
              <a:t>Dostupné na </a:t>
            </a:r>
            <a:r>
              <a:rPr lang="cs-CZ" sz="2200" dirty="0" err="1" smtClean="0"/>
              <a:t>Google</a:t>
            </a:r>
            <a:r>
              <a:rPr lang="cs-CZ" sz="2200" dirty="0" smtClean="0"/>
              <a:t> na www:</a:t>
            </a:r>
            <a:endParaRPr lang="cs-CZ" sz="2200" dirty="0" smtClean="0">
              <a:hlinkClick r:id="rId2"/>
            </a:endParaRPr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2"/>
              </a:rPr>
              <a:t>http://cs.wikipedia.org/wiki/Soubor:YoungElvisPresley.jpg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3"/>
              </a:rPr>
              <a:t>http://www.</a:t>
            </a:r>
            <a:r>
              <a:rPr lang="cs-CZ" sz="2200" dirty="0" err="1" smtClean="0">
                <a:hlinkClick r:id="rId3"/>
              </a:rPr>
              <a:t>listal.com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viewimage</a:t>
            </a:r>
            <a:r>
              <a:rPr lang="cs-CZ" sz="2200" dirty="0" smtClean="0">
                <a:hlinkClick r:id="rId3"/>
              </a:rPr>
              <a:t>/1506912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4"/>
              </a:rPr>
              <a:t>http://minixxl.blog.cz/1111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5"/>
              </a:rPr>
              <a:t>http://dimi.mujidol.cz/2012-07/1134-pohreb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6"/>
              </a:rPr>
              <a:t>http://cs.wikipedia.org/wiki/Soubor:Elvis_Presley_promoting_Jailhouse_Rock.jpg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7"/>
              </a:rPr>
              <a:t>http://kaczenkaaa-black.blog.cz/0712/elvis-presley-byl-dobrej-a-neco-na-tom-bude-xd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Videa:</a:t>
            </a:r>
          </a:p>
          <a:p>
            <a:pPr>
              <a:buNone/>
            </a:pPr>
            <a:r>
              <a:rPr lang="cs-CZ" sz="2200" dirty="0" smtClean="0"/>
              <a:t>Dostupná na </a:t>
            </a:r>
            <a:r>
              <a:rPr lang="cs-CZ" sz="2200" dirty="0" err="1" smtClean="0"/>
              <a:t>Youtube</a:t>
            </a:r>
            <a:r>
              <a:rPr lang="cs-CZ" sz="2200" dirty="0" smtClean="0"/>
              <a:t> na www:</a:t>
            </a:r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8"/>
              </a:rPr>
              <a:t>http://www.</a:t>
            </a:r>
            <a:r>
              <a:rPr lang="cs-CZ" sz="2200" dirty="0" err="1" smtClean="0">
                <a:hlinkClick r:id="rId8"/>
              </a:rPr>
              <a:t>youtube.com</a:t>
            </a:r>
            <a:r>
              <a:rPr lang="cs-CZ" sz="2200" dirty="0" smtClean="0">
                <a:hlinkClick r:id="rId8"/>
              </a:rPr>
              <a:t>/</a:t>
            </a:r>
            <a:r>
              <a:rPr lang="cs-CZ" sz="2200" dirty="0" err="1" smtClean="0">
                <a:hlinkClick r:id="rId8"/>
              </a:rPr>
              <a:t>watch</a:t>
            </a:r>
            <a:r>
              <a:rPr lang="cs-CZ" sz="2200" dirty="0" smtClean="0">
                <a:hlinkClick r:id="rId8"/>
              </a:rPr>
              <a:t>?v=qQAgidZW0LY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9"/>
              </a:rPr>
              <a:t>http://www.</a:t>
            </a:r>
            <a:r>
              <a:rPr lang="cs-CZ" sz="2200" dirty="0" err="1" smtClean="0">
                <a:hlinkClick r:id="rId9"/>
              </a:rPr>
              <a:t>youtube.com</a:t>
            </a:r>
            <a:r>
              <a:rPr lang="cs-CZ" sz="2200" dirty="0" smtClean="0">
                <a:hlinkClick r:id="rId9"/>
              </a:rPr>
              <a:t>/</a:t>
            </a:r>
            <a:r>
              <a:rPr lang="cs-CZ" sz="2200" dirty="0" err="1" smtClean="0">
                <a:hlinkClick r:id="rId9"/>
              </a:rPr>
              <a:t>watch</a:t>
            </a:r>
            <a:r>
              <a:rPr lang="cs-CZ" sz="2200" dirty="0" smtClean="0">
                <a:hlinkClick r:id="rId9"/>
              </a:rPr>
              <a:t>?v=yaO1bHSaaSA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10"/>
              </a:rPr>
              <a:t>http://www.</a:t>
            </a:r>
            <a:r>
              <a:rPr lang="cs-CZ" sz="2200" dirty="0" err="1" smtClean="0">
                <a:hlinkClick r:id="rId10"/>
              </a:rPr>
              <a:t>youtube.com</a:t>
            </a:r>
            <a:r>
              <a:rPr lang="cs-CZ" sz="2200" dirty="0" smtClean="0">
                <a:hlinkClick r:id="rId10"/>
              </a:rPr>
              <a:t>/</a:t>
            </a:r>
            <a:r>
              <a:rPr lang="cs-CZ" sz="2200" dirty="0" err="1" smtClean="0">
                <a:hlinkClick r:id="rId10"/>
              </a:rPr>
              <a:t>watch</a:t>
            </a:r>
            <a:r>
              <a:rPr lang="cs-CZ" sz="2200" dirty="0" smtClean="0">
                <a:hlinkClick r:id="rId10"/>
              </a:rPr>
              <a:t>?v=gj0Rz-uP4Mk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11"/>
              </a:rPr>
              <a:t>http://www.</a:t>
            </a:r>
            <a:r>
              <a:rPr lang="cs-CZ" sz="2200" dirty="0" err="1" smtClean="0">
                <a:hlinkClick r:id="rId11"/>
              </a:rPr>
              <a:t>youtube.com</a:t>
            </a:r>
            <a:r>
              <a:rPr lang="cs-CZ" sz="2200" dirty="0" smtClean="0">
                <a:hlinkClick r:id="rId11"/>
              </a:rPr>
              <a:t>/</a:t>
            </a:r>
            <a:r>
              <a:rPr lang="cs-CZ" sz="2200" dirty="0" err="1" smtClean="0">
                <a:hlinkClick r:id="rId11"/>
              </a:rPr>
              <a:t>watch</a:t>
            </a:r>
            <a:r>
              <a:rPr lang="cs-CZ" sz="2200" dirty="0" smtClean="0">
                <a:hlinkClick r:id="rId11"/>
              </a:rPr>
              <a:t>?v=VI94AsuvUUA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r>
              <a:rPr lang="en-US" sz="2200" dirty="0" smtClean="0"/>
              <a:t>&lt;</a:t>
            </a:r>
            <a:r>
              <a:rPr lang="cs-CZ" sz="2200" dirty="0" smtClean="0">
                <a:hlinkClick r:id="rId12"/>
              </a:rPr>
              <a:t>http://www.</a:t>
            </a:r>
            <a:r>
              <a:rPr lang="cs-CZ" sz="2200" dirty="0" err="1" smtClean="0">
                <a:hlinkClick r:id="rId12"/>
              </a:rPr>
              <a:t>youtube.com</a:t>
            </a:r>
            <a:r>
              <a:rPr lang="cs-CZ" sz="2200" dirty="0" smtClean="0">
                <a:hlinkClick r:id="rId12"/>
              </a:rPr>
              <a:t>/</a:t>
            </a:r>
            <a:r>
              <a:rPr lang="cs-CZ" sz="2200" dirty="0" err="1" smtClean="0">
                <a:hlinkClick r:id="rId12"/>
              </a:rPr>
              <a:t>watch</a:t>
            </a:r>
            <a:r>
              <a:rPr lang="cs-CZ" sz="2200" dirty="0" smtClean="0">
                <a:hlinkClick r:id="rId12"/>
              </a:rPr>
              <a:t>?v=2e3CFIHCe8M</a:t>
            </a:r>
            <a:r>
              <a:rPr lang="en-US" sz="2200" dirty="0" smtClean="0"/>
              <a:t>&gt;.</a:t>
            </a:r>
            <a:endParaRPr lang="cs-CZ" sz="2200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505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SVĚTOVÁ POPULÁRNÍ A ROCKOVÁ HUDBA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  <vt:lpstr>ELVIS PRESLEY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škola</cp:lastModifiedBy>
  <cp:revision>103</cp:revision>
  <dcterms:created xsi:type="dcterms:W3CDTF">2012-08-21T19:54:52Z</dcterms:created>
  <dcterms:modified xsi:type="dcterms:W3CDTF">2013-06-25T16:05:54Z</dcterms:modified>
</cp:coreProperties>
</file>