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3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7DF81-40F0-4411-933F-5679BFE46DD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B5F74-A36B-4E19-8C68-3DC1F4E73A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7DF81-40F0-4411-933F-5679BFE46DD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B5F74-A36B-4E19-8C68-3DC1F4E73A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7DF81-40F0-4411-933F-5679BFE46DD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B5F74-A36B-4E19-8C68-3DC1F4E73A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7DF81-40F0-4411-933F-5679BFE46DD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B5F74-A36B-4E19-8C68-3DC1F4E73A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7DF81-40F0-4411-933F-5679BFE46DD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B5F74-A36B-4E19-8C68-3DC1F4E73A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7DF81-40F0-4411-933F-5679BFE46DD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B5F74-A36B-4E19-8C68-3DC1F4E73A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7DF81-40F0-4411-933F-5679BFE46DD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B5F74-A36B-4E19-8C68-3DC1F4E73A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7DF81-40F0-4411-933F-5679BFE46DD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B5F74-A36B-4E19-8C68-3DC1F4E73A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7DF81-40F0-4411-933F-5679BFE46DD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B5F74-A36B-4E19-8C68-3DC1F4E73A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7DF81-40F0-4411-933F-5679BFE46DD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B5F74-A36B-4E19-8C68-3DC1F4E73A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7DF81-40F0-4411-933F-5679BFE46DD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B5F74-A36B-4E19-8C68-3DC1F4E73A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7DF81-40F0-4411-933F-5679BFE46DD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B5F74-A36B-4E19-8C68-3DC1F4E73A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youtube.com/watch?v=8l9FU6nvqp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youtube.com/watch?v=HzeZhCt5PV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youtube.com/watch?v=37pwbUp8t1I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youtube.com/watch?v=nTXtOVaCaOU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youtube.com/watch?v=HBFln_FTab4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hyperlink" Target="http://www.youtube.com/watch?v=WxHKzeDtLTs" TargetMode="External"/><Relationship Id="rId7" Type="http://schemas.openxmlformats.org/officeDocument/2006/relationships/hyperlink" Target="http://www.youtube.com/watch?v=KuVAeTHqijk" TargetMode="External"/><Relationship Id="rId2" Type="http://schemas.openxmlformats.org/officeDocument/2006/relationships/hyperlink" Target="http://www.youtube.com/watch?v=qCK7EXk0us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M2AMxaIdc8E" TargetMode="External"/><Relationship Id="rId5" Type="http://schemas.openxmlformats.org/officeDocument/2006/relationships/hyperlink" Target="http://www.youtube.com/watch?v=uelHwf8o7_U" TargetMode="External"/><Relationship Id="rId4" Type="http://schemas.openxmlformats.org/officeDocument/2006/relationships/hyperlink" Target="http://www.youtube.com/watch?v=v8_ylqjcIuE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1x8wS_iREHg" TargetMode="External"/><Relationship Id="rId2" Type="http://schemas.openxmlformats.org/officeDocument/2006/relationships/hyperlink" Target="http://www.youtube.com/watch?v=z5chqYZ7ZeU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hyperlink" Target="http://www.youtube.com/watch?v=OsNvdv3wZbc" TargetMode="External"/><Relationship Id="rId4" Type="http://schemas.openxmlformats.org/officeDocument/2006/relationships/hyperlink" Target="http://www.youtube.com/watch?v=QMXe-a-fEHU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et.com/news/music/2012/10/10/bet-music-matters-to-showcase-at-a3c-hip-hop-festival.html" TargetMode="External"/><Relationship Id="rId13" Type="http://schemas.openxmlformats.org/officeDocument/2006/relationships/hyperlink" Target="http://www.hiphopdancing.ca/wp-content/uploads/2012/06/hip-hop-dancing.jpg" TargetMode="External"/><Relationship Id="rId18" Type="http://schemas.openxmlformats.org/officeDocument/2006/relationships/hyperlink" Target="http://www.mynameisnotmatt.com/category/music/house/" TargetMode="External"/><Relationship Id="rId3" Type="http://schemas.openxmlformats.org/officeDocument/2006/relationships/hyperlink" Target="http://commons.wikimedia.org/wiki/File:EES_(Namibian_rapper).jpg" TargetMode="External"/><Relationship Id="rId21" Type="http://schemas.openxmlformats.org/officeDocument/2006/relationships/hyperlink" Target="http://freaktim1.deviantart.com/art/I-love-house-music-wallpaper-298149354" TargetMode="External"/><Relationship Id="rId7" Type="http://schemas.openxmlformats.org/officeDocument/2006/relationships/hyperlink" Target="http://ewaisong.com/wp-content/uploads/2012/10/Hip-Hop-Music.jpg" TargetMode="External"/><Relationship Id="rId12" Type="http://schemas.openxmlformats.org/officeDocument/2006/relationships/hyperlink" Target="http://wewe.blogerka.cz/fotogalerie.php?i=8452" TargetMode="External"/><Relationship Id="rId17" Type="http://schemas.openxmlformats.org/officeDocument/2006/relationships/hyperlink" Target="http://trashwap.com/house+music+myegy+2012.html" TargetMode="External"/><Relationship Id="rId2" Type="http://schemas.openxmlformats.org/officeDocument/2006/relationships/hyperlink" Target="http://www.dreamstime.com/stock-images-dj-scratching-turntables-image13239254" TargetMode="External"/><Relationship Id="rId16" Type="http://schemas.openxmlformats.org/officeDocument/2006/relationships/hyperlink" Target="http://electrohouse.ucoz.com/load/dutch_house/3" TargetMode="External"/><Relationship Id="rId20" Type="http://schemas.openxmlformats.org/officeDocument/2006/relationships/hyperlink" Target="http://club-muzic.blogspot.cz/2013/02/my-top-10-favorite-dance-tracks-of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lalalamalovani.estranky.cz/fotoalbum/obrazky-z-nasi-nabidky/graffiti.-.html" TargetMode="External"/><Relationship Id="rId11" Type="http://schemas.openxmlformats.org/officeDocument/2006/relationships/hyperlink" Target="http://czechnewstv.cz/wp-content/uploads/2013/01/suve.jpg" TargetMode="External"/><Relationship Id="rId24" Type="http://schemas.openxmlformats.org/officeDocument/2006/relationships/hyperlink" Target="http://galerie.designnation.de/bild/49807" TargetMode="External"/><Relationship Id="rId5" Type="http://schemas.openxmlformats.org/officeDocument/2006/relationships/hyperlink" Target="http://blog.younow.com/post/18092801297/younow-beatbox-battle-hosted-by-kid-lucky" TargetMode="External"/><Relationship Id="rId15" Type="http://schemas.openxmlformats.org/officeDocument/2006/relationships/hyperlink" Target="http://www.tumblr.com/tagged/indie%20hip%20hop" TargetMode="External"/><Relationship Id="rId23" Type="http://schemas.openxmlformats.org/officeDocument/2006/relationships/hyperlink" Target="https://soundcloud.com/garzygoesdeep/what-is-house-music" TargetMode="External"/><Relationship Id="rId10" Type="http://schemas.openxmlformats.org/officeDocument/2006/relationships/hyperlink" Target="http://www.redbull.cz/cs/Satellite/cz_CZ/Article/Majk-Spirit-a-TYNIKDY-na-Hip-Hop-4Ever-021243134601643" TargetMode="External"/><Relationship Id="rId19" Type="http://schemas.openxmlformats.org/officeDocument/2006/relationships/hyperlink" Target="http://www.wumm.fr/" TargetMode="External"/><Relationship Id="rId4" Type="http://schemas.openxmlformats.org/officeDocument/2006/relationships/hyperlink" Target="http://www.universaldancecreations.com/breakdance-class.html" TargetMode="External"/><Relationship Id="rId9" Type="http://schemas.openxmlformats.org/officeDocument/2006/relationships/hyperlink" Target="http://www.hiphopdx.com/index/singles/id.22124/title.freeway-f-mama-jones-fos" TargetMode="External"/><Relationship Id="rId14" Type="http://schemas.openxmlformats.org/officeDocument/2006/relationships/hyperlink" Target="http://projecthbw.blogspot.cz/2011/07/i-love-hip-hop-aesthetics-politics-and.html" TargetMode="External"/><Relationship Id="rId22" Type="http://schemas.openxmlformats.org/officeDocument/2006/relationships/hyperlink" Target="http://www.popscreen.com/p/MTI1NDAxMzg=/House-music-original-paper-wallpaper-184837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qCK7EXk0usg" TargetMode="External"/><Relationship Id="rId13" Type="http://schemas.openxmlformats.org/officeDocument/2006/relationships/hyperlink" Target="http://www.youtube.com/watch?v=KuVAeTHqijk" TargetMode="External"/><Relationship Id="rId3" Type="http://schemas.openxmlformats.org/officeDocument/2006/relationships/hyperlink" Target="http://www.youtube.com/watch?v=HzeZhCt5PVA" TargetMode="External"/><Relationship Id="rId7" Type="http://schemas.openxmlformats.org/officeDocument/2006/relationships/hyperlink" Target="http://www.youtube.com/watch?v=z5chqYZ7ZeU" TargetMode="External"/><Relationship Id="rId12" Type="http://schemas.openxmlformats.org/officeDocument/2006/relationships/hyperlink" Target="http://www.youtube.com/watch?v=M2AMxaIdc8E" TargetMode="External"/><Relationship Id="rId2" Type="http://schemas.openxmlformats.org/officeDocument/2006/relationships/hyperlink" Target="http://www.youtube.com/watch?v=8l9FU6nvqp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HBFln_FTab4" TargetMode="External"/><Relationship Id="rId11" Type="http://schemas.openxmlformats.org/officeDocument/2006/relationships/hyperlink" Target="http://www.youtube.com/watch?v=uelHwf8o7_U" TargetMode="External"/><Relationship Id="rId5" Type="http://schemas.openxmlformats.org/officeDocument/2006/relationships/hyperlink" Target="http://www.youtube.com/watch?v=nTXtOVaCaOU" TargetMode="External"/><Relationship Id="rId15" Type="http://schemas.openxmlformats.org/officeDocument/2006/relationships/hyperlink" Target="http://www.youtube.com/watch?v=OsNvdv3wZbc" TargetMode="External"/><Relationship Id="rId10" Type="http://schemas.openxmlformats.org/officeDocument/2006/relationships/hyperlink" Target="http://www.youtube.com/watch?v=v8_ylqjcIuE" TargetMode="External"/><Relationship Id="rId4" Type="http://schemas.openxmlformats.org/officeDocument/2006/relationships/hyperlink" Target="http://www.youtube.com/watch?v=37pwbUp8t1I" TargetMode="External"/><Relationship Id="rId9" Type="http://schemas.openxmlformats.org/officeDocument/2006/relationships/hyperlink" Target="http://www.youtube.com/watch?v=WxHKzeDtLTs" TargetMode="External"/><Relationship Id="rId14" Type="http://schemas.openxmlformats.org/officeDocument/2006/relationships/hyperlink" Target="http://www.youtube.com/watch?v=1x8wS_iREH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SVĚTOVÁ POPULÁRNÍ</a:t>
            </a:r>
            <a:br>
              <a:rPr lang="cs-CZ" b="1" dirty="0" smtClean="0"/>
            </a:br>
            <a:r>
              <a:rPr lang="cs-CZ" b="1" dirty="0" smtClean="0"/>
              <a:t>A ROCKOVÁ HUDBA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869160"/>
            <a:ext cx="6078538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cs-CZ" u="sng" dirty="0" smtClean="0"/>
              <a:t>Název školy</a:t>
            </a:r>
            <a:r>
              <a:rPr lang="cs-CZ" dirty="0" smtClean="0"/>
              <a:t>: Základní škola Francova Lhota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Autor</a:t>
            </a:r>
            <a:r>
              <a:rPr lang="cs-CZ" dirty="0" smtClean="0"/>
              <a:t>: Mgr. Lada Martinková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Datum:</a:t>
            </a:r>
            <a:r>
              <a:rPr lang="en-US" dirty="0" smtClean="0"/>
              <a:t> </a:t>
            </a:r>
            <a:r>
              <a:rPr lang="cs-CZ" dirty="0" smtClean="0"/>
              <a:t> 21. 5. </a:t>
            </a:r>
            <a:r>
              <a:rPr lang="cs-CZ" smtClean="0"/>
              <a:t>2013</a:t>
            </a:r>
            <a:endParaRPr lang="cs-CZ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Ročník:</a:t>
            </a:r>
            <a:r>
              <a:rPr lang="cs-CZ" dirty="0" smtClean="0"/>
              <a:t> 8.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Tematická oblast:</a:t>
            </a:r>
            <a:r>
              <a:rPr lang="cs-CZ" dirty="0" smtClean="0"/>
              <a:t> Světová populární a rocková hudba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Název</a:t>
            </a:r>
            <a:r>
              <a:rPr lang="cs-CZ" dirty="0" smtClean="0"/>
              <a:t>: VY_32_INOVACE_19_80. léta 20. století/2. část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Číslo projektu</a:t>
            </a:r>
            <a:r>
              <a:rPr lang="cs-CZ" dirty="0" smtClean="0"/>
              <a:t>: CZ.1.07/1.4.00/21.2506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Anotace</a:t>
            </a:r>
            <a:r>
              <a:rPr lang="cs-CZ" dirty="0" smtClean="0"/>
              <a:t>: Žák se seznámí s hudebními směry 80. let 20. století v populární hudbě.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Očekávaný výstup</a:t>
            </a:r>
            <a:r>
              <a:rPr lang="cs-CZ" dirty="0" smtClean="0"/>
              <a:t>: Žák bude znát základní informace o populární hudbě 80. let 20. století.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 </a:t>
            </a:r>
            <a:r>
              <a:rPr lang="cs-CZ" u="sng" dirty="0" smtClean="0"/>
              <a:t>Druh učebního materiálu</a:t>
            </a:r>
            <a:r>
              <a:rPr lang="cs-CZ" dirty="0" smtClean="0"/>
              <a:t>: Pracovní prezentace.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RAP A HIP HOP</a:t>
            </a:r>
          </a:p>
          <a:p>
            <a:pPr algn="ctr">
              <a:buNone/>
            </a:pPr>
            <a:r>
              <a:rPr lang="cs-CZ" sz="2400" dirty="0" smtClean="0"/>
              <a:t>Jedná se o nový jev 80. let, který putoval z </a:t>
            </a:r>
            <a:r>
              <a:rPr lang="cs-CZ" sz="2400" b="1" dirty="0" smtClean="0"/>
              <a:t>USA</a:t>
            </a:r>
            <a:r>
              <a:rPr lang="cs-CZ" sz="2400" dirty="0" smtClean="0"/>
              <a:t> do </a:t>
            </a:r>
            <a:r>
              <a:rPr lang="cs-CZ" sz="2400" b="1" dirty="0" smtClean="0"/>
              <a:t>Evropy</a:t>
            </a:r>
            <a:r>
              <a:rPr lang="cs-CZ" sz="2400" dirty="0" smtClean="0"/>
              <a:t>. </a:t>
            </a:r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r>
              <a:rPr lang="cs-CZ" sz="2400" dirty="0" smtClean="0"/>
              <a:t>Této hudbě se také říká </a:t>
            </a:r>
            <a:r>
              <a:rPr lang="cs-CZ" sz="2400" b="1" dirty="0" smtClean="0"/>
              <a:t>„černá hudba“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r>
              <a:rPr lang="cs-CZ" sz="2400" i="1" dirty="0" err="1" smtClean="0"/>
              <a:t>Hip</a:t>
            </a:r>
            <a:r>
              <a:rPr lang="cs-CZ" sz="2400" i="1" dirty="0" smtClean="0"/>
              <a:t> hop </a:t>
            </a:r>
            <a:r>
              <a:rPr lang="cs-CZ" sz="2400" dirty="0" smtClean="0"/>
              <a:t>vzniká </a:t>
            </a:r>
            <a:r>
              <a:rPr lang="cs-CZ" sz="2400" b="1" dirty="0" smtClean="0"/>
              <a:t>spojením rytmů mixovaných </a:t>
            </a:r>
            <a:r>
              <a:rPr lang="cs-CZ" sz="2400" b="1" dirty="0" err="1" smtClean="0"/>
              <a:t>DJem</a:t>
            </a:r>
            <a:r>
              <a:rPr lang="cs-CZ" sz="2400" b="1" dirty="0" smtClean="0"/>
              <a:t> a veršů</a:t>
            </a:r>
            <a:r>
              <a:rPr lang="cs-CZ" sz="2400" dirty="0" smtClean="0"/>
              <a:t>, které do nich vkládá </a:t>
            </a:r>
            <a:r>
              <a:rPr lang="cs-CZ" sz="2400" b="1" dirty="0" smtClean="0"/>
              <a:t>rapper</a:t>
            </a:r>
            <a:r>
              <a:rPr lang="cs-CZ" sz="2400" dirty="0" smtClean="0"/>
              <a:t>. </a:t>
            </a:r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r>
              <a:rPr lang="cs-CZ" sz="2400" dirty="0" smtClean="0"/>
              <a:t>K tomuto hudebnímu stylu patří </a:t>
            </a:r>
            <a:r>
              <a:rPr lang="cs-CZ" sz="2400" b="1" dirty="0"/>
              <a:t>5</a:t>
            </a:r>
            <a:r>
              <a:rPr lang="cs-CZ" sz="2400" b="1" dirty="0" smtClean="0"/>
              <a:t> elementů</a:t>
            </a:r>
            <a:r>
              <a:rPr lang="cs-CZ" sz="2400" dirty="0" smtClean="0"/>
              <a:t>: </a:t>
            </a:r>
          </a:p>
          <a:p>
            <a:pPr algn="ctr">
              <a:buNone/>
            </a:pPr>
            <a:r>
              <a:rPr lang="cs-CZ" sz="2400" b="1" dirty="0" err="1" smtClean="0">
                <a:solidFill>
                  <a:schemeClr val="tx2">
                    <a:lumMod val="75000"/>
                  </a:schemeClr>
                </a:solidFill>
              </a:rPr>
              <a:t>scratching</a:t>
            </a:r>
            <a:r>
              <a:rPr lang="cs-CZ" sz="2400" dirty="0" smtClean="0"/>
              <a:t>, 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rap</a:t>
            </a:r>
            <a:r>
              <a:rPr lang="cs-CZ" sz="2400" dirty="0" smtClean="0"/>
              <a:t>, </a:t>
            </a:r>
            <a:r>
              <a:rPr lang="cs-CZ" sz="2400" b="1" dirty="0" err="1" smtClean="0">
                <a:solidFill>
                  <a:schemeClr val="tx2">
                    <a:lumMod val="75000"/>
                  </a:schemeClr>
                </a:solidFill>
              </a:rPr>
              <a:t>breakdance</a:t>
            </a:r>
            <a:r>
              <a:rPr lang="cs-CZ" sz="2400" dirty="0" smtClean="0"/>
              <a:t>, </a:t>
            </a:r>
            <a:r>
              <a:rPr lang="cs-CZ" sz="2400" b="1" dirty="0" err="1" smtClean="0">
                <a:solidFill>
                  <a:schemeClr val="tx2">
                    <a:lumMod val="75000"/>
                  </a:schemeClr>
                </a:solidFill>
              </a:rPr>
              <a:t>beatboxing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 a graffiti</a:t>
            </a:r>
            <a:r>
              <a:rPr lang="cs-CZ" sz="2400" dirty="0" smtClean="0"/>
              <a:t>.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1. </a:t>
            </a:r>
            <a:r>
              <a:rPr lang="cs-CZ" sz="2400" b="1" dirty="0" err="1" smtClean="0">
                <a:solidFill>
                  <a:srgbClr val="FF0000"/>
                </a:solidFill>
              </a:rPr>
              <a:t>scratching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Jedná se o </a:t>
            </a:r>
            <a:r>
              <a:rPr lang="cs-CZ" sz="2400" b="1" dirty="0" smtClean="0"/>
              <a:t>„škrábání“ desky</a:t>
            </a:r>
            <a:r>
              <a:rPr lang="cs-CZ" sz="2400" dirty="0" smtClean="0"/>
              <a:t>, </a:t>
            </a:r>
            <a:r>
              <a:rPr lang="cs-CZ" sz="2400" i="1" dirty="0" smtClean="0"/>
              <a:t>kdy diskžokej rytmicky posunuje gramofonovou desku pod hrotem jehly a získává tak další zvuky ke znějící hudbě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endParaRPr lang="cs-CZ" sz="2400" dirty="0" smtClean="0"/>
          </a:p>
          <a:p>
            <a:pPr>
              <a:buNone/>
            </a:pPr>
            <a:endParaRPr lang="cs-CZ" sz="2000" dirty="0" smtClean="0">
              <a:hlinkClick r:id="rId2"/>
            </a:endParaRPr>
          </a:p>
          <a:p>
            <a:pPr>
              <a:buNone/>
            </a:pPr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youtube.com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watch</a:t>
            </a:r>
            <a:r>
              <a:rPr lang="cs-CZ" sz="2000" dirty="0" smtClean="0">
                <a:hlinkClick r:id="rId2"/>
              </a:rPr>
              <a:t>?v=8l9FU6nvqps</a:t>
            </a:r>
            <a:endParaRPr lang="cs-CZ" sz="2000" dirty="0"/>
          </a:p>
        </p:txBody>
      </p:sp>
      <p:pic>
        <p:nvPicPr>
          <p:cNvPr id="4" name="Obrázek 3" descr="1267502518m1a5b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3068960"/>
            <a:ext cx="2658804" cy="36023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2. rap </a:t>
            </a:r>
          </a:p>
          <a:p>
            <a:pPr algn="ctr">
              <a:buNone/>
            </a:pPr>
            <a:r>
              <a:rPr lang="cs-CZ" sz="2400" dirty="0" smtClean="0"/>
              <a:t>Jedná se o </a:t>
            </a:r>
            <a:r>
              <a:rPr lang="cs-CZ" sz="2400" b="1" i="1" dirty="0" smtClean="0"/>
              <a:t>rytmicky mluvené rýmy</a:t>
            </a:r>
            <a:r>
              <a:rPr lang="cs-CZ" sz="2400" i="1" dirty="0" smtClean="0"/>
              <a:t>, </a:t>
            </a:r>
            <a:r>
              <a:rPr lang="cs-CZ" sz="2400" b="1" i="1" dirty="0" smtClean="0"/>
              <a:t>hru se slovíčky</a:t>
            </a:r>
            <a:r>
              <a:rPr lang="cs-CZ" sz="2400" i="1" dirty="0" smtClean="0"/>
              <a:t>,</a:t>
            </a:r>
            <a:r>
              <a:rPr lang="en-US" sz="2400" i="1" dirty="0" smtClean="0"/>
              <a:t/>
            </a:r>
            <a:br>
              <a:rPr lang="en-US" sz="2400" i="1" dirty="0" smtClean="0"/>
            </a:br>
            <a:r>
              <a:rPr lang="cs-CZ" sz="2400" i="1" dirty="0" smtClean="0"/>
              <a:t>o </a:t>
            </a:r>
            <a:r>
              <a:rPr lang="cs-CZ" sz="2400" b="1" i="1" dirty="0" smtClean="0"/>
              <a:t>práci s poezií</a:t>
            </a:r>
            <a:r>
              <a:rPr lang="cs-CZ" sz="2400" i="1" dirty="0" smtClean="0"/>
              <a:t>.</a:t>
            </a:r>
          </a:p>
          <a:p>
            <a:pPr algn="ctr">
              <a:buNone/>
            </a:pPr>
            <a:endParaRPr lang="cs-CZ" sz="2400" i="1" dirty="0"/>
          </a:p>
          <a:p>
            <a:pPr>
              <a:buNone/>
            </a:pPr>
            <a:endParaRPr lang="cs-CZ" sz="2400" i="1" dirty="0" smtClean="0"/>
          </a:p>
          <a:p>
            <a:pPr>
              <a:buNone/>
            </a:pPr>
            <a:endParaRPr lang="cs-CZ" sz="2400" i="1" dirty="0"/>
          </a:p>
          <a:p>
            <a:pPr>
              <a:buNone/>
            </a:pPr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youtube.com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watch</a:t>
            </a:r>
            <a:r>
              <a:rPr lang="cs-CZ" sz="2000" dirty="0" smtClean="0">
                <a:hlinkClick r:id="rId2"/>
              </a:rPr>
              <a:t>?v=HzeZhCt5PVA</a:t>
            </a:r>
            <a:endParaRPr lang="cs-CZ" sz="2000" i="1" dirty="0" smtClean="0"/>
          </a:p>
          <a:p>
            <a:pPr algn="ctr">
              <a:buNone/>
            </a:pPr>
            <a:endParaRPr lang="cs-CZ" sz="2400" dirty="0"/>
          </a:p>
        </p:txBody>
      </p:sp>
      <p:pic>
        <p:nvPicPr>
          <p:cNvPr id="4" name="Obrázek 3" descr="EES_(Namibian_rapp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2564904"/>
            <a:ext cx="3306227" cy="4077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3. </a:t>
            </a:r>
            <a:r>
              <a:rPr lang="cs-CZ" sz="2400" b="1" dirty="0" err="1" smtClean="0">
                <a:solidFill>
                  <a:srgbClr val="FF0000"/>
                </a:solidFill>
              </a:rPr>
              <a:t>breakdance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2400" dirty="0" smtClean="0"/>
              <a:t>Jedná se o </a:t>
            </a:r>
            <a:r>
              <a:rPr lang="cs-CZ" sz="2400" b="1" i="1" dirty="0" smtClean="0"/>
              <a:t>taneční vyjádření hudby, při němž tanečník tančí téměř na všech částech těla, občas i na nohou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/>
          </a:p>
          <a:p>
            <a:pPr>
              <a:buNone/>
            </a:pPr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youtube.com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watch</a:t>
            </a:r>
            <a:r>
              <a:rPr lang="cs-CZ" sz="2000" dirty="0" smtClean="0">
                <a:hlinkClick r:id="rId2"/>
              </a:rPr>
              <a:t>?v=37pwbUp8t1I</a:t>
            </a:r>
            <a:endParaRPr lang="cs-CZ" sz="2000" dirty="0"/>
          </a:p>
        </p:txBody>
      </p:sp>
      <p:pic>
        <p:nvPicPr>
          <p:cNvPr id="4" name="Obrázek 3" descr="breakdance-leed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2869879"/>
            <a:ext cx="2952328" cy="38094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4. </a:t>
            </a:r>
            <a:r>
              <a:rPr lang="cs-CZ" sz="2400" b="1" dirty="0" err="1" smtClean="0">
                <a:solidFill>
                  <a:srgbClr val="FF0000"/>
                </a:solidFill>
              </a:rPr>
              <a:t>beatboxing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</a:p>
          <a:p>
            <a:pPr algn="ctr">
              <a:buNone/>
            </a:pPr>
            <a:r>
              <a:rPr lang="cs-CZ" sz="2400" dirty="0" smtClean="0"/>
              <a:t>Jedná se o </a:t>
            </a:r>
            <a:r>
              <a:rPr lang="cs-CZ" sz="2400" b="1" i="1" dirty="0" smtClean="0"/>
              <a:t>způsob vytváření zvuku, a to pouze ústy, bez použití hudebních nástrojů. Provádí se pomocí ovládání jazyka, tváří, krčních svalů a kontroly dechu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/>
          </a:p>
          <a:p>
            <a:pPr>
              <a:buNone/>
            </a:pP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youtube.com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watch</a:t>
            </a:r>
            <a:r>
              <a:rPr lang="cs-CZ" sz="1800" dirty="0" smtClean="0">
                <a:hlinkClick r:id="rId2"/>
              </a:rPr>
              <a:t>?v=</a:t>
            </a:r>
            <a:r>
              <a:rPr lang="cs-CZ" sz="1800" dirty="0" err="1" smtClean="0">
                <a:hlinkClick r:id="rId2"/>
              </a:rPr>
              <a:t>nTXtOVaCaOU</a:t>
            </a:r>
            <a:endParaRPr lang="cs-CZ" sz="1800" dirty="0" smtClean="0"/>
          </a:p>
          <a:p>
            <a:pPr>
              <a:buNone/>
            </a:pPr>
            <a:endParaRPr lang="cs-CZ" sz="2400" dirty="0"/>
          </a:p>
        </p:txBody>
      </p:sp>
      <p:pic>
        <p:nvPicPr>
          <p:cNvPr id="4" name="Obrázek 3" descr="Doug E Fresh performs at LAVO 2(1)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56724" y="3212976"/>
            <a:ext cx="3469893" cy="33889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5. graffiti</a:t>
            </a:r>
          </a:p>
          <a:p>
            <a:pPr algn="ctr">
              <a:buNone/>
            </a:pPr>
            <a:r>
              <a:rPr lang="cs-CZ" sz="2400" dirty="0" smtClean="0"/>
              <a:t>Jedná se o </a:t>
            </a:r>
            <a:r>
              <a:rPr lang="cs-CZ" sz="2400" b="1" i="1" dirty="0" smtClean="0"/>
              <a:t>druh výtvarného projevu, kdy osoba pracuje ve veřejném prostoru technikou nanášení barev – ve formě spreje či fixy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2400" dirty="0"/>
          </a:p>
          <a:p>
            <a:pPr>
              <a:buNone/>
            </a:pPr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youtube.com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watch</a:t>
            </a:r>
            <a:r>
              <a:rPr lang="cs-CZ" sz="2000" dirty="0" smtClean="0">
                <a:hlinkClick r:id="rId2"/>
              </a:rPr>
              <a:t>?v=</a:t>
            </a:r>
            <a:r>
              <a:rPr lang="cs-CZ" sz="2000" dirty="0" err="1" smtClean="0">
                <a:hlinkClick r:id="rId2"/>
              </a:rPr>
              <a:t>HBFln</a:t>
            </a:r>
            <a:r>
              <a:rPr lang="cs-CZ" sz="2000" dirty="0" smtClean="0">
                <a:hlinkClick r:id="rId2"/>
              </a:rPr>
              <a:t>_FTab4</a:t>
            </a:r>
            <a:endParaRPr lang="cs-CZ" sz="2000" dirty="0" smtClean="0"/>
          </a:p>
          <a:p>
            <a:pPr algn="ctr">
              <a:buNone/>
            </a:pPr>
            <a:endParaRPr lang="cs-CZ" sz="2400" dirty="0"/>
          </a:p>
          <a:p>
            <a:pPr algn="ctr"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/>
          </a:p>
          <a:p>
            <a:pPr algn="ctr">
              <a:buNone/>
            </a:pPr>
            <a:endParaRPr lang="cs-CZ" sz="2400" dirty="0"/>
          </a:p>
        </p:txBody>
      </p:sp>
      <p:pic>
        <p:nvPicPr>
          <p:cNvPr id="4" name="Obrázek 3" descr="graffit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3212976"/>
            <a:ext cx="3312367" cy="34563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pic>
        <p:nvPicPr>
          <p:cNvPr id="4" name="Zástupný symbol pro obsah 3" descr="Hip-Hop-Musi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124744"/>
            <a:ext cx="2649825" cy="1900808"/>
          </a:xfrm>
        </p:spPr>
      </p:pic>
      <p:pic>
        <p:nvPicPr>
          <p:cNvPr id="5" name="Obrázek 4" descr="101012-music-big-boi-skyzoo-kid-daytona-music-matters-showcas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4653136"/>
            <a:ext cx="3631375" cy="2041203"/>
          </a:xfrm>
          <a:prstGeom prst="rect">
            <a:avLst/>
          </a:prstGeom>
        </p:spPr>
      </p:pic>
      <p:pic>
        <p:nvPicPr>
          <p:cNvPr id="6" name="Obrázek 5" descr="18-Freeway_304x3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44208" y="836712"/>
            <a:ext cx="2492648" cy="2492648"/>
          </a:xfrm>
          <a:prstGeom prst="rect">
            <a:avLst/>
          </a:prstGeom>
        </p:spPr>
      </p:pic>
      <p:pic>
        <p:nvPicPr>
          <p:cNvPr id="7" name="Obrázek 6" descr="Majk Spirit_photo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4653136"/>
            <a:ext cx="3131840" cy="1991246"/>
          </a:xfrm>
          <a:prstGeom prst="rect">
            <a:avLst/>
          </a:prstGeom>
        </p:spPr>
      </p:pic>
      <p:pic>
        <p:nvPicPr>
          <p:cNvPr id="8" name="Obrázek 7" descr="suv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03848" y="2636912"/>
            <a:ext cx="3198862" cy="1919317"/>
          </a:xfrm>
          <a:prstGeom prst="rect">
            <a:avLst/>
          </a:prstGeom>
        </p:spPr>
      </p:pic>
      <p:pic>
        <p:nvPicPr>
          <p:cNvPr id="9" name="Obrázek 8" descr="grafiti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07904" y="908720"/>
            <a:ext cx="2019672" cy="1463140"/>
          </a:xfrm>
          <a:prstGeom prst="rect">
            <a:avLst/>
          </a:prstGeom>
        </p:spPr>
      </p:pic>
      <p:pic>
        <p:nvPicPr>
          <p:cNvPr id="10" name="Obrázek 9" descr="sluchatka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139952" y="4829297"/>
            <a:ext cx="1367926" cy="2028703"/>
          </a:xfrm>
          <a:prstGeom prst="rect">
            <a:avLst/>
          </a:prstGeom>
        </p:spPr>
      </p:pic>
      <p:pic>
        <p:nvPicPr>
          <p:cNvPr id="11" name="Obrázek 10" descr="hip-hop-dancing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3528" y="3212976"/>
            <a:ext cx="2472722" cy="1512168"/>
          </a:xfrm>
          <a:prstGeom prst="rect">
            <a:avLst/>
          </a:prstGeom>
        </p:spPr>
      </p:pic>
      <p:pic>
        <p:nvPicPr>
          <p:cNvPr id="12" name="Obrázek 11" descr="2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092280" y="3356992"/>
            <a:ext cx="1280039" cy="1209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507288" cy="5877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b="1" dirty="0" smtClean="0"/>
              <a:t>1. </a:t>
            </a:r>
            <a:r>
              <a:rPr lang="cs-CZ" sz="1800" b="1" dirty="0" err="1" smtClean="0"/>
              <a:t>Majk</a:t>
            </a:r>
            <a:r>
              <a:rPr lang="cs-CZ" sz="1800" b="1" dirty="0" smtClean="0"/>
              <a:t> Spirit: </a:t>
            </a:r>
            <a:r>
              <a:rPr lang="cs-CZ" sz="1800" b="1" dirty="0" err="1" smtClean="0">
                <a:solidFill>
                  <a:schemeClr val="accent4">
                    <a:lumMod val="75000"/>
                  </a:schemeClr>
                </a:solidFill>
              </a:rPr>
              <a:t>Hip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-Hop</a:t>
            </a:r>
          </a:p>
          <a:p>
            <a:pPr>
              <a:buNone/>
            </a:pP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youtube.com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watch</a:t>
            </a:r>
            <a:r>
              <a:rPr lang="cs-CZ" sz="1800" dirty="0" smtClean="0">
                <a:hlinkClick r:id="rId2"/>
              </a:rPr>
              <a:t>?v=qCK7EXk0usg</a:t>
            </a:r>
            <a:endParaRPr lang="cs-CZ" sz="1800" dirty="0" smtClean="0"/>
          </a:p>
          <a:p>
            <a:pPr>
              <a:buNone/>
            </a:pP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endParaRPr lang="cs-CZ" sz="1800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1800" b="1" dirty="0" smtClean="0"/>
              <a:t>2. </a:t>
            </a:r>
            <a:r>
              <a:rPr lang="cs-CZ" sz="1800" b="1" dirty="0" err="1" smtClean="0"/>
              <a:t>Moja</a:t>
            </a:r>
            <a:r>
              <a:rPr lang="cs-CZ" sz="1800" b="1" dirty="0" smtClean="0"/>
              <a:t> </a:t>
            </a:r>
            <a:r>
              <a:rPr lang="cs-CZ" sz="1800" b="1" dirty="0" err="1" smtClean="0"/>
              <a:t>Reč</a:t>
            </a:r>
            <a:r>
              <a:rPr lang="cs-CZ" sz="1800" b="1" dirty="0" smtClean="0"/>
              <a:t>: 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Asi to tak musí byť</a:t>
            </a:r>
          </a:p>
          <a:p>
            <a:pPr>
              <a:buNone/>
            </a:pPr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youtube.com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watch</a:t>
            </a:r>
            <a:r>
              <a:rPr lang="cs-CZ" sz="1800" dirty="0" smtClean="0">
                <a:hlinkClick r:id="rId3"/>
              </a:rPr>
              <a:t>?v=</a:t>
            </a:r>
            <a:r>
              <a:rPr lang="cs-CZ" sz="1800" dirty="0" err="1" smtClean="0">
                <a:hlinkClick r:id="rId3"/>
              </a:rPr>
              <a:t>WxHKzeDtLTs</a:t>
            </a:r>
            <a:endParaRPr lang="cs-CZ" sz="1800" dirty="0" smtClean="0"/>
          </a:p>
          <a:p>
            <a:pPr>
              <a:buNone/>
            </a:pPr>
            <a:endParaRPr lang="cs-CZ" sz="1800" b="1" dirty="0"/>
          </a:p>
          <a:p>
            <a:pPr>
              <a:buNone/>
            </a:pPr>
            <a:r>
              <a:rPr lang="cs-CZ" sz="1800" b="1" dirty="0" smtClean="0"/>
              <a:t>3. PSH: 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Co bude až nebude rap</a:t>
            </a:r>
          </a:p>
          <a:p>
            <a:pPr>
              <a:buNone/>
            </a:pPr>
            <a:r>
              <a:rPr lang="cs-CZ" sz="1800" dirty="0" smtClean="0">
                <a:hlinkClick r:id="rId4"/>
              </a:rPr>
              <a:t>http://www.</a:t>
            </a:r>
            <a:r>
              <a:rPr lang="cs-CZ" sz="1800" dirty="0" err="1" smtClean="0">
                <a:hlinkClick r:id="rId4"/>
              </a:rPr>
              <a:t>youtube.com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watch</a:t>
            </a:r>
            <a:r>
              <a:rPr lang="cs-CZ" sz="1800" dirty="0" smtClean="0">
                <a:hlinkClick r:id="rId4"/>
              </a:rPr>
              <a:t>?v=v8_</a:t>
            </a:r>
            <a:r>
              <a:rPr lang="cs-CZ" sz="1800" dirty="0" err="1" smtClean="0">
                <a:hlinkClick r:id="rId4"/>
              </a:rPr>
              <a:t>ylqjcIuE</a:t>
            </a:r>
            <a:endParaRPr lang="cs-CZ" sz="1800" dirty="0" smtClean="0"/>
          </a:p>
          <a:p>
            <a:pPr>
              <a:buNone/>
            </a:pPr>
            <a:endParaRPr lang="cs-CZ" sz="1800" b="1" dirty="0"/>
          </a:p>
          <a:p>
            <a:pPr>
              <a:buNone/>
            </a:pPr>
            <a:r>
              <a:rPr lang="cs-CZ" sz="1800" b="1" dirty="0" smtClean="0"/>
              <a:t>4. </a:t>
            </a:r>
            <a:r>
              <a:rPr lang="cs-CZ" sz="1800" b="1" dirty="0" err="1" smtClean="0"/>
              <a:t>Eminem</a:t>
            </a:r>
            <a:r>
              <a:rPr lang="cs-CZ" sz="1800" b="1" dirty="0" smtClean="0"/>
              <a:t>: 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Love </a:t>
            </a:r>
            <a:r>
              <a:rPr lang="cs-CZ" sz="1800" b="1" dirty="0" err="1" smtClean="0">
                <a:solidFill>
                  <a:schemeClr val="accent4">
                    <a:lumMod val="75000"/>
                  </a:schemeClr>
                </a:solidFill>
              </a:rPr>
              <a:t>The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4">
                    <a:lumMod val="75000"/>
                  </a:schemeClr>
                </a:solidFill>
              </a:rPr>
              <a:t>Way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4">
                    <a:lumMod val="75000"/>
                  </a:schemeClr>
                </a:solidFill>
              </a:rPr>
              <a:t>You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4">
                    <a:lumMod val="75000"/>
                  </a:schemeClr>
                </a:solidFill>
              </a:rPr>
              <a:t>Lie</a:t>
            </a:r>
            <a:endParaRPr lang="cs-CZ" sz="1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1800" dirty="0" smtClean="0">
                <a:hlinkClick r:id="rId5"/>
              </a:rPr>
              <a:t>http://www.</a:t>
            </a:r>
            <a:r>
              <a:rPr lang="cs-CZ" sz="1800" dirty="0" err="1" smtClean="0">
                <a:hlinkClick r:id="rId5"/>
              </a:rPr>
              <a:t>youtube.com</a:t>
            </a:r>
            <a:r>
              <a:rPr lang="cs-CZ" sz="1800" dirty="0" smtClean="0">
                <a:hlinkClick r:id="rId5"/>
              </a:rPr>
              <a:t>/</a:t>
            </a:r>
            <a:r>
              <a:rPr lang="cs-CZ" sz="1800" dirty="0" err="1" smtClean="0">
                <a:hlinkClick r:id="rId5"/>
              </a:rPr>
              <a:t>watch</a:t>
            </a:r>
            <a:r>
              <a:rPr lang="cs-CZ" sz="1800" dirty="0" smtClean="0">
                <a:hlinkClick r:id="rId5"/>
              </a:rPr>
              <a:t>?v=uelHwf8o7_U</a:t>
            </a:r>
            <a:endParaRPr lang="cs-CZ" sz="1800" dirty="0" smtClean="0"/>
          </a:p>
          <a:p>
            <a:pPr>
              <a:buNone/>
            </a:pPr>
            <a:endParaRPr lang="cs-CZ" sz="1800" b="1" dirty="0"/>
          </a:p>
          <a:p>
            <a:pPr>
              <a:buNone/>
            </a:pPr>
            <a:r>
              <a:rPr lang="cs-CZ" sz="1800" b="1" dirty="0" smtClean="0"/>
              <a:t>5. Rytmus: 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Sám</a:t>
            </a:r>
          </a:p>
          <a:p>
            <a:pPr>
              <a:buNone/>
            </a:pPr>
            <a:r>
              <a:rPr lang="cs-CZ" sz="1800" dirty="0" smtClean="0">
                <a:hlinkClick r:id="rId6"/>
              </a:rPr>
              <a:t>http://www.</a:t>
            </a:r>
            <a:r>
              <a:rPr lang="cs-CZ" sz="1800" dirty="0" err="1" smtClean="0">
                <a:hlinkClick r:id="rId6"/>
              </a:rPr>
              <a:t>youtube.com</a:t>
            </a:r>
            <a:r>
              <a:rPr lang="cs-CZ" sz="1800" dirty="0" smtClean="0">
                <a:hlinkClick r:id="rId6"/>
              </a:rPr>
              <a:t>/</a:t>
            </a:r>
            <a:r>
              <a:rPr lang="cs-CZ" sz="1800" dirty="0" err="1" smtClean="0">
                <a:hlinkClick r:id="rId6"/>
              </a:rPr>
              <a:t>watch</a:t>
            </a:r>
            <a:r>
              <a:rPr lang="cs-CZ" sz="1800" dirty="0" smtClean="0">
                <a:hlinkClick r:id="rId6"/>
              </a:rPr>
              <a:t>?v=M2AMxaIdc8E</a:t>
            </a:r>
            <a:endParaRPr lang="cs-CZ" sz="1800" dirty="0" smtClean="0"/>
          </a:p>
          <a:p>
            <a:pPr>
              <a:buNone/>
            </a:pPr>
            <a:endParaRPr lang="cs-CZ" sz="1800" b="1" dirty="0"/>
          </a:p>
          <a:p>
            <a:pPr>
              <a:buNone/>
            </a:pPr>
            <a:r>
              <a:rPr lang="cs-CZ" sz="1800" b="1" dirty="0" smtClean="0"/>
              <a:t>6. </a:t>
            </a:r>
            <a:r>
              <a:rPr lang="cs-CZ" sz="1800" b="1" dirty="0" err="1" smtClean="0"/>
              <a:t>Wiz</a:t>
            </a:r>
            <a:r>
              <a:rPr lang="cs-CZ" sz="1800" b="1" dirty="0" smtClean="0"/>
              <a:t> </a:t>
            </a:r>
            <a:r>
              <a:rPr lang="cs-CZ" sz="1800" b="1" dirty="0" err="1" smtClean="0"/>
              <a:t>Khalifa</a:t>
            </a:r>
            <a:r>
              <a:rPr lang="cs-CZ" sz="1800" b="1" dirty="0" smtClean="0"/>
              <a:t>: 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No </a:t>
            </a:r>
            <a:r>
              <a:rPr lang="cs-CZ" sz="1800" b="1" dirty="0" err="1" smtClean="0">
                <a:solidFill>
                  <a:schemeClr val="accent4">
                    <a:lumMod val="75000"/>
                  </a:schemeClr>
                </a:solidFill>
              </a:rPr>
              <a:t>Sleep</a:t>
            </a:r>
            <a:endParaRPr lang="cs-CZ" sz="1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1800" dirty="0" smtClean="0">
                <a:hlinkClick r:id="rId7"/>
              </a:rPr>
              <a:t>http://www.</a:t>
            </a:r>
            <a:r>
              <a:rPr lang="cs-CZ" sz="1800" dirty="0" err="1" smtClean="0">
                <a:hlinkClick r:id="rId7"/>
              </a:rPr>
              <a:t>youtube.com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watch</a:t>
            </a:r>
            <a:r>
              <a:rPr lang="cs-CZ" sz="1800" dirty="0" smtClean="0">
                <a:hlinkClick r:id="rId7"/>
              </a:rPr>
              <a:t>?v=</a:t>
            </a:r>
            <a:r>
              <a:rPr lang="cs-CZ" sz="1800" dirty="0" err="1" smtClean="0">
                <a:hlinkClick r:id="rId7"/>
              </a:rPr>
              <a:t>KuVAeTHqijk</a:t>
            </a:r>
            <a:endParaRPr lang="cs-CZ" sz="1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endParaRPr lang="cs-CZ" sz="1800" b="1" dirty="0"/>
          </a:p>
        </p:txBody>
      </p:sp>
      <p:pic>
        <p:nvPicPr>
          <p:cNvPr id="4" name="Obrázek 3" descr="tumblr_matvos2Ddz1qlmdtco1_50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148064" y="1700808"/>
            <a:ext cx="3995936" cy="42484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HOUSE MUSIC</a:t>
            </a:r>
          </a:p>
          <a:p>
            <a:pPr algn="ctr">
              <a:buNone/>
            </a:pPr>
            <a:r>
              <a:rPr lang="cs-CZ" sz="2400" dirty="0" smtClean="0"/>
              <a:t>Jde o </a:t>
            </a:r>
            <a:r>
              <a:rPr lang="cs-CZ" sz="2400" b="1" dirty="0" smtClean="0"/>
              <a:t>taneční hudbu</a:t>
            </a:r>
            <a:r>
              <a:rPr lang="cs-CZ" sz="2400" dirty="0" smtClean="0"/>
              <a:t>, </a:t>
            </a:r>
            <a:r>
              <a:rPr lang="cs-CZ" sz="2400" dirty="0" err="1" smtClean="0"/>
              <a:t>hudbu</a:t>
            </a:r>
            <a:r>
              <a:rPr lang="cs-CZ" sz="2400" dirty="0" smtClean="0"/>
              <a:t> diskžokejů, kteří nahrávky </a:t>
            </a:r>
            <a:r>
              <a:rPr lang="cs-CZ" sz="2400" b="1" dirty="0" smtClean="0"/>
              <a:t>míchají</a:t>
            </a:r>
            <a:r>
              <a:rPr lang="cs-CZ" sz="2400" dirty="0" smtClean="0"/>
              <a:t>, </a:t>
            </a:r>
            <a:r>
              <a:rPr lang="cs-CZ" sz="2400" b="1" dirty="0" smtClean="0"/>
              <a:t>zrychlují</a:t>
            </a:r>
            <a:r>
              <a:rPr lang="cs-CZ" sz="2400" dirty="0" smtClean="0"/>
              <a:t>, podbarvují novými </a:t>
            </a:r>
            <a:r>
              <a:rPr lang="cs-CZ" sz="2400" b="1" dirty="0" smtClean="0"/>
              <a:t>syntetickými</a:t>
            </a:r>
            <a:r>
              <a:rPr lang="cs-CZ" sz="2400" dirty="0" smtClean="0"/>
              <a:t> </a:t>
            </a:r>
            <a:r>
              <a:rPr lang="cs-CZ" sz="2400" b="1" dirty="0" smtClean="0"/>
              <a:t>zvuky</a:t>
            </a:r>
            <a:r>
              <a:rPr lang="cs-CZ" sz="2400" dirty="0" smtClean="0"/>
              <a:t>. </a:t>
            </a:r>
          </a:p>
          <a:p>
            <a:pPr algn="ctr">
              <a:buNone/>
            </a:pPr>
            <a:endParaRPr lang="cs-CZ" sz="2400" b="1" dirty="0" smtClean="0"/>
          </a:p>
          <a:p>
            <a:pPr algn="ctr">
              <a:buNone/>
            </a:pPr>
            <a:r>
              <a:rPr lang="cs-CZ" sz="2400" dirty="0" smtClean="0"/>
              <a:t>„Skladatelé“ pracují  v nahrávacích </a:t>
            </a:r>
            <a:r>
              <a:rPr lang="cs-CZ" sz="2400" b="1" dirty="0" smtClean="0"/>
              <a:t>studiích</a:t>
            </a:r>
            <a:r>
              <a:rPr lang="cs-CZ" sz="2400" dirty="0" smtClean="0"/>
              <a:t> </a:t>
            </a:r>
            <a:r>
              <a:rPr lang="cs-CZ" sz="2400" b="1" dirty="0" smtClean="0"/>
              <a:t>s</a:t>
            </a:r>
            <a:r>
              <a:rPr lang="cs-CZ" sz="2400" dirty="0" smtClean="0"/>
              <a:t> </a:t>
            </a:r>
            <a:r>
              <a:rPr lang="cs-CZ" sz="2400" b="1" dirty="0" smtClean="0"/>
              <a:t>počítači</a:t>
            </a:r>
            <a:r>
              <a:rPr lang="cs-CZ" sz="2400" dirty="0" smtClean="0"/>
              <a:t>, ale ne s </a:t>
            </a:r>
            <a:r>
              <a:rPr lang="cs-CZ" sz="2400" b="1" dirty="0" smtClean="0"/>
              <a:t>hudebními</a:t>
            </a:r>
            <a:r>
              <a:rPr lang="cs-CZ" sz="2400" dirty="0" smtClean="0"/>
              <a:t> </a:t>
            </a:r>
            <a:r>
              <a:rPr lang="cs-CZ" sz="2400" b="1" dirty="0" smtClean="0"/>
              <a:t>nástroji</a:t>
            </a:r>
            <a:r>
              <a:rPr lang="cs-CZ" sz="2400" dirty="0" smtClean="0"/>
              <a:t>. Vytváří úplně </a:t>
            </a:r>
            <a:r>
              <a:rPr lang="cs-CZ" sz="2400" b="1" dirty="0" smtClean="0"/>
              <a:t>nové</a:t>
            </a:r>
            <a:r>
              <a:rPr lang="cs-CZ" sz="2400" dirty="0" smtClean="0"/>
              <a:t> </a:t>
            </a:r>
            <a:r>
              <a:rPr lang="cs-CZ" sz="2400" b="1" dirty="0" smtClean="0"/>
              <a:t>nahrávky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i="1" dirty="0" smtClean="0"/>
              <a:t>Základem je vytvoření hudební stopy, která se opakuje,</a:t>
            </a:r>
            <a:br>
              <a:rPr lang="cs-CZ" sz="2400" i="1" dirty="0" smtClean="0"/>
            </a:br>
            <a:r>
              <a:rPr lang="cs-CZ" sz="2400" i="1" dirty="0" smtClean="0"/>
              <a:t>a to vyvolává v posluchači napětí a může vyvolat</a:t>
            </a:r>
            <a:br>
              <a:rPr lang="cs-CZ" sz="2400" i="1" dirty="0" smtClean="0"/>
            </a:br>
            <a:r>
              <a:rPr lang="cs-CZ" sz="2400" i="1" dirty="0" smtClean="0"/>
              <a:t>i tzv. extatický </a:t>
            </a:r>
            <a:r>
              <a:rPr lang="cs-CZ" sz="2400" i="1" dirty="0" err="1" smtClean="0"/>
              <a:t>tranz</a:t>
            </a:r>
            <a:r>
              <a:rPr lang="cs-CZ" sz="2400" i="1" dirty="0" smtClean="0"/>
              <a:t>.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2400" dirty="0" smtClean="0"/>
              <a:t>Ruku v ruce s house music jde i </a:t>
            </a:r>
            <a:r>
              <a:rPr lang="cs-CZ" sz="2400" b="1" dirty="0" smtClean="0"/>
              <a:t>techno hudba</a:t>
            </a:r>
            <a:r>
              <a:rPr lang="cs-CZ" sz="2400" dirty="0" smtClean="0"/>
              <a:t>.</a:t>
            </a:r>
          </a:p>
          <a:p>
            <a:pPr algn="ctr">
              <a:buNone/>
            </a:pP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pic>
        <p:nvPicPr>
          <p:cNvPr id="4" name="Zástupný symbol pro obsah 3" descr="ITTYj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84168" y="4077072"/>
            <a:ext cx="2918098" cy="2630066"/>
          </a:xfrm>
        </p:spPr>
      </p:pic>
      <p:pic>
        <p:nvPicPr>
          <p:cNvPr id="5" name="Obrázek 4" descr="jabig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4509120"/>
            <a:ext cx="3528126" cy="2190378"/>
          </a:xfrm>
          <a:prstGeom prst="rect">
            <a:avLst/>
          </a:prstGeom>
        </p:spPr>
      </p:pic>
      <p:pic>
        <p:nvPicPr>
          <p:cNvPr id="6" name="Obrázek 5" descr="374563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908720"/>
            <a:ext cx="3675900" cy="2067694"/>
          </a:xfrm>
          <a:prstGeom prst="rect">
            <a:avLst/>
          </a:prstGeom>
        </p:spPr>
      </p:pic>
      <p:pic>
        <p:nvPicPr>
          <p:cNvPr id="7" name="Obrázek 6" descr="news-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836712"/>
            <a:ext cx="2885306" cy="2885306"/>
          </a:xfrm>
          <a:prstGeom prst="rect">
            <a:avLst/>
          </a:prstGeom>
        </p:spPr>
      </p:pic>
      <p:pic>
        <p:nvPicPr>
          <p:cNvPr id="8" name="Obrázek 7" descr="House Music - Clubbing DJ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67944" y="1124744"/>
            <a:ext cx="1837978" cy="1470382"/>
          </a:xfrm>
          <a:prstGeom prst="rect">
            <a:avLst/>
          </a:prstGeom>
        </p:spPr>
      </p:pic>
      <p:pic>
        <p:nvPicPr>
          <p:cNvPr id="9" name="Obrázek 8" descr="i_love_house_music_wallpaper_by_freaktim1-d4xidii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71600" y="3140968"/>
            <a:ext cx="1838766" cy="1150250"/>
          </a:xfrm>
          <a:prstGeom prst="rect">
            <a:avLst/>
          </a:prstGeom>
        </p:spPr>
      </p:pic>
      <p:pic>
        <p:nvPicPr>
          <p:cNvPr id="10" name="Obrázek 9" descr="wallpaper-7750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51920" y="5229200"/>
            <a:ext cx="2048227" cy="1152128"/>
          </a:xfrm>
          <a:prstGeom prst="rect">
            <a:avLst/>
          </a:prstGeom>
        </p:spPr>
      </p:pic>
      <p:pic>
        <p:nvPicPr>
          <p:cNvPr id="11" name="Obrázek 10" descr="artworks-000042534274-vf0a0t-t500x50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139952" y="3140968"/>
            <a:ext cx="1493912" cy="14939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700808"/>
            <a:ext cx="8686800" cy="44253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800" b="1" dirty="0" smtClean="0"/>
              <a:t>1. Benn</a:t>
            </a:r>
            <a:r>
              <a:rPr lang="cs-CZ" sz="1800" b="1" dirty="0" smtClean="0"/>
              <a:t>y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Benassi</a:t>
            </a:r>
            <a:r>
              <a:rPr lang="cs-CZ" sz="1800" b="1" dirty="0" smtClean="0"/>
              <a:t>: 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House Music</a:t>
            </a:r>
          </a:p>
          <a:p>
            <a:pPr>
              <a:buNone/>
            </a:pP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youtube.com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watch</a:t>
            </a:r>
            <a:r>
              <a:rPr lang="cs-CZ" sz="1800" dirty="0" smtClean="0">
                <a:hlinkClick r:id="rId2"/>
              </a:rPr>
              <a:t>?v=z5chqYZ7ZeU</a:t>
            </a:r>
            <a:endParaRPr lang="cs-CZ" sz="1800" dirty="0" smtClean="0"/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r>
              <a:rPr lang="cs-CZ" sz="1800" b="1" dirty="0" smtClean="0"/>
              <a:t>2. David </a:t>
            </a:r>
            <a:r>
              <a:rPr lang="cs-CZ" sz="1800" b="1" dirty="0" err="1" smtClean="0"/>
              <a:t>Guetta</a:t>
            </a:r>
            <a:r>
              <a:rPr lang="cs-CZ" sz="1800" b="1" dirty="0" smtClean="0"/>
              <a:t>: </a:t>
            </a:r>
            <a:r>
              <a:rPr lang="cs-CZ" sz="1800" b="1" dirty="0" err="1" smtClean="0">
                <a:solidFill>
                  <a:schemeClr val="accent4">
                    <a:lumMod val="75000"/>
                  </a:schemeClr>
                </a:solidFill>
              </a:rPr>
              <a:t>iTunes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 Festival </a:t>
            </a:r>
            <a:r>
              <a:rPr lang="cs-CZ" sz="1800" b="1" dirty="0" smtClean="0"/>
              <a:t>– 15. 9. 2012</a:t>
            </a:r>
          </a:p>
          <a:p>
            <a:pPr>
              <a:buNone/>
            </a:pPr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youtube.com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watch</a:t>
            </a:r>
            <a:r>
              <a:rPr lang="cs-CZ" sz="1800" dirty="0" smtClean="0">
                <a:hlinkClick r:id="rId3"/>
              </a:rPr>
              <a:t>?v=1x8wS_</a:t>
            </a:r>
            <a:r>
              <a:rPr lang="cs-CZ" sz="1800" dirty="0" err="1" smtClean="0">
                <a:hlinkClick r:id="rId3"/>
              </a:rPr>
              <a:t>iREHg</a:t>
            </a:r>
            <a:endParaRPr lang="cs-CZ" sz="1800" dirty="0" smtClean="0"/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r>
              <a:rPr lang="cs-CZ" sz="1800" b="1" dirty="0" smtClean="0"/>
              <a:t>3. Michael Burian: 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Dance </a:t>
            </a:r>
            <a:r>
              <a:rPr lang="cs-CZ" sz="1800" b="1" dirty="0" err="1" smtClean="0">
                <a:solidFill>
                  <a:schemeClr val="accent4">
                    <a:lumMod val="75000"/>
                  </a:schemeClr>
                </a:solidFill>
              </a:rPr>
              <a:t>extravaganza</a:t>
            </a:r>
            <a:endParaRPr lang="cs-CZ" sz="1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1800" dirty="0" smtClean="0">
                <a:hlinkClick r:id="rId4"/>
              </a:rPr>
              <a:t>http://www.</a:t>
            </a:r>
            <a:r>
              <a:rPr lang="cs-CZ" sz="1800" dirty="0" err="1" smtClean="0">
                <a:hlinkClick r:id="rId4"/>
              </a:rPr>
              <a:t>youtube.com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watch</a:t>
            </a:r>
            <a:r>
              <a:rPr lang="cs-CZ" sz="1800" dirty="0" smtClean="0">
                <a:hlinkClick r:id="rId4"/>
              </a:rPr>
              <a:t>?v=</a:t>
            </a:r>
            <a:r>
              <a:rPr lang="cs-CZ" sz="1800" dirty="0" err="1" smtClean="0">
                <a:hlinkClick r:id="rId4"/>
              </a:rPr>
              <a:t>QMXe</a:t>
            </a:r>
            <a:r>
              <a:rPr lang="cs-CZ" sz="1800" dirty="0" smtClean="0">
                <a:hlinkClick r:id="rId4"/>
              </a:rPr>
              <a:t>-a-</a:t>
            </a:r>
            <a:r>
              <a:rPr lang="cs-CZ" sz="1800" dirty="0" err="1" smtClean="0">
                <a:hlinkClick r:id="rId4"/>
              </a:rPr>
              <a:t>fEHU</a:t>
            </a:r>
            <a:endParaRPr lang="cs-CZ" sz="1800" dirty="0" smtClean="0"/>
          </a:p>
          <a:p>
            <a:pPr>
              <a:buNone/>
            </a:pPr>
            <a:endParaRPr lang="cs-CZ" sz="1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1800" b="1" dirty="0" smtClean="0"/>
              <a:t>4. </a:t>
            </a:r>
            <a:r>
              <a:rPr lang="cs-CZ" sz="1800" b="1" dirty="0" err="1" smtClean="0"/>
              <a:t>Chris</a:t>
            </a:r>
            <a:r>
              <a:rPr lang="cs-CZ" sz="1800" b="1" dirty="0" smtClean="0"/>
              <a:t> </a:t>
            </a:r>
            <a:r>
              <a:rPr lang="cs-CZ" sz="1800" b="1" dirty="0" err="1" smtClean="0"/>
              <a:t>Sadler</a:t>
            </a:r>
            <a:r>
              <a:rPr lang="cs-CZ" sz="1800" b="1" dirty="0" smtClean="0"/>
              <a:t>: </a:t>
            </a:r>
            <a:r>
              <a:rPr lang="cs-CZ" sz="1800" b="1" dirty="0" err="1" smtClean="0">
                <a:solidFill>
                  <a:srgbClr val="7030A0"/>
                </a:solidFill>
              </a:rPr>
              <a:t>Fiddling</a:t>
            </a:r>
            <a:r>
              <a:rPr lang="cs-CZ" sz="1800" b="1" dirty="0" smtClean="0">
                <a:solidFill>
                  <a:srgbClr val="7030A0"/>
                </a:solidFill>
              </a:rPr>
              <a:t> </a:t>
            </a:r>
            <a:r>
              <a:rPr lang="cs-CZ" sz="1800" b="1" dirty="0" err="1" smtClean="0">
                <a:solidFill>
                  <a:srgbClr val="7030A0"/>
                </a:solidFill>
              </a:rPr>
              <a:t>With</a:t>
            </a:r>
            <a:r>
              <a:rPr lang="cs-CZ" sz="1800" b="1" dirty="0" smtClean="0">
                <a:solidFill>
                  <a:srgbClr val="7030A0"/>
                </a:solidFill>
              </a:rPr>
              <a:t> My </a:t>
            </a:r>
            <a:r>
              <a:rPr lang="cs-CZ" sz="1800" b="1" dirty="0" err="1" smtClean="0">
                <a:solidFill>
                  <a:srgbClr val="7030A0"/>
                </a:solidFill>
              </a:rPr>
              <a:t>Filter</a:t>
            </a:r>
            <a:endParaRPr lang="cs-CZ" sz="18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cs-CZ" sz="1800" dirty="0" smtClean="0">
                <a:hlinkClick r:id="rId5"/>
              </a:rPr>
              <a:t>http://www.</a:t>
            </a:r>
            <a:r>
              <a:rPr lang="cs-CZ" sz="1800" dirty="0" err="1" smtClean="0">
                <a:hlinkClick r:id="rId5"/>
              </a:rPr>
              <a:t>youtube.com</a:t>
            </a:r>
            <a:r>
              <a:rPr lang="cs-CZ" sz="1800" dirty="0" smtClean="0">
                <a:hlinkClick r:id="rId5"/>
              </a:rPr>
              <a:t>/</a:t>
            </a:r>
            <a:r>
              <a:rPr lang="cs-CZ" sz="1800" dirty="0" err="1" smtClean="0">
                <a:hlinkClick r:id="rId5"/>
              </a:rPr>
              <a:t>watch</a:t>
            </a:r>
            <a:r>
              <a:rPr lang="cs-CZ" sz="1800" dirty="0" smtClean="0">
                <a:hlinkClick r:id="rId5"/>
              </a:rPr>
              <a:t>?v=OsNvdv3wZbc</a:t>
            </a:r>
            <a:endParaRPr lang="cs-CZ" sz="1800" b="1" dirty="0" smtClean="0"/>
          </a:p>
          <a:p>
            <a:pPr>
              <a:buNone/>
            </a:pPr>
            <a:endParaRPr lang="cs-CZ" sz="1800" b="1" dirty="0"/>
          </a:p>
        </p:txBody>
      </p:sp>
      <p:pic>
        <p:nvPicPr>
          <p:cNvPr id="5" name="Obrázek 4" descr="4c8e842e2ece4,House-Music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064" y="1340768"/>
            <a:ext cx="3779912" cy="4536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2128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1600" b="1" dirty="0" smtClean="0"/>
              <a:t>Obrázky:</a:t>
            </a:r>
          </a:p>
          <a:p>
            <a:pPr>
              <a:buNone/>
            </a:pPr>
            <a:r>
              <a:rPr lang="cs-CZ" sz="1600" dirty="0" smtClean="0"/>
              <a:t>Dostupné na </a:t>
            </a:r>
            <a:r>
              <a:rPr lang="cs-CZ" sz="1600" dirty="0" err="1" smtClean="0"/>
              <a:t>Google</a:t>
            </a:r>
            <a:r>
              <a:rPr lang="cs-CZ" sz="1600" dirty="0" smtClean="0"/>
              <a:t> na www:</a:t>
            </a:r>
            <a:endParaRPr lang="cs-CZ" sz="1600" dirty="0" smtClean="0">
              <a:hlinkClick r:id="rId2"/>
            </a:endParaRPr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dreamstime.com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stock</a:t>
            </a:r>
            <a:r>
              <a:rPr lang="cs-CZ" sz="1600" dirty="0" smtClean="0">
                <a:hlinkClick r:id="rId2"/>
              </a:rPr>
              <a:t>-</a:t>
            </a:r>
            <a:r>
              <a:rPr lang="cs-CZ" sz="1600" dirty="0" err="1" smtClean="0">
                <a:hlinkClick r:id="rId2"/>
              </a:rPr>
              <a:t>images</a:t>
            </a:r>
            <a:r>
              <a:rPr lang="cs-CZ" sz="1600" dirty="0" smtClean="0">
                <a:hlinkClick r:id="rId2"/>
              </a:rPr>
              <a:t>-</a:t>
            </a:r>
            <a:r>
              <a:rPr lang="cs-CZ" sz="1600" dirty="0" err="1" smtClean="0">
                <a:hlinkClick r:id="rId2"/>
              </a:rPr>
              <a:t>dj</a:t>
            </a:r>
            <a:r>
              <a:rPr lang="cs-CZ" sz="1600" dirty="0" smtClean="0">
                <a:hlinkClick r:id="rId2"/>
              </a:rPr>
              <a:t>-</a:t>
            </a:r>
            <a:r>
              <a:rPr lang="cs-CZ" sz="1600" dirty="0" err="1" smtClean="0">
                <a:hlinkClick r:id="rId2"/>
              </a:rPr>
              <a:t>scratching</a:t>
            </a:r>
            <a:r>
              <a:rPr lang="cs-CZ" sz="1600" dirty="0" smtClean="0">
                <a:hlinkClick r:id="rId2"/>
              </a:rPr>
              <a:t>-</a:t>
            </a:r>
            <a:r>
              <a:rPr lang="cs-CZ" sz="1600" dirty="0" err="1" smtClean="0">
                <a:hlinkClick r:id="rId2"/>
              </a:rPr>
              <a:t>turntables</a:t>
            </a:r>
            <a:r>
              <a:rPr lang="cs-CZ" sz="1600" dirty="0" smtClean="0">
                <a:hlinkClick r:id="rId2"/>
              </a:rPr>
              <a:t>-image13239254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3"/>
              </a:rPr>
              <a:t>http://commons.wikimedia.org/wiki/File:EES_(Namibian_rapper).jpg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4"/>
              </a:rPr>
              <a:t>http://www.</a:t>
            </a:r>
            <a:r>
              <a:rPr lang="cs-CZ" sz="1600" dirty="0" err="1" smtClean="0">
                <a:hlinkClick r:id="rId4"/>
              </a:rPr>
              <a:t>universaldancecreations.com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breakdance</a:t>
            </a:r>
            <a:r>
              <a:rPr lang="cs-CZ" sz="1600" dirty="0" smtClean="0">
                <a:hlinkClick r:id="rId4"/>
              </a:rPr>
              <a:t>-</a:t>
            </a:r>
            <a:r>
              <a:rPr lang="cs-CZ" sz="1600" dirty="0" err="1" smtClean="0">
                <a:hlinkClick r:id="rId4"/>
              </a:rPr>
              <a:t>class.html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5"/>
              </a:rPr>
              <a:t>http://blog.</a:t>
            </a:r>
            <a:r>
              <a:rPr lang="cs-CZ" sz="1600" dirty="0" err="1" smtClean="0">
                <a:hlinkClick r:id="rId5"/>
              </a:rPr>
              <a:t>younow.com</a:t>
            </a:r>
            <a:r>
              <a:rPr lang="cs-CZ" sz="1600" dirty="0" smtClean="0">
                <a:hlinkClick r:id="rId5"/>
              </a:rPr>
              <a:t>/post/18092801297/</a:t>
            </a:r>
            <a:r>
              <a:rPr lang="cs-CZ" sz="1600" dirty="0" err="1" smtClean="0">
                <a:hlinkClick r:id="rId5"/>
              </a:rPr>
              <a:t>younow</a:t>
            </a:r>
            <a:r>
              <a:rPr lang="cs-CZ" sz="1600" dirty="0" smtClean="0">
                <a:hlinkClick r:id="rId5"/>
              </a:rPr>
              <a:t>-</a:t>
            </a:r>
            <a:r>
              <a:rPr lang="cs-CZ" sz="1600" dirty="0" err="1" smtClean="0">
                <a:hlinkClick r:id="rId5"/>
              </a:rPr>
              <a:t>beatbox</a:t>
            </a:r>
            <a:r>
              <a:rPr lang="cs-CZ" sz="1600" dirty="0" smtClean="0">
                <a:hlinkClick r:id="rId5"/>
              </a:rPr>
              <a:t>-</a:t>
            </a:r>
            <a:r>
              <a:rPr lang="cs-CZ" sz="1600" dirty="0" err="1" smtClean="0">
                <a:hlinkClick r:id="rId5"/>
              </a:rPr>
              <a:t>battle</a:t>
            </a:r>
            <a:r>
              <a:rPr lang="cs-CZ" sz="1600" dirty="0" smtClean="0">
                <a:hlinkClick r:id="rId5"/>
              </a:rPr>
              <a:t>-</a:t>
            </a:r>
            <a:r>
              <a:rPr lang="cs-CZ" sz="1600" dirty="0" err="1" smtClean="0">
                <a:hlinkClick r:id="rId5"/>
              </a:rPr>
              <a:t>hosted</a:t>
            </a:r>
            <a:r>
              <a:rPr lang="cs-CZ" sz="1600" dirty="0" smtClean="0">
                <a:hlinkClick r:id="rId5"/>
              </a:rPr>
              <a:t>-by-</a:t>
            </a:r>
            <a:r>
              <a:rPr lang="cs-CZ" sz="1600" dirty="0" err="1" smtClean="0">
                <a:hlinkClick r:id="rId5"/>
              </a:rPr>
              <a:t>kid</a:t>
            </a:r>
            <a:r>
              <a:rPr lang="cs-CZ" sz="1600" dirty="0" smtClean="0">
                <a:hlinkClick r:id="rId5"/>
              </a:rPr>
              <a:t>-lucky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6"/>
              </a:rPr>
              <a:t>http://www.</a:t>
            </a:r>
            <a:r>
              <a:rPr lang="cs-CZ" sz="1600" dirty="0" err="1" smtClean="0">
                <a:hlinkClick r:id="rId6"/>
              </a:rPr>
              <a:t>lalalamalovani.estranky.cz</a:t>
            </a:r>
            <a:r>
              <a:rPr lang="cs-CZ" sz="1600" dirty="0" smtClean="0">
                <a:hlinkClick r:id="rId6"/>
              </a:rPr>
              <a:t>/fotoalbum/</a:t>
            </a:r>
            <a:r>
              <a:rPr lang="cs-CZ" sz="1600" dirty="0" err="1" smtClean="0">
                <a:hlinkClick r:id="rId6"/>
              </a:rPr>
              <a:t>obrazky</a:t>
            </a:r>
            <a:r>
              <a:rPr lang="cs-CZ" sz="1600" dirty="0" smtClean="0">
                <a:hlinkClick r:id="rId6"/>
              </a:rPr>
              <a:t>-z-</a:t>
            </a:r>
            <a:r>
              <a:rPr lang="cs-CZ" sz="1600" dirty="0" err="1" smtClean="0">
                <a:hlinkClick r:id="rId6"/>
              </a:rPr>
              <a:t>nasi</a:t>
            </a:r>
            <a:r>
              <a:rPr lang="cs-CZ" sz="1600" dirty="0" smtClean="0">
                <a:hlinkClick r:id="rId6"/>
              </a:rPr>
              <a:t>-</a:t>
            </a:r>
            <a:r>
              <a:rPr lang="cs-CZ" sz="1600" dirty="0" err="1" smtClean="0">
                <a:hlinkClick r:id="rId6"/>
              </a:rPr>
              <a:t>nabidky</a:t>
            </a:r>
            <a:r>
              <a:rPr lang="cs-CZ" sz="1600" dirty="0" smtClean="0">
                <a:hlinkClick r:id="rId6"/>
              </a:rPr>
              <a:t>/graffiti.-.</a:t>
            </a:r>
            <a:r>
              <a:rPr lang="cs-CZ" sz="1600" dirty="0" err="1" smtClean="0">
                <a:hlinkClick r:id="rId6"/>
              </a:rPr>
              <a:t>html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7"/>
              </a:rPr>
              <a:t>http://ewaisong.com/wp-content/uploads/2012/10/Hip-Hop-Music.jpg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8"/>
              </a:rPr>
              <a:t>http://www.bet.</a:t>
            </a:r>
            <a:r>
              <a:rPr lang="cs-CZ" sz="1600" dirty="0" err="1" smtClean="0">
                <a:hlinkClick r:id="rId8"/>
              </a:rPr>
              <a:t>com</a:t>
            </a:r>
            <a:r>
              <a:rPr lang="cs-CZ" sz="1600" dirty="0" smtClean="0">
                <a:hlinkClick r:id="rId8"/>
              </a:rPr>
              <a:t>/</a:t>
            </a:r>
            <a:r>
              <a:rPr lang="cs-CZ" sz="1600" dirty="0" err="1" smtClean="0">
                <a:hlinkClick r:id="rId8"/>
              </a:rPr>
              <a:t>news</a:t>
            </a:r>
            <a:r>
              <a:rPr lang="cs-CZ" sz="1600" dirty="0" smtClean="0">
                <a:hlinkClick r:id="rId8"/>
              </a:rPr>
              <a:t>/music/2012/10/10/bet-music-</a:t>
            </a:r>
            <a:r>
              <a:rPr lang="cs-CZ" sz="1600" dirty="0" err="1" smtClean="0">
                <a:hlinkClick r:id="rId8"/>
              </a:rPr>
              <a:t>matters</a:t>
            </a:r>
            <a:r>
              <a:rPr lang="cs-CZ" sz="1600" dirty="0" smtClean="0">
                <a:hlinkClick r:id="rId8"/>
              </a:rPr>
              <a:t>-to-</a:t>
            </a:r>
            <a:r>
              <a:rPr lang="cs-CZ" sz="1600" dirty="0" err="1" smtClean="0">
                <a:hlinkClick r:id="rId8"/>
              </a:rPr>
              <a:t>showcase</a:t>
            </a:r>
            <a:r>
              <a:rPr lang="cs-CZ" sz="1600" dirty="0" smtClean="0">
                <a:hlinkClick r:id="rId8"/>
              </a:rPr>
              <a:t>-</a:t>
            </a:r>
            <a:r>
              <a:rPr lang="cs-CZ" sz="1600" dirty="0" err="1" smtClean="0">
                <a:hlinkClick r:id="rId8"/>
              </a:rPr>
              <a:t>at</a:t>
            </a:r>
            <a:r>
              <a:rPr lang="cs-CZ" sz="1600" dirty="0" smtClean="0">
                <a:hlinkClick r:id="rId8"/>
              </a:rPr>
              <a:t>-a3c-</a:t>
            </a:r>
            <a:r>
              <a:rPr lang="cs-CZ" sz="1600" dirty="0" err="1" smtClean="0">
                <a:hlinkClick r:id="rId8"/>
              </a:rPr>
              <a:t>hip</a:t>
            </a:r>
            <a:r>
              <a:rPr lang="cs-CZ" sz="1600" dirty="0" smtClean="0">
                <a:hlinkClick r:id="rId8"/>
              </a:rPr>
              <a:t>-hop-festival.</a:t>
            </a:r>
            <a:r>
              <a:rPr lang="cs-CZ" sz="1600" dirty="0" err="1" smtClean="0">
                <a:hlinkClick r:id="rId8"/>
              </a:rPr>
              <a:t>html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9"/>
              </a:rPr>
              <a:t>http://www.</a:t>
            </a:r>
            <a:r>
              <a:rPr lang="cs-CZ" sz="1600" dirty="0" err="1" smtClean="0">
                <a:hlinkClick r:id="rId9"/>
              </a:rPr>
              <a:t>hiphopdx.com</a:t>
            </a:r>
            <a:r>
              <a:rPr lang="cs-CZ" sz="1600" dirty="0" smtClean="0">
                <a:hlinkClick r:id="rId9"/>
              </a:rPr>
              <a:t>/index/</a:t>
            </a:r>
            <a:r>
              <a:rPr lang="cs-CZ" sz="1600" dirty="0" err="1" smtClean="0">
                <a:hlinkClick r:id="rId9"/>
              </a:rPr>
              <a:t>singles</a:t>
            </a:r>
            <a:r>
              <a:rPr lang="cs-CZ" sz="1600" dirty="0" smtClean="0">
                <a:hlinkClick r:id="rId9"/>
              </a:rPr>
              <a:t>/id.22124/</a:t>
            </a:r>
            <a:r>
              <a:rPr lang="cs-CZ" sz="1600" dirty="0" err="1" smtClean="0">
                <a:hlinkClick r:id="rId9"/>
              </a:rPr>
              <a:t>title.freeway</a:t>
            </a:r>
            <a:r>
              <a:rPr lang="cs-CZ" sz="1600" dirty="0" smtClean="0">
                <a:hlinkClick r:id="rId9"/>
              </a:rPr>
              <a:t>-f-mama-</a:t>
            </a:r>
            <a:r>
              <a:rPr lang="cs-CZ" sz="1600" dirty="0" err="1" smtClean="0">
                <a:hlinkClick r:id="rId9"/>
              </a:rPr>
              <a:t>jones</a:t>
            </a:r>
            <a:r>
              <a:rPr lang="cs-CZ" sz="1600" dirty="0" smtClean="0">
                <a:hlinkClick r:id="rId9"/>
              </a:rPr>
              <a:t>-</a:t>
            </a:r>
            <a:r>
              <a:rPr lang="cs-CZ" sz="1600" dirty="0" err="1" smtClean="0">
                <a:hlinkClick r:id="rId9"/>
              </a:rPr>
              <a:t>fos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0"/>
              </a:rPr>
              <a:t>http://www.</a:t>
            </a:r>
            <a:r>
              <a:rPr lang="cs-CZ" sz="1600" dirty="0" err="1" smtClean="0">
                <a:hlinkClick r:id="rId10"/>
              </a:rPr>
              <a:t>redbull.cz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cs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Satellite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cz</a:t>
            </a:r>
            <a:r>
              <a:rPr lang="cs-CZ" sz="1600" dirty="0" smtClean="0">
                <a:hlinkClick r:id="rId10"/>
              </a:rPr>
              <a:t>_CZ/</a:t>
            </a:r>
            <a:r>
              <a:rPr lang="cs-CZ" sz="1600" dirty="0" err="1" smtClean="0">
                <a:hlinkClick r:id="rId10"/>
              </a:rPr>
              <a:t>Article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Majk</a:t>
            </a:r>
            <a:r>
              <a:rPr lang="cs-CZ" sz="1600" dirty="0" smtClean="0">
                <a:hlinkClick r:id="rId10"/>
              </a:rPr>
              <a:t>-Spirit-a-TYNIKDY-na-</a:t>
            </a:r>
            <a:r>
              <a:rPr lang="cs-CZ" sz="1600" dirty="0" err="1" smtClean="0">
                <a:hlinkClick r:id="rId10"/>
              </a:rPr>
              <a:t>Hip</a:t>
            </a:r>
            <a:r>
              <a:rPr lang="cs-CZ" sz="1600" dirty="0" smtClean="0">
                <a:hlinkClick r:id="rId10"/>
              </a:rPr>
              <a:t>-Hop-4Ever-021243134601643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1"/>
              </a:rPr>
              <a:t>http://czechnewstv.cz/wp-content/uploads/2013/01/suve.jpg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2"/>
              </a:rPr>
              <a:t>http://wewe.blogerka.cz/fotogalerie.php?i=8452</a:t>
            </a:r>
            <a:r>
              <a:rPr lang="en-US" sz="1600" dirty="0" smtClean="0"/>
              <a:t>&gt;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3"/>
              </a:rPr>
              <a:t>http://www.</a:t>
            </a:r>
            <a:r>
              <a:rPr lang="cs-CZ" sz="1600" dirty="0" err="1" smtClean="0">
                <a:hlinkClick r:id="rId13"/>
              </a:rPr>
              <a:t>hiphopdancing.ca</a:t>
            </a:r>
            <a:r>
              <a:rPr lang="cs-CZ" sz="1600" dirty="0" smtClean="0">
                <a:hlinkClick r:id="rId13"/>
              </a:rPr>
              <a:t>/</a:t>
            </a:r>
            <a:r>
              <a:rPr lang="cs-CZ" sz="1600" dirty="0" err="1" smtClean="0">
                <a:hlinkClick r:id="rId13"/>
              </a:rPr>
              <a:t>wp</a:t>
            </a:r>
            <a:r>
              <a:rPr lang="cs-CZ" sz="1600" dirty="0" smtClean="0">
                <a:hlinkClick r:id="rId13"/>
              </a:rPr>
              <a:t>-</a:t>
            </a:r>
            <a:r>
              <a:rPr lang="cs-CZ" sz="1600" dirty="0" err="1" smtClean="0">
                <a:hlinkClick r:id="rId13"/>
              </a:rPr>
              <a:t>content</a:t>
            </a:r>
            <a:r>
              <a:rPr lang="cs-CZ" sz="1600" dirty="0" smtClean="0">
                <a:hlinkClick r:id="rId13"/>
              </a:rPr>
              <a:t>/</a:t>
            </a:r>
            <a:r>
              <a:rPr lang="cs-CZ" sz="1600" dirty="0" err="1" smtClean="0">
                <a:hlinkClick r:id="rId13"/>
              </a:rPr>
              <a:t>uploads</a:t>
            </a:r>
            <a:r>
              <a:rPr lang="cs-CZ" sz="1600" dirty="0" smtClean="0">
                <a:hlinkClick r:id="rId13"/>
              </a:rPr>
              <a:t>/2012/06/</a:t>
            </a:r>
            <a:r>
              <a:rPr lang="cs-CZ" sz="1600" dirty="0" err="1" smtClean="0">
                <a:hlinkClick r:id="rId13"/>
              </a:rPr>
              <a:t>hip</a:t>
            </a:r>
            <a:r>
              <a:rPr lang="cs-CZ" sz="1600" dirty="0" smtClean="0">
                <a:hlinkClick r:id="rId13"/>
              </a:rPr>
              <a:t>-hop-dancing.</a:t>
            </a:r>
            <a:r>
              <a:rPr lang="cs-CZ" sz="1600" dirty="0" err="1" smtClean="0">
                <a:hlinkClick r:id="rId13"/>
              </a:rPr>
              <a:t>jpg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4"/>
              </a:rPr>
              <a:t>http://projecthbw.blogspot.cz/2011/07/i-love-hip-hop-aesthetics-politics-and.html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5"/>
              </a:rPr>
              <a:t>http://www.</a:t>
            </a:r>
            <a:r>
              <a:rPr lang="cs-CZ" sz="1600" dirty="0" err="1" smtClean="0">
                <a:hlinkClick r:id="rId15"/>
              </a:rPr>
              <a:t>tumblr.com</a:t>
            </a:r>
            <a:r>
              <a:rPr lang="cs-CZ" sz="1600" dirty="0" smtClean="0">
                <a:hlinkClick r:id="rId15"/>
              </a:rPr>
              <a:t>/</a:t>
            </a:r>
            <a:r>
              <a:rPr lang="cs-CZ" sz="1600" dirty="0" err="1" smtClean="0">
                <a:hlinkClick r:id="rId15"/>
              </a:rPr>
              <a:t>tagged</a:t>
            </a:r>
            <a:r>
              <a:rPr lang="cs-CZ" sz="1600" dirty="0" smtClean="0">
                <a:hlinkClick r:id="rId15"/>
              </a:rPr>
              <a:t>/</a:t>
            </a:r>
            <a:r>
              <a:rPr lang="cs-CZ" sz="1600" dirty="0" err="1" smtClean="0">
                <a:hlinkClick r:id="rId15"/>
              </a:rPr>
              <a:t>indie</a:t>
            </a:r>
            <a:r>
              <a:rPr lang="cs-CZ" sz="1600" dirty="0" smtClean="0">
                <a:hlinkClick r:id="rId15"/>
              </a:rPr>
              <a:t>%20hip%20hop</a:t>
            </a:r>
            <a:r>
              <a:rPr lang="en-US" sz="1600" dirty="0" smtClean="0"/>
              <a:t>&gt;.</a:t>
            </a:r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6"/>
              </a:rPr>
              <a:t>http://electrohouse.ucoz.com/load/dutch_house/3</a:t>
            </a:r>
            <a:r>
              <a:rPr lang="en-US" sz="1600" dirty="0" smtClean="0"/>
              <a:t>&gt;.</a:t>
            </a:r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7"/>
              </a:rPr>
              <a:t>http://trashwap.com/house+music+myegy+2012.html</a:t>
            </a:r>
            <a:r>
              <a:rPr lang="en-US" sz="1600" dirty="0" smtClean="0"/>
              <a:t>&gt;.</a:t>
            </a:r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8"/>
              </a:rPr>
              <a:t>http://www.</a:t>
            </a:r>
            <a:r>
              <a:rPr lang="cs-CZ" sz="1600" dirty="0" err="1" smtClean="0">
                <a:hlinkClick r:id="rId18"/>
              </a:rPr>
              <a:t>mynameisnotmatt.com</a:t>
            </a:r>
            <a:r>
              <a:rPr lang="cs-CZ" sz="1600" dirty="0" smtClean="0">
                <a:hlinkClick r:id="rId18"/>
              </a:rPr>
              <a:t>/</a:t>
            </a:r>
            <a:r>
              <a:rPr lang="cs-CZ" sz="1600" dirty="0" err="1" smtClean="0">
                <a:hlinkClick r:id="rId18"/>
              </a:rPr>
              <a:t>category</a:t>
            </a:r>
            <a:r>
              <a:rPr lang="cs-CZ" sz="1600" dirty="0" smtClean="0">
                <a:hlinkClick r:id="rId18"/>
              </a:rPr>
              <a:t>/music/house/</a:t>
            </a:r>
            <a:r>
              <a:rPr lang="en-US" sz="1600" dirty="0" smtClean="0"/>
              <a:t>&gt;.</a:t>
            </a:r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9"/>
              </a:rPr>
              <a:t>http://www.</a:t>
            </a:r>
            <a:r>
              <a:rPr lang="cs-CZ" sz="1600" dirty="0" err="1" smtClean="0">
                <a:hlinkClick r:id="rId19"/>
              </a:rPr>
              <a:t>wumm.fr</a:t>
            </a:r>
            <a:r>
              <a:rPr lang="cs-CZ" sz="1600" dirty="0" smtClean="0">
                <a:hlinkClick r:id="rId19"/>
              </a:rPr>
              <a:t>/</a:t>
            </a:r>
            <a:r>
              <a:rPr lang="en-US" sz="1600" dirty="0" smtClean="0"/>
              <a:t>&gt;.</a:t>
            </a:r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20"/>
              </a:rPr>
              <a:t>http://club-muzic.blogspot.cz/2013/02/my-top-10-favorite-dance-tracks-of.html</a:t>
            </a:r>
            <a:r>
              <a:rPr lang="en-US" sz="1600" dirty="0" smtClean="0"/>
              <a:t>&gt;.</a:t>
            </a:r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21"/>
              </a:rPr>
              <a:t>http://freaktim1.deviantart.com/</a:t>
            </a:r>
            <a:r>
              <a:rPr lang="cs-CZ" sz="1600" dirty="0" err="1" smtClean="0">
                <a:hlinkClick r:id="rId21"/>
              </a:rPr>
              <a:t>art</a:t>
            </a:r>
            <a:r>
              <a:rPr lang="cs-CZ" sz="1600" dirty="0" smtClean="0">
                <a:hlinkClick r:id="rId21"/>
              </a:rPr>
              <a:t>/I-love-house-music-</a:t>
            </a:r>
            <a:r>
              <a:rPr lang="cs-CZ" sz="1600" dirty="0" err="1" smtClean="0">
                <a:hlinkClick r:id="rId21"/>
              </a:rPr>
              <a:t>wallpaper</a:t>
            </a:r>
            <a:r>
              <a:rPr lang="cs-CZ" sz="1600" dirty="0" smtClean="0">
                <a:hlinkClick r:id="rId21"/>
              </a:rPr>
              <a:t>-298149354</a:t>
            </a:r>
            <a:r>
              <a:rPr lang="en-US" sz="1600" dirty="0" smtClean="0"/>
              <a:t>&gt;.</a:t>
            </a:r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22"/>
              </a:rPr>
              <a:t>http://www.</a:t>
            </a:r>
            <a:r>
              <a:rPr lang="cs-CZ" sz="1600" dirty="0" err="1" smtClean="0">
                <a:hlinkClick r:id="rId22"/>
              </a:rPr>
              <a:t>popscreen.com</a:t>
            </a:r>
            <a:r>
              <a:rPr lang="cs-CZ" sz="1600" dirty="0" smtClean="0">
                <a:hlinkClick r:id="rId22"/>
              </a:rPr>
              <a:t>/p/MTI1NDAxMzg=/House-music-</a:t>
            </a:r>
            <a:r>
              <a:rPr lang="cs-CZ" sz="1600" dirty="0" err="1" smtClean="0">
                <a:hlinkClick r:id="rId22"/>
              </a:rPr>
              <a:t>original</a:t>
            </a:r>
            <a:r>
              <a:rPr lang="cs-CZ" sz="1600" dirty="0" smtClean="0">
                <a:hlinkClick r:id="rId22"/>
              </a:rPr>
              <a:t>-</a:t>
            </a:r>
            <a:r>
              <a:rPr lang="cs-CZ" sz="1600" dirty="0" err="1" smtClean="0">
                <a:hlinkClick r:id="rId22"/>
              </a:rPr>
              <a:t>paper</a:t>
            </a:r>
            <a:r>
              <a:rPr lang="cs-CZ" sz="1600" dirty="0" smtClean="0">
                <a:hlinkClick r:id="rId22"/>
              </a:rPr>
              <a:t>-</a:t>
            </a:r>
            <a:r>
              <a:rPr lang="cs-CZ" sz="1600" dirty="0" err="1" smtClean="0">
                <a:hlinkClick r:id="rId22"/>
              </a:rPr>
              <a:t>wallpaper</a:t>
            </a:r>
            <a:r>
              <a:rPr lang="cs-CZ" sz="1600" dirty="0" smtClean="0">
                <a:hlinkClick r:id="rId22"/>
              </a:rPr>
              <a:t>-184837</a:t>
            </a:r>
            <a:r>
              <a:rPr lang="en-US" sz="1600" dirty="0" smtClean="0"/>
              <a:t>&gt;.</a:t>
            </a:r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23"/>
              </a:rPr>
              <a:t>https://soundcloud.com/garzygoesdeep/what-is-house-music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24"/>
              </a:rPr>
              <a:t>http://galerie.</a:t>
            </a:r>
            <a:r>
              <a:rPr lang="cs-CZ" sz="1600" dirty="0" err="1" smtClean="0">
                <a:hlinkClick r:id="rId24"/>
              </a:rPr>
              <a:t>designnation.de</a:t>
            </a:r>
            <a:r>
              <a:rPr lang="cs-CZ" sz="1600" dirty="0" smtClean="0">
                <a:hlinkClick r:id="rId24"/>
              </a:rPr>
              <a:t>/</a:t>
            </a:r>
            <a:r>
              <a:rPr lang="cs-CZ" sz="1600" dirty="0" err="1" smtClean="0">
                <a:hlinkClick r:id="rId24"/>
              </a:rPr>
              <a:t>bild</a:t>
            </a:r>
            <a:r>
              <a:rPr lang="cs-CZ" sz="1600" dirty="0" smtClean="0">
                <a:hlinkClick r:id="rId24"/>
              </a:rPr>
              <a:t>/49807</a:t>
            </a:r>
            <a:r>
              <a:rPr lang="en-US" sz="1600" dirty="0" smtClean="0"/>
              <a:t>&gt;.</a:t>
            </a:r>
            <a:endParaRPr lang="cs-CZ" sz="1600" dirty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80. léta 20. století/ 2. část</a:t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b="1" dirty="0" smtClean="0"/>
              <a:t>Videa:</a:t>
            </a:r>
          </a:p>
          <a:p>
            <a:pPr>
              <a:buNone/>
            </a:pPr>
            <a:r>
              <a:rPr lang="cs-CZ" sz="1600" dirty="0" smtClean="0"/>
              <a:t>Dostupná na </a:t>
            </a:r>
            <a:r>
              <a:rPr lang="cs-CZ" sz="1600" dirty="0" err="1" smtClean="0"/>
              <a:t>Youtube</a:t>
            </a:r>
            <a:r>
              <a:rPr lang="cs-CZ" sz="1600" dirty="0" smtClean="0"/>
              <a:t> na www:</a:t>
            </a:r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youtube.com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watch</a:t>
            </a:r>
            <a:r>
              <a:rPr lang="cs-CZ" sz="1600" dirty="0" smtClean="0">
                <a:hlinkClick r:id="rId2"/>
              </a:rPr>
              <a:t>?v=8l9FU6nvqps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3"/>
              </a:rPr>
              <a:t>http://www.</a:t>
            </a:r>
            <a:r>
              <a:rPr lang="cs-CZ" sz="1600" dirty="0" err="1" smtClean="0">
                <a:hlinkClick r:id="rId3"/>
              </a:rPr>
              <a:t>youtube.com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watch</a:t>
            </a:r>
            <a:r>
              <a:rPr lang="cs-CZ" sz="1600" dirty="0" smtClean="0">
                <a:hlinkClick r:id="rId3"/>
              </a:rPr>
              <a:t>?v=HzeZhCt5PVA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4"/>
              </a:rPr>
              <a:t>http://www.</a:t>
            </a:r>
            <a:r>
              <a:rPr lang="cs-CZ" sz="1600" dirty="0" err="1" smtClean="0">
                <a:hlinkClick r:id="rId4"/>
              </a:rPr>
              <a:t>youtube.com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watch</a:t>
            </a:r>
            <a:r>
              <a:rPr lang="cs-CZ" sz="1600" dirty="0" smtClean="0">
                <a:hlinkClick r:id="rId4"/>
              </a:rPr>
              <a:t>?v=37pwbUp8t1I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5"/>
              </a:rPr>
              <a:t>http://www.</a:t>
            </a:r>
            <a:r>
              <a:rPr lang="cs-CZ" sz="1600" dirty="0" err="1" smtClean="0">
                <a:hlinkClick r:id="rId5"/>
              </a:rPr>
              <a:t>youtube.com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watch</a:t>
            </a:r>
            <a:r>
              <a:rPr lang="cs-CZ" sz="1600" dirty="0" smtClean="0">
                <a:hlinkClick r:id="rId5"/>
              </a:rPr>
              <a:t>?v=</a:t>
            </a:r>
            <a:r>
              <a:rPr lang="cs-CZ" sz="1600" dirty="0" err="1" smtClean="0">
                <a:hlinkClick r:id="rId5"/>
              </a:rPr>
              <a:t>nTXtOVaCaOU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6"/>
              </a:rPr>
              <a:t>http://www.</a:t>
            </a:r>
            <a:r>
              <a:rPr lang="cs-CZ" sz="1600" dirty="0" err="1" smtClean="0">
                <a:hlinkClick r:id="rId6"/>
              </a:rPr>
              <a:t>youtube.com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watch</a:t>
            </a:r>
            <a:r>
              <a:rPr lang="cs-CZ" sz="1600" dirty="0" smtClean="0">
                <a:hlinkClick r:id="rId6"/>
              </a:rPr>
              <a:t>?v=</a:t>
            </a:r>
            <a:r>
              <a:rPr lang="cs-CZ" sz="1600" dirty="0" err="1" smtClean="0">
                <a:hlinkClick r:id="rId6"/>
              </a:rPr>
              <a:t>HBFln</a:t>
            </a:r>
            <a:r>
              <a:rPr lang="cs-CZ" sz="1600" dirty="0" smtClean="0">
                <a:hlinkClick r:id="rId6"/>
              </a:rPr>
              <a:t>_FTab4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7"/>
              </a:rPr>
              <a:t>http://www.</a:t>
            </a:r>
            <a:r>
              <a:rPr lang="cs-CZ" sz="1600" dirty="0" err="1" smtClean="0">
                <a:hlinkClick r:id="rId7"/>
              </a:rPr>
              <a:t>youtube.com</a:t>
            </a:r>
            <a:r>
              <a:rPr lang="cs-CZ" sz="1600" dirty="0" smtClean="0">
                <a:hlinkClick r:id="rId7"/>
              </a:rPr>
              <a:t>/</a:t>
            </a:r>
            <a:r>
              <a:rPr lang="cs-CZ" sz="1600" dirty="0" err="1" smtClean="0">
                <a:hlinkClick r:id="rId7"/>
              </a:rPr>
              <a:t>watch</a:t>
            </a:r>
            <a:r>
              <a:rPr lang="cs-CZ" sz="1600" dirty="0" smtClean="0">
                <a:hlinkClick r:id="rId7"/>
              </a:rPr>
              <a:t>?v=z5chqYZ7ZeU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8"/>
              </a:rPr>
              <a:t>http://www.</a:t>
            </a:r>
            <a:r>
              <a:rPr lang="cs-CZ" sz="1600" dirty="0" err="1" smtClean="0">
                <a:hlinkClick r:id="rId8"/>
              </a:rPr>
              <a:t>youtube.com</a:t>
            </a:r>
            <a:r>
              <a:rPr lang="cs-CZ" sz="1600" dirty="0" smtClean="0">
                <a:hlinkClick r:id="rId8"/>
              </a:rPr>
              <a:t>/</a:t>
            </a:r>
            <a:r>
              <a:rPr lang="cs-CZ" sz="1600" dirty="0" err="1" smtClean="0">
                <a:hlinkClick r:id="rId8"/>
              </a:rPr>
              <a:t>watch</a:t>
            </a:r>
            <a:r>
              <a:rPr lang="cs-CZ" sz="1600" dirty="0" smtClean="0">
                <a:hlinkClick r:id="rId8"/>
              </a:rPr>
              <a:t>?v=qCK7EXk0usg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9"/>
              </a:rPr>
              <a:t>http://www.</a:t>
            </a:r>
            <a:r>
              <a:rPr lang="cs-CZ" sz="1600" dirty="0" err="1" smtClean="0">
                <a:hlinkClick r:id="rId9"/>
              </a:rPr>
              <a:t>youtube.com</a:t>
            </a:r>
            <a:r>
              <a:rPr lang="cs-CZ" sz="1600" dirty="0" smtClean="0">
                <a:hlinkClick r:id="rId9"/>
              </a:rPr>
              <a:t>/</a:t>
            </a:r>
            <a:r>
              <a:rPr lang="cs-CZ" sz="1600" dirty="0" err="1" smtClean="0">
                <a:hlinkClick r:id="rId9"/>
              </a:rPr>
              <a:t>watch</a:t>
            </a:r>
            <a:r>
              <a:rPr lang="cs-CZ" sz="1600" dirty="0" smtClean="0">
                <a:hlinkClick r:id="rId9"/>
              </a:rPr>
              <a:t>?v=</a:t>
            </a:r>
            <a:r>
              <a:rPr lang="cs-CZ" sz="1600" dirty="0" err="1" smtClean="0">
                <a:hlinkClick r:id="rId9"/>
              </a:rPr>
              <a:t>WxHKzeDtLTs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0"/>
              </a:rPr>
              <a:t>http://www.</a:t>
            </a:r>
            <a:r>
              <a:rPr lang="cs-CZ" sz="1600" dirty="0" err="1" smtClean="0">
                <a:hlinkClick r:id="rId10"/>
              </a:rPr>
              <a:t>youtube.com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watch</a:t>
            </a:r>
            <a:r>
              <a:rPr lang="cs-CZ" sz="1600" dirty="0" smtClean="0">
                <a:hlinkClick r:id="rId10"/>
              </a:rPr>
              <a:t>?v=v8_</a:t>
            </a:r>
            <a:r>
              <a:rPr lang="cs-CZ" sz="1600" dirty="0" err="1" smtClean="0">
                <a:hlinkClick r:id="rId10"/>
              </a:rPr>
              <a:t>ylqjcIuE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1"/>
              </a:rPr>
              <a:t>http://www.</a:t>
            </a:r>
            <a:r>
              <a:rPr lang="cs-CZ" sz="1600" dirty="0" err="1" smtClean="0">
                <a:hlinkClick r:id="rId11"/>
              </a:rPr>
              <a:t>youtube.com</a:t>
            </a:r>
            <a:r>
              <a:rPr lang="cs-CZ" sz="1600" dirty="0" smtClean="0">
                <a:hlinkClick r:id="rId11"/>
              </a:rPr>
              <a:t>/</a:t>
            </a:r>
            <a:r>
              <a:rPr lang="cs-CZ" sz="1600" dirty="0" err="1" smtClean="0">
                <a:hlinkClick r:id="rId11"/>
              </a:rPr>
              <a:t>watch</a:t>
            </a:r>
            <a:r>
              <a:rPr lang="cs-CZ" sz="1600" dirty="0" smtClean="0">
                <a:hlinkClick r:id="rId11"/>
              </a:rPr>
              <a:t>?v=uelHwf8o7_U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2"/>
              </a:rPr>
              <a:t>http://www.</a:t>
            </a:r>
            <a:r>
              <a:rPr lang="cs-CZ" sz="1600" dirty="0" err="1" smtClean="0">
                <a:hlinkClick r:id="rId12"/>
              </a:rPr>
              <a:t>youtube.com</a:t>
            </a:r>
            <a:r>
              <a:rPr lang="cs-CZ" sz="1600" dirty="0" smtClean="0">
                <a:hlinkClick r:id="rId12"/>
              </a:rPr>
              <a:t>/</a:t>
            </a:r>
            <a:r>
              <a:rPr lang="cs-CZ" sz="1600" dirty="0" err="1" smtClean="0">
                <a:hlinkClick r:id="rId12"/>
              </a:rPr>
              <a:t>watch</a:t>
            </a:r>
            <a:r>
              <a:rPr lang="cs-CZ" sz="1600" dirty="0" smtClean="0">
                <a:hlinkClick r:id="rId12"/>
              </a:rPr>
              <a:t>?v=M2AMxaIdc8E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3"/>
              </a:rPr>
              <a:t>http://www.</a:t>
            </a:r>
            <a:r>
              <a:rPr lang="cs-CZ" sz="1600" dirty="0" err="1" smtClean="0">
                <a:hlinkClick r:id="rId13"/>
              </a:rPr>
              <a:t>youtube.com</a:t>
            </a:r>
            <a:r>
              <a:rPr lang="cs-CZ" sz="1600" dirty="0" smtClean="0">
                <a:hlinkClick r:id="rId13"/>
              </a:rPr>
              <a:t>/</a:t>
            </a:r>
            <a:r>
              <a:rPr lang="cs-CZ" sz="1600" dirty="0" err="1" smtClean="0">
                <a:hlinkClick r:id="rId13"/>
              </a:rPr>
              <a:t>watch</a:t>
            </a:r>
            <a:r>
              <a:rPr lang="cs-CZ" sz="1600" dirty="0" smtClean="0">
                <a:hlinkClick r:id="rId13"/>
              </a:rPr>
              <a:t>?v=</a:t>
            </a:r>
            <a:r>
              <a:rPr lang="cs-CZ" sz="1600" dirty="0" err="1" smtClean="0">
                <a:hlinkClick r:id="rId13"/>
              </a:rPr>
              <a:t>KuVAeTHqijk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4"/>
              </a:rPr>
              <a:t>http://www.</a:t>
            </a:r>
            <a:r>
              <a:rPr lang="cs-CZ" sz="1600" dirty="0" err="1" smtClean="0">
                <a:hlinkClick r:id="rId14"/>
              </a:rPr>
              <a:t>youtube.com</a:t>
            </a:r>
            <a:r>
              <a:rPr lang="cs-CZ" sz="1600" dirty="0" smtClean="0">
                <a:hlinkClick r:id="rId14"/>
              </a:rPr>
              <a:t>/</a:t>
            </a:r>
            <a:r>
              <a:rPr lang="cs-CZ" sz="1600" dirty="0" err="1" smtClean="0">
                <a:hlinkClick r:id="rId14"/>
              </a:rPr>
              <a:t>watch</a:t>
            </a:r>
            <a:r>
              <a:rPr lang="cs-CZ" sz="1600" dirty="0" smtClean="0">
                <a:hlinkClick r:id="rId14"/>
              </a:rPr>
              <a:t>?v=1x8wS_</a:t>
            </a:r>
            <a:r>
              <a:rPr lang="cs-CZ" sz="1600" dirty="0" err="1" smtClean="0">
                <a:hlinkClick r:id="rId14"/>
              </a:rPr>
              <a:t>iREHg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&lt;</a:t>
            </a:r>
            <a:r>
              <a:rPr lang="cs-CZ" sz="1600" dirty="0" smtClean="0">
                <a:hlinkClick r:id="rId15"/>
              </a:rPr>
              <a:t>http://www.</a:t>
            </a:r>
            <a:r>
              <a:rPr lang="cs-CZ" sz="1600" dirty="0" err="1" smtClean="0">
                <a:hlinkClick r:id="rId15"/>
              </a:rPr>
              <a:t>youtube.com</a:t>
            </a:r>
            <a:r>
              <a:rPr lang="cs-CZ" sz="1600" dirty="0" smtClean="0">
                <a:hlinkClick r:id="rId15"/>
              </a:rPr>
              <a:t>/</a:t>
            </a:r>
            <a:r>
              <a:rPr lang="cs-CZ" sz="1600" dirty="0" err="1" smtClean="0">
                <a:hlinkClick r:id="rId15"/>
              </a:rPr>
              <a:t>watch</a:t>
            </a:r>
            <a:r>
              <a:rPr lang="cs-CZ" sz="1600" dirty="0" smtClean="0">
                <a:hlinkClick r:id="rId15"/>
              </a:rPr>
              <a:t>?v=OsNvdv3wZbc</a:t>
            </a:r>
            <a:r>
              <a:rPr lang="en-US" sz="1600" dirty="0" smtClean="0"/>
              <a:t>&gt;.</a:t>
            </a:r>
            <a:endParaRPr lang="cs-CZ" sz="1600" b="1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822</Words>
  <Application>Microsoft Office PowerPoint</Application>
  <PresentationFormat>Předvádění na obrazovce (4:3)</PresentationFormat>
  <Paragraphs>154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SVĚTOVÁ POPULÁRNÍ A ROCKOVÁ HUDBA</vt:lpstr>
      <vt:lpstr>80. léta 20. století/ 2. část </vt:lpstr>
      <vt:lpstr>80. léta 20. století/ 2. část </vt:lpstr>
      <vt:lpstr>80. léta 20. století/ 2. část </vt:lpstr>
      <vt:lpstr>80. léta 20. století/ 2. část </vt:lpstr>
      <vt:lpstr>80. léta 20. století/ 2. část </vt:lpstr>
      <vt:lpstr>80. léta 20. století/ 2. část </vt:lpstr>
      <vt:lpstr>80. léta 20. století/ 2. část </vt:lpstr>
      <vt:lpstr>80. léta 20. století/ 2. část </vt:lpstr>
      <vt:lpstr>80. léta 20. století/ 2. část </vt:lpstr>
      <vt:lpstr>80. léta 20. století/ 2. část </vt:lpstr>
      <vt:lpstr>80. léta 20. století/ 2. část </vt:lpstr>
      <vt:lpstr>80. léta 20. století/ 2. část </vt:lpstr>
      <vt:lpstr>80. léta 20. století/ 2. část </vt:lpstr>
      <vt:lpstr>80. léta 20. století/ 2. část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.</dc:creator>
  <cp:lastModifiedBy>škola</cp:lastModifiedBy>
  <cp:revision>85</cp:revision>
  <dcterms:created xsi:type="dcterms:W3CDTF">2013-04-11T14:14:29Z</dcterms:created>
  <dcterms:modified xsi:type="dcterms:W3CDTF">2013-06-25T16:10:07Z</dcterms:modified>
</cp:coreProperties>
</file>