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baseline="0" dirty="0" smtClean="0"/>
            <a:t>VY_32_INOVACE_10_Anglický jazyk 4.ročník_To </a:t>
          </a:r>
          <a:r>
            <a:rPr lang="cs-CZ" sz="1800" baseline="0" dirty="0" err="1" smtClean="0"/>
            <a:t>be</a:t>
          </a:r>
          <a:r>
            <a:rPr lang="cs-CZ" sz="1800" baseline="0" dirty="0" smtClean="0"/>
            <a:t> 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r>
            <a:rPr lang="cs-CZ" sz="2000" smtClean="0"/>
            <a:t>Mgr.Iveta</a:t>
          </a:r>
          <a:r>
            <a:rPr lang="cs-CZ" sz="2000" dirty="0" smtClean="0"/>
            <a:t>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To </a:t>
          </a:r>
          <a:r>
            <a:rPr lang="cs-CZ" sz="2000" dirty="0" err="1" smtClean="0"/>
            <a:t>be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DAE0FC-EF71-4F26-8D3C-053C558091DF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53C9703-FDA7-409A-AC9F-9780A0154A89}" type="presOf" srcId="{4C35D32F-0EAB-4CD7-82EE-45574DC2A586}" destId="{8BEBB6EC-1DAA-4CAC-8A25-BC0FCBD5DBD5}" srcOrd="0" destOrd="0" presId="urn:microsoft.com/office/officeart/2005/8/layout/target3"/>
    <dgm:cxn modelId="{6B1520E8-4904-4F7E-AFE3-777E2EA171B4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B6FABD3-3F32-4837-8061-4A3E0AA68A2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F43613F-A1F5-4A95-8B68-05C6C79F4E3B}" type="presOf" srcId="{757F3AB3-0718-4624-B441-E567A8F0AB56}" destId="{333A1088-737F-45CB-B68E-254E46348037}" srcOrd="0" destOrd="0" presId="urn:microsoft.com/office/officeart/2005/8/layout/target3"/>
    <dgm:cxn modelId="{B727E6A6-5811-4593-BFB5-587AB4E1111E}" type="presOf" srcId="{B651F6E3-6281-48DB-9319-2AEAFDAE7572}" destId="{619D679B-A015-4ECF-8348-D1034C574F40}" srcOrd="0" destOrd="0" presId="urn:microsoft.com/office/officeart/2005/8/layout/target3"/>
    <dgm:cxn modelId="{761791FE-D8A4-4728-AE33-0CD7AF0A4227}" type="presOf" srcId="{D1B46980-6531-4606-95E6-44980827E919}" destId="{2BE915AB-18AA-4053-B92C-3BFC9ED204BB}" srcOrd="1" destOrd="0" presId="urn:microsoft.com/office/officeart/2005/8/layout/target3"/>
    <dgm:cxn modelId="{513A0847-AD07-4943-8CB1-57AE639A3030}" type="presOf" srcId="{B651F6E3-6281-48DB-9319-2AEAFDAE7572}" destId="{6BB5E863-4638-4E1D-BFDE-399D028AC4ED}" srcOrd="1" destOrd="0" presId="urn:microsoft.com/office/officeart/2005/8/layout/target3"/>
    <dgm:cxn modelId="{9874DDE7-6CB5-4DF7-9500-1FB3928B6A16}" type="presOf" srcId="{D1B46980-6531-4606-95E6-44980827E919}" destId="{6140AFEC-043D-4C43-A2F9-D0F5331DF3A3}" srcOrd="0" destOrd="0" presId="urn:microsoft.com/office/officeart/2005/8/layout/target3"/>
    <dgm:cxn modelId="{4168473F-624E-4F9F-A409-06DB1680B34F}" type="presOf" srcId="{4C35D32F-0EAB-4CD7-82EE-45574DC2A586}" destId="{890E4F0B-2866-4A3F-A3C7-2A14B1797930}" srcOrd="1" destOrd="0" presId="urn:microsoft.com/office/officeart/2005/8/layout/target3"/>
    <dgm:cxn modelId="{975F8080-2C09-4888-AD8B-904FD55C7036}" type="presOf" srcId="{D8197B8C-B260-4A16-BDF4-0947B075E274}" destId="{5A5FFA88-C948-4069-8E93-59FA12366E83}" srcOrd="1" destOrd="0" presId="urn:microsoft.com/office/officeart/2005/8/layout/target3"/>
    <dgm:cxn modelId="{BCC36A3B-12DC-4802-BB75-6366DA7B115F}" type="presParOf" srcId="{333A1088-737F-45CB-B68E-254E46348037}" destId="{F5ABB229-8D3B-4694-996A-96F23CF14429}" srcOrd="0" destOrd="0" presId="urn:microsoft.com/office/officeart/2005/8/layout/target3"/>
    <dgm:cxn modelId="{95B3BD05-5021-414F-8D24-2C7A4CF4CE83}" type="presParOf" srcId="{333A1088-737F-45CB-B68E-254E46348037}" destId="{F41139FD-01EE-4571-8B17-4FB00FC51163}" srcOrd="1" destOrd="0" presId="urn:microsoft.com/office/officeart/2005/8/layout/target3"/>
    <dgm:cxn modelId="{800C7086-20ED-4DE6-A9DE-B75892E65076}" type="presParOf" srcId="{333A1088-737F-45CB-B68E-254E46348037}" destId="{D005CE8C-CC26-4C3E-AC11-E15060ECD759}" srcOrd="2" destOrd="0" presId="urn:microsoft.com/office/officeart/2005/8/layout/target3"/>
    <dgm:cxn modelId="{AABB09EA-EB90-4A4B-B105-D9C9F0686261}" type="presParOf" srcId="{333A1088-737F-45CB-B68E-254E46348037}" destId="{2C702D82-9B77-49B7-9568-BB8EB47C3372}" srcOrd="3" destOrd="0" presId="urn:microsoft.com/office/officeart/2005/8/layout/target3"/>
    <dgm:cxn modelId="{D429AE8D-B851-463A-A8DB-059BEFEA6F4F}" type="presParOf" srcId="{333A1088-737F-45CB-B68E-254E46348037}" destId="{A52A0455-90FF-4808-ABD0-F02540D31D5A}" srcOrd="4" destOrd="0" presId="urn:microsoft.com/office/officeart/2005/8/layout/target3"/>
    <dgm:cxn modelId="{5B1A5EB6-DDE3-430C-AD4C-1F080D9CC9CC}" type="presParOf" srcId="{333A1088-737F-45CB-B68E-254E46348037}" destId="{6140AFEC-043D-4C43-A2F9-D0F5331DF3A3}" srcOrd="5" destOrd="0" presId="urn:microsoft.com/office/officeart/2005/8/layout/target3"/>
    <dgm:cxn modelId="{EE7E4DD3-7531-478E-9A82-30538F073707}" type="presParOf" srcId="{333A1088-737F-45CB-B68E-254E46348037}" destId="{9358AC05-5D7D-4327-9F80-1AD486AEA664}" srcOrd="6" destOrd="0" presId="urn:microsoft.com/office/officeart/2005/8/layout/target3"/>
    <dgm:cxn modelId="{13D2D51D-6BC7-4012-9900-A2193CADA206}" type="presParOf" srcId="{333A1088-737F-45CB-B68E-254E46348037}" destId="{313FC574-E1CD-4FB4-B054-0B805CE0447D}" srcOrd="7" destOrd="0" presId="urn:microsoft.com/office/officeart/2005/8/layout/target3"/>
    <dgm:cxn modelId="{7D492247-D6F8-4574-AD45-CB8B9836B372}" type="presParOf" srcId="{333A1088-737F-45CB-B68E-254E46348037}" destId="{619D679B-A015-4ECF-8348-D1034C574F40}" srcOrd="8" destOrd="0" presId="urn:microsoft.com/office/officeart/2005/8/layout/target3"/>
    <dgm:cxn modelId="{1538AB7E-36E6-4DB4-865D-26BD802C79BA}" type="presParOf" srcId="{333A1088-737F-45CB-B68E-254E46348037}" destId="{322283A8-4A27-4CDA-BAE3-F381106A9174}" srcOrd="9" destOrd="0" presId="urn:microsoft.com/office/officeart/2005/8/layout/target3"/>
    <dgm:cxn modelId="{BC4AA7CD-EABD-4B0D-82A4-F6EF3F418B65}" type="presParOf" srcId="{333A1088-737F-45CB-B68E-254E46348037}" destId="{FFC9F71D-1B4F-4AD9-A4A6-86ADEFC8AF5C}" srcOrd="10" destOrd="0" presId="urn:microsoft.com/office/officeart/2005/8/layout/target3"/>
    <dgm:cxn modelId="{D5327C49-472C-41E9-86E4-0292BE330121}" type="presParOf" srcId="{333A1088-737F-45CB-B68E-254E46348037}" destId="{25B08C86-7E15-44DC-BE7F-FFB55DD49D12}" srcOrd="11" destOrd="0" presId="urn:microsoft.com/office/officeart/2005/8/layout/target3"/>
    <dgm:cxn modelId="{16F53F53-FB4F-479A-8FEB-7561696B4CDD}" type="presParOf" srcId="{333A1088-737F-45CB-B68E-254E46348037}" destId="{76644BE8-9D7C-4C09-B250-3D10AF48CBB7}" srcOrd="12" destOrd="0" presId="urn:microsoft.com/office/officeart/2005/8/layout/target3"/>
    <dgm:cxn modelId="{7291715B-1D7C-471D-B823-B9733DC9C33F}" type="presParOf" srcId="{333A1088-737F-45CB-B68E-254E46348037}" destId="{EE85B701-7295-41C0-BA7A-34D3756A2AE6}" srcOrd="13" destOrd="0" presId="urn:microsoft.com/office/officeart/2005/8/layout/target3"/>
    <dgm:cxn modelId="{8C1759AA-54EC-4B08-9796-57E1D5EE58AB}" type="presParOf" srcId="{333A1088-737F-45CB-B68E-254E46348037}" destId="{8BEBB6EC-1DAA-4CAC-8A25-BC0FCBD5DBD5}" srcOrd="14" destOrd="0" presId="urn:microsoft.com/office/officeart/2005/8/layout/target3"/>
    <dgm:cxn modelId="{EE86ED87-7BFF-4CC0-B70B-6FDEAA04D64B}" type="presParOf" srcId="{333A1088-737F-45CB-B68E-254E46348037}" destId="{AED2198E-93D5-4001-81B4-73124B309672}" srcOrd="15" destOrd="0" presId="urn:microsoft.com/office/officeart/2005/8/layout/target3"/>
    <dgm:cxn modelId="{FC2A773B-5119-413E-8D17-0388DBB68F50}" type="presParOf" srcId="{333A1088-737F-45CB-B68E-254E46348037}" destId="{2BE915AB-18AA-4053-B92C-3BFC9ED204BB}" srcOrd="16" destOrd="0" presId="urn:microsoft.com/office/officeart/2005/8/layout/target3"/>
    <dgm:cxn modelId="{E53E1690-5E11-4346-BEBC-AE8FB847516F}" type="presParOf" srcId="{333A1088-737F-45CB-B68E-254E46348037}" destId="{6BB5E863-4638-4E1D-BFDE-399D028AC4ED}" srcOrd="17" destOrd="0" presId="urn:microsoft.com/office/officeart/2005/8/layout/target3"/>
    <dgm:cxn modelId="{141F16F0-612E-4A08-925F-B28302BA2AB3}" type="presParOf" srcId="{333A1088-737F-45CB-B68E-254E46348037}" destId="{5A5FFA88-C948-4069-8E93-59FA12366E83}" srcOrd="18" destOrd="0" presId="urn:microsoft.com/office/officeart/2005/8/layout/target3"/>
    <dgm:cxn modelId="{31FAE76E-4971-4865-84A2-E9A44D436B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r>
            <a:rPr lang="cs-CZ" sz="2000" kern="1200" smtClean="0"/>
            <a:t>Mgr.Iveta</a:t>
          </a:r>
          <a:r>
            <a:rPr lang="cs-CZ" sz="2000" kern="1200" dirty="0" smtClean="0"/>
            <a:t>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/>
            <a:t>VY_32_INOVACE_10_Anglický jazyk 4.ročník_To </a:t>
          </a:r>
          <a:r>
            <a:rPr lang="cs-CZ" sz="1800" kern="1200" baseline="0" dirty="0" err="1" smtClean="0"/>
            <a:t>be</a:t>
          </a:r>
          <a:r>
            <a:rPr lang="cs-CZ" sz="1800" kern="1200" baseline="0" dirty="0" smtClean="0"/>
            <a:t> </a:t>
          </a:r>
          <a:endParaRPr lang="cs-CZ" sz="18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To </a:t>
          </a:r>
          <a:r>
            <a:rPr lang="cs-CZ" sz="2000" kern="1200" dirty="0" err="1" smtClean="0"/>
            <a:t>be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23FA-B776-44B2-8971-58CC588CEA9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4DAA36A-6C45-4673-A2D4-C8C6CDBD2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sh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23FA-B776-44B2-8971-58CC588CEA9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4DAA36A-6C45-4673-A2D4-C8C6CDBD2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sh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23FA-B776-44B2-8971-58CC588CEA9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4DAA36A-6C45-4673-A2D4-C8C6CDBD2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sh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34423FA-B776-44B2-8971-58CC588CEA9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AA36A-6C45-4673-A2D4-C8C6CDBD2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sh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23FA-B776-44B2-8971-58CC588CEA9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4DAA36A-6C45-4673-A2D4-C8C6CDBD2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sh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23FA-B776-44B2-8971-58CC588CEA9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4DAA36A-6C45-4673-A2D4-C8C6CDBD2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23FA-B776-44B2-8971-58CC588CEA9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4DAA36A-6C45-4673-A2D4-C8C6CDBD2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4DAA36A-6C45-4673-A2D4-C8C6CDBD2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23FA-B776-44B2-8971-58CC588CEA9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sh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4DAA36A-6C45-4673-A2D4-C8C6CDBD2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34423FA-B776-44B2-8971-58CC588CEA9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23FA-B776-44B2-8971-58CC588CEA9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AA36A-6C45-4673-A2D4-C8C6CDBD2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sh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4DAA36A-6C45-4673-A2D4-C8C6CDBD2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23FA-B776-44B2-8971-58CC588CEA9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sh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34423FA-B776-44B2-8971-58CC588CEA9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4DAA36A-6C45-4673-A2D4-C8C6CDBD2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sh dir="r"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BE</a:t>
            </a:r>
            <a:endParaRPr lang="cs-CZ" dirty="0"/>
          </a:p>
        </p:txBody>
      </p:sp>
      <p:pic>
        <p:nvPicPr>
          <p:cNvPr id="6" name="Zástupný symbol pro obsah 5" descr="thumbnail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563888" y="2420888"/>
            <a:ext cx="2448272" cy="266429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Obsahuje shrnutí tvarů slovesa TO BE pro jednotné číslo času přítomného.</a:t>
            </a:r>
          </a:p>
          <a:p>
            <a:r>
              <a:rPr lang="cs-CZ" dirty="0" smtClean="0"/>
              <a:t>První část prezentace je výkladová.</a:t>
            </a:r>
          </a:p>
          <a:p>
            <a:r>
              <a:rPr lang="cs-CZ" dirty="0" smtClean="0"/>
              <a:t>Druhá část slouží k procvičení-krátké odpovědi a překlad.</a:t>
            </a:r>
          </a:p>
          <a:p>
            <a:r>
              <a:rPr lang="cs-CZ" dirty="0" smtClean="0"/>
              <a:t>Je zde probrána i vazba TO BE GOOD AT.</a:t>
            </a:r>
          </a:p>
          <a:p>
            <a:r>
              <a:rPr lang="cs-CZ" dirty="0" smtClean="0"/>
              <a:t>Stránky určené k procvičení lze využít jako </a:t>
            </a:r>
            <a:r>
              <a:rPr lang="cs-CZ" smtClean="0"/>
              <a:t>pracovní listy.</a:t>
            </a:r>
            <a:endParaRPr lang="cs-CZ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 AM = já jsem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           I </a:t>
            </a:r>
            <a:r>
              <a:rPr lang="cs-CZ" dirty="0" err="1" smtClean="0"/>
              <a:t>am</a:t>
            </a:r>
            <a:r>
              <a:rPr lang="cs-CZ" dirty="0" smtClean="0"/>
              <a:t> his </a:t>
            </a:r>
            <a:r>
              <a:rPr lang="cs-CZ" dirty="0" err="1" smtClean="0"/>
              <a:t>brother</a:t>
            </a:r>
            <a:r>
              <a:rPr lang="cs-CZ" dirty="0" smtClean="0"/>
              <a:t>.=I´m his </a:t>
            </a:r>
            <a:r>
              <a:rPr lang="cs-CZ" dirty="0" err="1" smtClean="0"/>
              <a:t>brother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</a:t>
            </a:r>
            <a:r>
              <a:rPr lang="cs-CZ" dirty="0" err="1" smtClean="0"/>
              <a:t>Am</a:t>
            </a:r>
            <a:r>
              <a:rPr lang="cs-CZ" dirty="0" smtClean="0"/>
              <a:t> I a </a:t>
            </a:r>
            <a:r>
              <a:rPr lang="cs-CZ" dirty="0" err="1" smtClean="0"/>
              <a:t>good</a:t>
            </a:r>
            <a:r>
              <a:rPr lang="cs-CZ" dirty="0" smtClean="0"/>
              <a:t> boy?                      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 are.</a:t>
            </a:r>
          </a:p>
          <a:p>
            <a:r>
              <a:rPr lang="cs-CZ" dirty="0" smtClean="0"/>
              <a:t>                                                                   No,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aren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I </a:t>
            </a:r>
            <a:r>
              <a:rPr lang="cs-CZ" dirty="0" err="1" smtClean="0"/>
              <a:t>am</a:t>
            </a:r>
            <a:r>
              <a:rPr lang="cs-CZ" dirty="0" smtClean="0"/>
              <a:t> not her sister.= I´m not her sister.</a:t>
            </a:r>
            <a:endParaRPr lang="cs-CZ" dirty="0"/>
          </a:p>
        </p:txBody>
      </p:sp>
      <p:pic>
        <p:nvPicPr>
          <p:cNvPr id="4" name="Obrázek 3" descr="thumbnailCA1WL0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4869160"/>
            <a:ext cx="870967" cy="8665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QXEPZ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412776"/>
            <a:ext cx="850759" cy="84792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Z2H9I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2996952"/>
            <a:ext cx="695325" cy="952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YOU ARE=ty jsi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            </a:t>
            </a:r>
            <a:r>
              <a:rPr lang="cs-CZ" dirty="0" err="1" smtClean="0"/>
              <a:t>You</a:t>
            </a:r>
            <a:r>
              <a:rPr lang="cs-CZ" dirty="0" smtClean="0"/>
              <a:t> are Tom.= </a:t>
            </a:r>
            <a:r>
              <a:rPr lang="cs-CZ" dirty="0" err="1" smtClean="0"/>
              <a:t>You</a:t>
            </a:r>
            <a:r>
              <a:rPr lang="cs-CZ" dirty="0" smtClean="0"/>
              <a:t>´re Tom.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Are </a:t>
            </a:r>
            <a:r>
              <a:rPr lang="cs-CZ" dirty="0" err="1" smtClean="0"/>
              <a:t>you</a:t>
            </a:r>
            <a:r>
              <a:rPr lang="cs-CZ" dirty="0" smtClean="0"/>
              <a:t> Tom?                                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</a:t>
            </a:r>
          </a:p>
          <a:p>
            <a:r>
              <a:rPr lang="cs-CZ" dirty="0" smtClean="0"/>
              <a:t>                                                                      No, I </a:t>
            </a:r>
            <a:r>
              <a:rPr lang="cs-CZ" dirty="0" err="1" smtClean="0"/>
              <a:t>am</a:t>
            </a:r>
            <a:r>
              <a:rPr lang="cs-CZ" dirty="0" smtClean="0"/>
              <a:t> not.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</a:t>
            </a:r>
            <a:r>
              <a:rPr lang="cs-CZ" dirty="0" err="1" smtClean="0"/>
              <a:t>You</a:t>
            </a:r>
            <a:r>
              <a:rPr lang="cs-CZ" dirty="0" smtClean="0"/>
              <a:t> are not my </a:t>
            </a:r>
            <a:r>
              <a:rPr lang="cs-CZ" dirty="0" err="1" smtClean="0"/>
              <a:t>friend</a:t>
            </a:r>
            <a:r>
              <a:rPr lang="cs-CZ" dirty="0" smtClean="0"/>
              <a:t>.=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aren</a:t>
            </a:r>
            <a:r>
              <a:rPr lang="cs-CZ" dirty="0" smtClean="0"/>
              <a:t>´t my </a:t>
            </a:r>
            <a:r>
              <a:rPr lang="cs-CZ" dirty="0" err="1" smtClean="0"/>
              <a:t>friend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 descr="thumbnailCAQXEPZ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412776"/>
            <a:ext cx="850759" cy="84792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Z2H9I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2996952"/>
            <a:ext cx="695325" cy="952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1WL02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4869160"/>
            <a:ext cx="870967" cy="8665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 IS=on 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                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Dick</a:t>
            </a:r>
            <a:r>
              <a:rPr lang="cs-CZ" dirty="0" smtClean="0"/>
              <a:t>.= He´s </a:t>
            </a:r>
            <a:r>
              <a:rPr lang="cs-CZ" dirty="0" err="1" smtClean="0"/>
              <a:t>Dick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</a:t>
            </a:r>
            <a:r>
              <a:rPr lang="cs-CZ" dirty="0" err="1" smtClean="0"/>
              <a:t>Is</a:t>
            </a:r>
            <a:r>
              <a:rPr lang="cs-CZ" dirty="0" smtClean="0"/>
              <a:t> he John?                                       </a:t>
            </a:r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                                                                          No, he </a:t>
            </a:r>
            <a:r>
              <a:rPr lang="cs-CZ" dirty="0" err="1" smtClean="0"/>
              <a:t>isn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He </a:t>
            </a:r>
            <a:r>
              <a:rPr lang="cs-CZ" dirty="0" err="1" smtClean="0"/>
              <a:t>is</a:t>
            </a:r>
            <a:r>
              <a:rPr lang="cs-CZ" dirty="0" smtClean="0"/>
              <a:t> not.= He </a:t>
            </a:r>
            <a:r>
              <a:rPr lang="cs-CZ" dirty="0" err="1" smtClean="0"/>
              <a:t>isn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 descr="thumbnailCAQXEPZ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1412776"/>
            <a:ext cx="850759" cy="84792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Z2H9I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2996952"/>
            <a:ext cx="695325" cy="952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1WL02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4869160"/>
            <a:ext cx="870967" cy="8665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SHE IS=ona 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           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Betty.=</a:t>
            </a:r>
            <a:r>
              <a:rPr lang="cs-CZ" dirty="0" err="1" smtClean="0"/>
              <a:t>She</a:t>
            </a:r>
            <a:r>
              <a:rPr lang="cs-CZ" dirty="0" smtClean="0"/>
              <a:t>´s Betty.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Dolly</a:t>
            </a:r>
            <a:r>
              <a:rPr lang="cs-CZ" dirty="0" smtClean="0"/>
              <a:t>?                                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                                                                       No,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not.=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 descr="thumbnailCAQXEPZ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1556792"/>
            <a:ext cx="850759" cy="84792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Z2H9I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2996952"/>
            <a:ext cx="695325" cy="952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1WL02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4869160"/>
            <a:ext cx="870967" cy="8665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 IS=to 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        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tiger</a:t>
            </a:r>
            <a:r>
              <a:rPr lang="cs-CZ" dirty="0" smtClean="0"/>
              <a:t>.=</a:t>
            </a:r>
            <a:r>
              <a:rPr lang="cs-CZ" dirty="0" err="1" smtClean="0"/>
              <a:t>It</a:t>
            </a:r>
            <a:r>
              <a:rPr lang="cs-CZ" dirty="0" smtClean="0"/>
              <a:t>´s a </a:t>
            </a:r>
            <a:r>
              <a:rPr lang="cs-CZ" dirty="0" err="1" smtClean="0"/>
              <a:t>tiger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</a:t>
            </a:r>
            <a:r>
              <a:rPr lang="cs-CZ" dirty="0" err="1" smtClean="0"/>
              <a:t>rhino</a:t>
            </a:r>
            <a:r>
              <a:rPr lang="cs-CZ" dirty="0" smtClean="0"/>
              <a:t>?                               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                                                                       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 a </a:t>
            </a:r>
            <a:r>
              <a:rPr lang="cs-CZ" dirty="0" err="1" smtClean="0"/>
              <a:t>hippo</a:t>
            </a:r>
            <a:r>
              <a:rPr lang="cs-CZ" dirty="0" smtClean="0"/>
              <a:t>?=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´t a </a:t>
            </a:r>
            <a:r>
              <a:rPr lang="cs-CZ" dirty="0" err="1" smtClean="0"/>
              <a:t>hippo</a:t>
            </a:r>
            <a:r>
              <a:rPr lang="cs-CZ" dirty="0" smtClean="0"/>
              <a:t>.</a:t>
            </a:r>
          </a:p>
          <a:p>
            <a:r>
              <a:rPr lang="cs-CZ" dirty="0" smtClean="0"/>
              <a:t>   </a:t>
            </a:r>
          </a:p>
          <a:p>
            <a:endParaRPr lang="cs-CZ" dirty="0"/>
          </a:p>
        </p:txBody>
      </p:sp>
      <p:pic>
        <p:nvPicPr>
          <p:cNvPr id="4" name="Obrázek 3" descr="thumbnailCAQXEPZ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1556792"/>
            <a:ext cx="850759" cy="84792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Z2H9I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2996952"/>
            <a:ext cx="695325" cy="952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1WL02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4869160"/>
            <a:ext cx="870967" cy="8665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ANSWER </a:t>
            </a:r>
            <a:endParaRPr lang="cs-CZ" dirty="0"/>
          </a:p>
        </p:txBody>
      </p:sp>
      <p:pic>
        <p:nvPicPr>
          <p:cNvPr id="4" name="Zástupný symbol pro obsah 3" descr="thumbnailCAUEWPAW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556793"/>
            <a:ext cx="1656184" cy="1891622"/>
          </a:xfrm>
        </p:spPr>
      </p:pic>
      <p:pic>
        <p:nvPicPr>
          <p:cNvPr id="5" name="Obrázek 4" descr="thumbnailCAPECXE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4149080"/>
            <a:ext cx="1685925" cy="1743075"/>
          </a:xfrm>
          <a:prstGeom prst="rect">
            <a:avLst/>
          </a:prstGeom>
        </p:spPr>
      </p:pic>
      <p:pic>
        <p:nvPicPr>
          <p:cNvPr id="6" name="Obrázek 5" descr="thumbnailCAVUJGC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1700808"/>
            <a:ext cx="1261580" cy="1728192"/>
          </a:xfrm>
          <a:prstGeom prst="rect">
            <a:avLst/>
          </a:prstGeom>
        </p:spPr>
      </p:pic>
      <p:pic>
        <p:nvPicPr>
          <p:cNvPr id="7" name="Obrázek 6" descr="thumbnailCAAOAJGB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64088" y="4005064"/>
            <a:ext cx="1314964" cy="186079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508104" y="342900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KATE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6096" y="59492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JAMES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08176" y="199722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4221088"/>
            <a:ext cx="230425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a </a:t>
            </a:r>
            <a:r>
              <a:rPr lang="cs-CZ" dirty="0" err="1" smtClean="0"/>
              <a:t>teacher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71800" y="2564904"/>
            <a:ext cx="187220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No,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aren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71800" y="1916832"/>
            <a:ext cx="187220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smtClean="0"/>
              <a:t>I a </a:t>
            </a:r>
            <a:r>
              <a:rPr lang="cs-CZ" dirty="0" err="1" smtClean="0"/>
              <a:t>teacher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71800" y="4797152"/>
            <a:ext cx="187220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2492896"/>
            <a:ext cx="187220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No,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1844824"/>
            <a:ext cx="187220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/>
              <a:t>P</a:t>
            </a:r>
            <a:r>
              <a:rPr lang="cs-CZ" dirty="0" err="1" smtClean="0"/>
              <a:t>eggy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48264" y="4293096"/>
            <a:ext cx="187220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James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48264" y="4869160"/>
            <a:ext cx="187220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ANSWER</a:t>
            </a:r>
            <a:endParaRPr lang="cs-CZ" dirty="0"/>
          </a:p>
        </p:txBody>
      </p:sp>
      <p:pic>
        <p:nvPicPr>
          <p:cNvPr id="4" name="Zástupný symbol pro obsah 3" descr="thumbnailCAOJEOZ3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700808"/>
            <a:ext cx="1944215" cy="1944215"/>
          </a:xfrm>
        </p:spPr>
      </p:pic>
      <p:pic>
        <p:nvPicPr>
          <p:cNvPr id="5" name="Obrázek 4" descr="thumbnailCAW8FHO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4365104"/>
            <a:ext cx="2016224" cy="1608906"/>
          </a:xfrm>
          <a:prstGeom prst="rect">
            <a:avLst/>
          </a:prstGeom>
        </p:spPr>
      </p:pic>
      <p:pic>
        <p:nvPicPr>
          <p:cNvPr id="6" name="Obrázek 5" descr="thumbnailCA18RB9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1844824"/>
            <a:ext cx="1728192" cy="1428639"/>
          </a:xfrm>
          <a:prstGeom prst="rect">
            <a:avLst/>
          </a:prstGeom>
        </p:spPr>
      </p:pic>
      <p:pic>
        <p:nvPicPr>
          <p:cNvPr id="7" name="Obrázek 6" descr="thumbnailCAV7WNZP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4048" y="4509120"/>
            <a:ext cx="1872208" cy="124189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915816" y="1988840"/>
            <a:ext cx="1872208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lion?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2636912"/>
            <a:ext cx="1872208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4437112"/>
            <a:ext cx="1872208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</a:t>
            </a:r>
            <a:r>
              <a:rPr lang="cs-CZ" dirty="0" err="1" smtClean="0"/>
              <a:t>bear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43808" y="5085184"/>
            <a:ext cx="1872208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2636912"/>
            <a:ext cx="1872208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1988840"/>
            <a:ext cx="1872208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</a:t>
            </a:r>
            <a:r>
              <a:rPr lang="cs-CZ" dirty="0" err="1" smtClean="0"/>
              <a:t>monkey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4509120"/>
            <a:ext cx="1872208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a </a:t>
            </a:r>
            <a:r>
              <a:rPr lang="cs-CZ" dirty="0" err="1" smtClean="0"/>
              <a:t>hippo</a:t>
            </a:r>
            <a:r>
              <a:rPr lang="cs-CZ" dirty="0"/>
              <a:t>?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5157192"/>
            <a:ext cx="1872208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TRANSLATION</a:t>
            </a:r>
            <a:endParaRPr lang="cs-CZ" dirty="0"/>
          </a:p>
        </p:txBody>
      </p:sp>
      <p:pic>
        <p:nvPicPr>
          <p:cNvPr id="4" name="Zástupný symbol pro obsah 3" descr="thumbnailCAM4U7H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628800"/>
            <a:ext cx="1800199" cy="1800199"/>
          </a:xfrm>
        </p:spPr>
      </p:pic>
      <p:pic>
        <p:nvPicPr>
          <p:cNvPr id="5" name="Obrázek 4" descr="thumbnailCA7KAJ9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3933056"/>
            <a:ext cx="1872208" cy="1922039"/>
          </a:xfrm>
          <a:prstGeom prst="rect">
            <a:avLst/>
          </a:prstGeom>
        </p:spPr>
      </p:pic>
      <p:pic>
        <p:nvPicPr>
          <p:cNvPr id="6" name="Obrázek 5" descr="thumbnailCAIOXEB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4048" y="1772816"/>
            <a:ext cx="1652960" cy="1652960"/>
          </a:xfrm>
          <a:prstGeom prst="rect">
            <a:avLst/>
          </a:prstGeom>
        </p:spPr>
      </p:pic>
      <p:pic>
        <p:nvPicPr>
          <p:cNvPr id="8" name="Obrázek 7" descr="thumbnailCAMKD27D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76056" y="3933056"/>
            <a:ext cx="1551551" cy="201491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483768" y="2060848"/>
            <a:ext cx="237626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On je můj kamarád.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27784" y="2636912"/>
            <a:ext cx="2088232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friend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4149080"/>
            <a:ext cx="2520280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Ona není jeho sestra.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4869160"/>
            <a:ext cx="2160240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´t his sister.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4797152"/>
            <a:ext cx="1944216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isn´t</a:t>
            </a:r>
            <a:r>
              <a:rPr lang="cs-CZ" dirty="0" smtClean="0"/>
              <a:t> her </a:t>
            </a:r>
            <a:r>
              <a:rPr lang="cs-CZ" dirty="0" err="1" smtClean="0"/>
              <a:t>cat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4221088"/>
            <a:ext cx="2160240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To není její kočka.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2708920"/>
            <a:ext cx="2088232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elephant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04248" y="2060848"/>
            <a:ext cx="1800200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To je slon.</a:t>
            </a:r>
            <a:endParaRPr lang="cs-CZ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BE GOOD AT=být v něčem dobrý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Paul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good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at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 </a:t>
            </a:r>
            <a:r>
              <a:rPr lang="cs-CZ" dirty="0" err="1" smtClean="0"/>
              <a:t>volleyball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better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John.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best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Peggy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good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at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better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Kate.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best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" name="Obrázek 5" descr="thumbnailCAC9MA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3284984"/>
            <a:ext cx="2714625" cy="2857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thumbnailCAUYBQ2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3212976"/>
            <a:ext cx="2428875" cy="2857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MATCH THE PICTURES WITH SENTENCES</a:t>
            </a:r>
            <a:endParaRPr lang="cs-CZ" dirty="0"/>
          </a:p>
        </p:txBody>
      </p:sp>
      <p:pic>
        <p:nvPicPr>
          <p:cNvPr id="11" name="Obrázek 10" descr="thumbnailCA5N4BJ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3140968"/>
            <a:ext cx="1108923" cy="1440159"/>
          </a:xfrm>
          <a:prstGeom prst="rect">
            <a:avLst/>
          </a:prstGeom>
        </p:spPr>
      </p:pic>
      <p:pic>
        <p:nvPicPr>
          <p:cNvPr id="12" name="Obrázek 11" descr="thumbnailCAJSYMA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3284984"/>
            <a:ext cx="1372953" cy="1440160"/>
          </a:xfrm>
          <a:prstGeom prst="rect">
            <a:avLst/>
          </a:prstGeom>
        </p:spPr>
      </p:pic>
      <p:pic>
        <p:nvPicPr>
          <p:cNvPr id="13" name="Obrázek 12" descr="thumbnailCA0YJ8RU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4941168"/>
            <a:ext cx="1125245" cy="1152128"/>
          </a:xfrm>
          <a:prstGeom prst="rect">
            <a:avLst/>
          </a:prstGeom>
        </p:spPr>
      </p:pic>
      <p:pic>
        <p:nvPicPr>
          <p:cNvPr id="14" name="Obrázek 13" descr="thumbnailCAA3WXD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732240" y="1556792"/>
            <a:ext cx="2016224" cy="1317266"/>
          </a:xfrm>
          <a:prstGeom prst="rect">
            <a:avLst/>
          </a:prstGeom>
        </p:spPr>
      </p:pic>
      <p:pic>
        <p:nvPicPr>
          <p:cNvPr id="15" name="Obrázek 14" descr="thumbnailCASGV1GK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76256" y="4797152"/>
            <a:ext cx="1724025" cy="1323975"/>
          </a:xfrm>
          <a:prstGeom prst="rect">
            <a:avLst/>
          </a:prstGeom>
        </p:spPr>
      </p:pic>
      <p:pic>
        <p:nvPicPr>
          <p:cNvPr id="16" name="Obrázek 15" descr="thumbnailCAYR0HVU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971600" y="1556792"/>
            <a:ext cx="1080120" cy="1528472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3059832" y="1916832"/>
            <a:ext cx="309634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badminton.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03848" y="2564904"/>
            <a:ext cx="2880320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volleyball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47864" y="3212976"/>
            <a:ext cx="2592288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Maths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347864" y="3933056"/>
            <a:ext cx="2592288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47864" y="4653136"/>
            <a:ext cx="2592288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47864" y="5445224"/>
            <a:ext cx="2592288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25" name="Přímá spojovací šipka 24"/>
          <p:cNvCxnSpPr>
            <a:stCxn id="18" idx="1"/>
          </p:cNvCxnSpPr>
          <p:nvPr/>
        </p:nvCxnSpPr>
        <p:spPr>
          <a:xfrm flipH="1">
            <a:off x="1907704" y="2101498"/>
            <a:ext cx="1152128" cy="3415734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19" idx="3"/>
          </p:cNvCxnSpPr>
          <p:nvPr/>
        </p:nvCxnSpPr>
        <p:spPr>
          <a:xfrm>
            <a:off x="6084168" y="2749570"/>
            <a:ext cx="1152128" cy="1255494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stCxn id="20" idx="3"/>
          </p:cNvCxnSpPr>
          <p:nvPr/>
        </p:nvCxnSpPr>
        <p:spPr>
          <a:xfrm flipV="1">
            <a:off x="5940152" y="1916832"/>
            <a:ext cx="720080" cy="1480810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stCxn id="21" idx="3"/>
          </p:cNvCxnSpPr>
          <p:nvPr/>
        </p:nvCxnSpPr>
        <p:spPr>
          <a:xfrm>
            <a:off x="5940152" y="4117722"/>
            <a:ext cx="936104" cy="1111478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stCxn id="22" idx="1"/>
          </p:cNvCxnSpPr>
          <p:nvPr/>
        </p:nvCxnSpPr>
        <p:spPr>
          <a:xfrm flipH="1" flipV="1">
            <a:off x="1979712" y="2492896"/>
            <a:ext cx="1368152" cy="2344906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23" idx="1"/>
          </p:cNvCxnSpPr>
          <p:nvPr/>
        </p:nvCxnSpPr>
        <p:spPr>
          <a:xfrm flipH="1" flipV="1">
            <a:off x="2051720" y="4293096"/>
            <a:ext cx="1296144" cy="1336794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800" dirty="0" smtClean="0"/>
              <a:t>KOCIÁNOVÁ, Zdeňka. </a:t>
            </a:r>
            <a:r>
              <a:rPr lang="cs-CZ" sz="2800" i="1" dirty="0" smtClean="0"/>
              <a:t>New </a:t>
            </a:r>
            <a:r>
              <a:rPr lang="cs-CZ" sz="2800" i="1" dirty="0" err="1" smtClean="0"/>
              <a:t>English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for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you</a:t>
            </a:r>
            <a:r>
              <a:rPr lang="cs-CZ" sz="2800" i="1" dirty="0" smtClean="0"/>
              <a:t> 1-Pupil´s </a:t>
            </a:r>
            <a:r>
              <a:rPr lang="cs-CZ" sz="2800" i="1" dirty="0" err="1" smtClean="0"/>
              <a:t>book</a:t>
            </a:r>
            <a:r>
              <a:rPr lang="cs-CZ" sz="2800" dirty="0" smtClean="0"/>
              <a:t>: </a:t>
            </a:r>
            <a:r>
              <a:rPr lang="cs-CZ" sz="2800" i="1" dirty="0" smtClean="0"/>
              <a:t>učebnice anglického jazyka pro 4.ročník</a:t>
            </a:r>
            <a:r>
              <a:rPr lang="cs-CZ" sz="2800" dirty="0" smtClean="0"/>
              <a:t>. 1. </a:t>
            </a:r>
            <a:r>
              <a:rPr lang="cs-CZ" sz="2800" dirty="0" err="1" smtClean="0"/>
              <a:t>vyd</a:t>
            </a:r>
            <a:r>
              <a:rPr lang="cs-CZ" sz="2800" dirty="0" smtClean="0"/>
              <a:t>. Těšín: Vydavatelství-EDUCI, 2001. ISBN 80-86381-02-1. </a:t>
            </a:r>
          </a:p>
          <a:p>
            <a:endParaRPr lang="cs-CZ" sz="2800" smtClean="0"/>
          </a:p>
          <a:p>
            <a:endParaRPr lang="cs-CZ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195</TotalTime>
  <Words>512</Words>
  <Application>Microsoft Office PowerPoint</Application>
  <PresentationFormat>Předvádění na obrazovce (4:3)</PresentationFormat>
  <Paragraphs>105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Snímek 1</vt:lpstr>
      <vt:lpstr>TO BE</vt:lpstr>
      <vt:lpstr>ANOTACE</vt:lpstr>
      <vt:lpstr>I AM = já jsem</vt:lpstr>
      <vt:lpstr>YOU ARE=ty jsi</vt:lpstr>
      <vt:lpstr>HE IS=on je</vt:lpstr>
      <vt:lpstr>SHE IS=ona je</vt:lpstr>
      <vt:lpstr>IT IS=to je</vt:lpstr>
      <vt:lpstr>ANSWER </vt:lpstr>
      <vt:lpstr>ANSWER</vt:lpstr>
      <vt:lpstr>TRANSLATION</vt:lpstr>
      <vt:lpstr>TO BE GOOD AT=být v něčem dobrý</vt:lpstr>
      <vt:lpstr>MATCH THE PICTURES WITH SENTENCES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Simona</cp:lastModifiedBy>
  <cp:revision>35</cp:revision>
  <dcterms:created xsi:type="dcterms:W3CDTF">2012-03-08T17:24:48Z</dcterms:created>
  <dcterms:modified xsi:type="dcterms:W3CDTF">2012-03-28T07:16:45Z</dcterms:modified>
</cp:coreProperties>
</file>