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8" r:id="rId2"/>
    <p:sldId id="259" r:id="rId3"/>
    <p:sldId id="256" r:id="rId4"/>
    <p:sldId id="260" r:id="rId5"/>
    <p:sldId id="265" r:id="rId6"/>
    <p:sldId id="262" r:id="rId7"/>
    <p:sldId id="263" r:id="rId8"/>
    <p:sldId id="264" r:id="rId9"/>
    <p:sldId id="268" r:id="rId10"/>
    <p:sldId id="269" r:id="rId11"/>
    <p:sldId id="266" r:id="rId12"/>
    <p:sldId id="270" r:id="rId13"/>
    <p:sldId id="271" r:id="rId14"/>
    <p:sldId id="272" r:id="rId15"/>
    <p:sldId id="273" r:id="rId16"/>
    <p:sldId id="275" r:id="rId17"/>
    <p:sldId id="276" r:id="rId18"/>
    <p:sldId id="277" r:id="rId19"/>
    <p:sldId id="261" r:id="rId20"/>
    <p:sldId id="267" r:id="rId21"/>
    <p:sldId id="274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5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735B3-F987-4A16-9DFF-CF7096A86B51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30918E-8DB2-470A-B000-9FAF1DE609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0918E-8DB2-470A-B000-9FAF1DE6099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0918E-8DB2-470A-B000-9FAF1DE6099E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30918E-8DB2-470A-B000-9FAF1DE6099E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62D2B3-A9BA-40BC-BCB0-54A7C4E91C45}" type="datetimeFigureOut">
              <a:rPr lang="cs-CZ" smtClean="0"/>
              <a:pPr/>
              <a:t>5.5.2014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D50DE7-893C-4A70-83CB-C65B685563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joser_Pyramid_Cobra_Frieze.jpg?uselang=cs" TargetMode="External"/><Relationship Id="rId2" Type="http://schemas.openxmlformats.org/officeDocument/2006/relationships/hyperlink" Target="http://commons.wikimedia.org/wiki/File:Mastaba_schematics.svg?uselang=c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ommons.wikimedia.org/wiki/File:Taj_Mahal_reflection.jpg" TargetMode="External"/><Relationship Id="rId4" Type="http://schemas.openxmlformats.org/officeDocument/2006/relationships/hyperlink" Target="http://commons.wikimedia.org/wiki/File:Kandariya_Mahadev_Temple_at_Khajuraho.JPG?uselang=c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rcos_en_patio_de_los_leones,_la_Alhambra.JPG" TargetMode="External"/><Relationship Id="rId2" Type="http://schemas.openxmlformats.org/officeDocument/2006/relationships/hyperlink" Target="http://commons.wikimedia.org/wiki/File:D%C3%A9cors_arabes_Alhambra_Granada_Spain.jpg?uselang=cs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African_wooden_mask.jpg?uselang=cs" TargetMode="External"/><Relationship Id="rId2" Type="http://schemas.openxmlformats.org/officeDocument/2006/relationships/hyperlink" Target="http://commons.wikimedia.org/wiki/File:WLA_lacma_Kerala_Dancers_Headpiece_in_the_form_of_Kali_15th_C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WLA_haa_Apo_Ifa_Diviners_Bag_Yoruba_people.jpg?uselang=cs" TargetMode="External"/><Relationship Id="rId5" Type="http://schemas.openxmlformats.org/officeDocument/2006/relationships/hyperlink" Target="http://commons.wikimedia.org/wiki/File:African_culture.jpg" TargetMode="External"/><Relationship Id="rId4" Type="http://schemas.openxmlformats.org/officeDocument/2006/relationships/hyperlink" Target="http://commons.wikimedia.org/wiki/File:Mural_painting,_monastery_Hemis,_Ladakh,_India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090715"/>
              </p:ext>
            </p:extLst>
          </p:nvPr>
        </p:nvGraphicFramePr>
        <p:xfrm>
          <a:off x="614363" y="2816225"/>
          <a:ext cx="8137525" cy="2967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Gymnázium</a:t>
                      </a:r>
                      <a:r>
                        <a:rPr lang="cs-CZ" sz="1800" baseline="0" dirty="0" smtClean="0"/>
                        <a:t> Lovosice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_06_Dějiny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Indické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22.12.2013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>
          <a:xfrm>
            <a:off x="683568" y="2132856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Podnadpis 2"/>
          <p:cNvSpPr txBox="1">
            <a:spLocks/>
          </p:cNvSpPr>
          <p:nvPr/>
        </p:nvSpPr>
        <p:spPr>
          <a:xfrm>
            <a:off x="1369368" y="3888631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7381" y="910481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ulk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5090715"/>
              </p:ext>
            </p:extLst>
          </p:nvPr>
        </p:nvGraphicFramePr>
        <p:xfrm>
          <a:off x="612131" y="2818656"/>
          <a:ext cx="8137525" cy="3241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8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/>
                        <a:t>Gymnázium</a:t>
                      </a:r>
                      <a:r>
                        <a:rPr lang="cs-CZ" sz="1800" baseline="0" dirty="0" smtClean="0"/>
                        <a:t> Lovosice</a:t>
                      </a:r>
                      <a:endParaRPr lang="cs-CZ" sz="1800" dirty="0"/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Radmila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Vorasická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64011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5C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_09_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Soutěž –  Africké, indické a islámské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TÉMA: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Dějiny umění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/1.5.00/34.1073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  <a:tr h="365765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28.1.2014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9" marB="45709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Tento materiál prověřuje znalosti  zejména o mimoevropském umění (africké, indické a islámské umění) formou soutěže. Podmínky soutěže vyučující může přizpůsobit záměru a konkrétní situaci:</a:t>
            </a:r>
          </a:p>
          <a:p>
            <a:r>
              <a:rPr lang="cs-CZ" dirty="0" smtClean="0"/>
              <a:t>A) Soutěží dva týmy jako celky s možností kooperace, vítězí tým s větším počtem správných odpovědí.</a:t>
            </a:r>
          </a:p>
          <a:p>
            <a:r>
              <a:rPr lang="cs-CZ" dirty="0" smtClean="0"/>
              <a:t>B) Soutěží každý žák za sebe jednotlivě a výkony jednotlivců se sčítají za skupinu (např. žáků sedících v jedné řadě za sebou).</a:t>
            </a:r>
          </a:p>
          <a:p>
            <a:r>
              <a:rPr lang="cs-CZ" dirty="0" smtClean="0"/>
              <a:t>Tento materiál může být použit jako písemný test k opakování probrané látky (africká a indická kultura a islámské umění).</a:t>
            </a:r>
          </a:p>
          <a:p>
            <a:r>
              <a:rPr lang="cs-CZ" dirty="0" smtClean="0"/>
              <a:t>Závěr testu obsahuje správné odpovědi a hodnocení.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412775"/>
          </a:xfrm>
        </p:spPr>
        <p:txBody>
          <a:bodyPr>
            <a:normAutofit/>
          </a:bodyPr>
          <a:lstStyle/>
          <a:p>
            <a:r>
              <a:rPr lang="cs-CZ" sz="6000" dirty="0" smtClean="0"/>
              <a:t>Soutěž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Obrázek 5" descr="800px-Skirt,_Shoowa_people,_mid-20th_century,_raffia_palm_fiber,_plain_weave,_cut-pile_embroidery,_HMA.JPG"/>
          <p:cNvPicPr>
            <a:picLocks noChangeAspect="1"/>
          </p:cNvPicPr>
          <p:nvPr/>
        </p:nvPicPr>
        <p:blipFill>
          <a:blip r:embed="rId2" cstate="print"/>
          <a:srcRect l="7387" t="10500" r="7476" b="11001"/>
          <a:stretch>
            <a:fillRect/>
          </a:stretch>
        </p:blipFill>
        <p:spPr>
          <a:xfrm>
            <a:off x="0" y="3089548"/>
            <a:ext cx="9144000" cy="3768452"/>
          </a:xfrm>
          <a:prstGeom prst="rect">
            <a:avLst/>
          </a:prstGeom>
        </p:spPr>
      </p:pic>
      <p:pic>
        <p:nvPicPr>
          <p:cNvPr id="7" name="Obrázek 6" descr="400px-WLA_haa_Apo_Ifa_Diviners_Bag_Yoruba_people.jpg"/>
          <p:cNvPicPr>
            <a:picLocks noChangeAspect="1"/>
          </p:cNvPicPr>
          <p:nvPr/>
        </p:nvPicPr>
        <p:blipFill>
          <a:blip r:embed="rId3" cstate="print"/>
          <a:srcRect l="20790" t="5040" r="28181" b="5500"/>
          <a:stretch>
            <a:fillRect/>
          </a:stretch>
        </p:blipFill>
        <p:spPr>
          <a:xfrm>
            <a:off x="3635896" y="1124744"/>
            <a:ext cx="1944216" cy="511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Pojmenujte typy staveb, přiřaďte ke kultuře:</a:t>
            </a:r>
            <a:endParaRPr lang="cs-CZ" dirty="0"/>
          </a:p>
        </p:txBody>
      </p:sp>
      <p:pic>
        <p:nvPicPr>
          <p:cNvPr id="6" name="Zástupný symbol pro obsah 5" descr="800px-Mastaba_schematics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844824"/>
            <a:ext cx="4283969" cy="3816424"/>
          </a:xfrm>
        </p:spPr>
      </p:pic>
      <p:pic>
        <p:nvPicPr>
          <p:cNvPr id="7" name="Obrázek 6" descr="800px-Egypt_Temple_Phila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1844824"/>
            <a:ext cx="4932040" cy="381875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323528" y="5733256"/>
            <a:ext cx="28083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55976" y="5733256"/>
            <a:ext cx="33123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1412776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740352" y="1340768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0527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Pojmenujte stavby, určete místo, kde se nacházejí?</a:t>
            </a:r>
            <a:endParaRPr lang="cs-CZ" dirty="0"/>
          </a:p>
        </p:txBody>
      </p:sp>
      <p:pic>
        <p:nvPicPr>
          <p:cNvPr id="4" name="Zástupný symbol pro obsah 3" descr="800px-Djoser_Pyramid_Cobra_Friez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9480"/>
          <a:stretch>
            <a:fillRect/>
          </a:stretch>
        </p:blipFill>
        <p:spPr>
          <a:xfrm>
            <a:off x="0" y="1268760"/>
            <a:ext cx="4464496" cy="4032447"/>
          </a:xfrm>
        </p:spPr>
      </p:pic>
      <p:pic>
        <p:nvPicPr>
          <p:cNvPr id="6" name="Obrázek 5" descr="P1060034.JPG"/>
          <p:cNvPicPr>
            <a:picLocks noChangeAspect="1"/>
          </p:cNvPicPr>
          <p:nvPr/>
        </p:nvPicPr>
        <p:blipFill>
          <a:blip r:embed="rId4" cstate="print"/>
          <a:srcRect l="42125" t="9450" r="2751" b="32150"/>
          <a:stretch>
            <a:fillRect/>
          </a:stretch>
        </p:blipFill>
        <p:spPr>
          <a:xfrm>
            <a:off x="4499992" y="1268760"/>
            <a:ext cx="4644008" cy="403244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544522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788024" y="544522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9512" y="90872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388424" y="836712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4638"/>
            <a:ext cx="8291264" cy="1143000"/>
          </a:xfrm>
        </p:spPr>
        <p:txBody>
          <a:bodyPr>
            <a:normAutofit fontScale="90000"/>
          </a:bodyPr>
          <a:lstStyle/>
          <a:p>
            <a:r>
              <a:rPr lang="cs-CZ" sz="4000" dirty="0" smtClean="0"/>
              <a:t>S jakou vírou souvisejí tyto stavby, v jaké zemi se nacházejí?</a:t>
            </a:r>
            <a:endParaRPr lang="cs-CZ" sz="4000" dirty="0"/>
          </a:p>
        </p:txBody>
      </p:sp>
      <p:pic>
        <p:nvPicPr>
          <p:cNvPr id="4" name="Zástupný symbol pro obsah 3" descr="800px-Monks_visiting_the_Sanchi_Stup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0134" r="15279" b="17268"/>
          <a:stretch>
            <a:fillRect/>
          </a:stretch>
        </p:blipFill>
        <p:spPr>
          <a:xfrm>
            <a:off x="0" y="2492896"/>
            <a:ext cx="4501008" cy="3744416"/>
          </a:xfrm>
        </p:spPr>
      </p:pic>
      <p:pic>
        <p:nvPicPr>
          <p:cNvPr id="5" name="Obrázek 4" descr="800px-Kandariya_Mahadev_Temple_at_Khajuraho.JPG"/>
          <p:cNvPicPr>
            <a:picLocks noChangeAspect="1"/>
          </p:cNvPicPr>
          <p:nvPr/>
        </p:nvPicPr>
        <p:blipFill>
          <a:blip r:embed="rId3" cstate="print"/>
          <a:srcRect l="15350" t="3546" r="8263" b="6624"/>
          <a:stretch>
            <a:fillRect/>
          </a:stretch>
        </p:blipFill>
        <p:spPr>
          <a:xfrm>
            <a:off x="4644008" y="2780928"/>
            <a:ext cx="4499992" cy="3312368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5004048" y="1916832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9512" y="1916832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 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1520" y="6237312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6237312"/>
            <a:ext cx="9361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Určete typ stavby a přiřaďte ke kultuře:</a:t>
            </a:r>
            <a:endParaRPr lang="cs-CZ" dirty="0"/>
          </a:p>
        </p:txBody>
      </p:sp>
      <p:pic>
        <p:nvPicPr>
          <p:cNvPr id="5" name="Obrázek 4" descr="400px-Isfahan_Royal_Mosque_minar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60032" y="1196752"/>
            <a:ext cx="3240360" cy="5040560"/>
          </a:xfrm>
          <a:prstGeom prst="rect">
            <a:avLst/>
          </a:prstGeom>
        </p:spPr>
      </p:pic>
      <p:pic>
        <p:nvPicPr>
          <p:cNvPr id="11" name="Zástupný symbol pro obsah 10" descr="Cairo_al-Azhar_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23528" y="1268760"/>
            <a:ext cx="3744416" cy="5112568"/>
          </a:xfrm>
        </p:spPr>
      </p:pic>
      <p:sp>
        <p:nvSpPr>
          <p:cNvPr id="12" name="TextovéPole 11"/>
          <p:cNvSpPr txBox="1"/>
          <p:nvPr/>
        </p:nvSpPr>
        <p:spPr>
          <a:xfrm>
            <a:off x="611560" y="6381328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4.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32040" y="6381328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4.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141277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1412776"/>
            <a:ext cx="504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Pojmenujte stavbu, v které zemi se nachází? O jaký typ stavby se jedná?</a:t>
            </a:r>
            <a:endParaRPr lang="cs-CZ" dirty="0"/>
          </a:p>
        </p:txBody>
      </p:sp>
      <p:pic>
        <p:nvPicPr>
          <p:cNvPr id="4" name="Zástupný symbol pro obsah 3" descr="344px-Taj_Mahal_reflecti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292080" y="1556792"/>
            <a:ext cx="3384376" cy="4896544"/>
          </a:xfrm>
        </p:spPr>
      </p:pic>
      <p:pic>
        <p:nvPicPr>
          <p:cNvPr id="5" name="Obrázek 4" descr="800px-Hagia_Sophia_B12-40.jpg"/>
          <p:cNvPicPr>
            <a:picLocks noChangeAspect="1"/>
          </p:cNvPicPr>
          <p:nvPr/>
        </p:nvPicPr>
        <p:blipFill>
          <a:blip r:embed="rId3" cstate="print"/>
          <a:srcRect l="13830" r="14894"/>
          <a:stretch>
            <a:fillRect/>
          </a:stretch>
        </p:blipFill>
        <p:spPr>
          <a:xfrm>
            <a:off x="395536" y="1556792"/>
            <a:ext cx="4824536" cy="489654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5536" y="638132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5.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23928" y="6381328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5.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0" y="134076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8676456" y="1484784"/>
            <a:ext cx="467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141763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Na kterém kontinentu a v které zemi se nachází tyto památky? Pojmenujte je:</a:t>
            </a:r>
            <a:endParaRPr lang="cs-CZ" dirty="0"/>
          </a:p>
        </p:txBody>
      </p:sp>
      <p:pic>
        <p:nvPicPr>
          <p:cNvPr id="5" name="Obrázek 4" descr="800px-Mosque_Cordoba.jpg"/>
          <p:cNvPicPr>
            <a:picLocks noChangeAspect="1"/>
          </p:cNvPicPr>
          <p:nvPr/>
        </p:nvPicPr>
        <p:blipFill>
          <a:blip r:embed="rId2" cstate="print"/>
          <a:srcRect l="6212"/>
          <a:stretch>
            <a:fillRect/>
          </a:stretch>
        </p:blipFill>
        <p:spPr>
          <a:xfrm>
            <a:off x="4211960" y="1412776"/>
            <a:ext cx="4932040" cy="4464496"/>
          </a:xfrm>
          <a:prstGeom prst="rect">
            <a:avLst/>
          </a:prstGeom>
        </p:spPr>
      </p:pic>
      <p:pic>
        <p:nvPicPr>
          <p:cNvPr id="7" name="Zástupný symbol pro obsah 6" descr="800px-Arcos_en_patio_de_los_leones,_la_Alhambr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412776"/>
            <a:ext cx="4385461" cy="4536504"/>
          </a:xfrm>
        </p:spPr>
      </p:pic>
      <p:sp>
        <p:nvSpPr>
          <p:cNvPr id="9" name="TextovéPole 8"/>
          <p:cNvSpPr txBox="1"/>
          <p:nvPr/>
        </p:nvSpPr>
        <p:spPr>
          <a:xfrm>
            <a:off x="179512" y="6165304"/>
            <a:ext cx="1512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44008" y="6165304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6.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Ke které kultuře a náboženství byste přiřadili tyto památky? Koho představují?</a:t>
            </a:r>
            <a:endParaRPr lang="cs-CZ" dirty="0"/>
          </a:p>
        </p:txBody>
      </p:sp>
      <p:pic>
        <p:nvPicPr>
          <p:cNvPr id="4" name="Zástupný symbol pro obsah 3" descr="Buddha_Akshobya_stele,_India,_possibly_Bihar,_9th_century_AD,_stone_-_Fitchburg_Art_Museum_-_DSC088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844824"/>
            <a:ext cx="3312368" cy="4608512"/>
          </a:xfrm>
        </p:spPr>
      </p:pic>
      <p:pic>
        <p:nvPicPr>
          <p:cNvPr id="5" name="Obrázek 4" descr="449px-WLANL_-_M.arjon_-_Tropenmuseum_-_Shiva_Nataraja.jpg"/>
          <p:cNvPicPr>
            <a:picLocks noChangeAspect="1"/>
          </p:cNvPicPr>
          <p:nvPr/>
        </p:nvPicPr>
        <p:blipFill>
          <a:blip r:embed="rId3" cstate="print"/>
          <a:srcRect l="1401" t="11151" r="1947" b="4851"/>
          <a:stretch>
            <a:fillRect/>
          </a:stretch>
        </p:blipFill>
        <p:spPr>
          <a:xfrm>
            <a:off x="4572000" y="1700808"/>
            <a:ext cx="4032448" cy="482453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5536" y="141277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956376" y="148478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3528" y="6381328"/>
            <a:ext cx="10081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99992" y="6381328"/>
            <a:ext cx="864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7.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Pojmenujte výtvarnou techniku a určete, s jakým náboženstvím tyto památky souvisejí?</a:t>
            </a:r>
            <a:endParaRPr lang="cs-CZ" dirty="0"/>
          </a:p>
        </p:txBody>
      </p:sp>
      <p:pic>
        <p:nvPicPr>
          <p:cNvPr id="4" name="Zástupný symbol pro obsah 3" descr="800px-Durga_Slays_Mahisasur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955"/>
          <a:stretch>
            <a:fillRect/>
          </a:stretch>
        </p:blipFill>
        <p:spPr>
          <a:xfrm>
            <a:off x="0" y="1916832"/>
            <a:ext cx="4824536" cy="4032448"/>
          </a:xfrm>
        </p:spPr>
      </p:pic>
      <p:sp>
        <p:nvSpPr>
          <p:cNvPr id="6" name="TextovéPole 5"/>
          <p:cNvSpPr txBox="1"/>
          <p:nvPr/>
        </p:nvSpPr>
        <p:spPr>
          <a:xfrm>
            <a:off x="251520" y="148478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96336" y="1484784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</a:t>
            </a:r>
            <a:r>
              <a:rPr lang="cs-CZ" sz="2400" dirty="0" smtClean="0"/>
              <a:t>)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1520" y="6237312"/>
            <a:ext cx="29523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8.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6237312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8.</a:t>
            </a:r>
            <a:endParaRPr lang="cs-CZ" sz="2000" b="1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-323165"/>
            <a:ext cx="184731" cy="646331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Obrázek 11" descr="640px-Dome_wall_and_windows_of_the_Sheikh_Lotf_Allah_Mosque.jpg"/>
          <p:cNvPicPr>
            <a:picLocks noChangeAspect="1"/>
          </p:cNvPicPr>
          <p:nvPr/>
        </p:nvPicPr>
        <p:blipFill>
          <a:blip r:embed="rId3" cstate="print"/>
          <a:srcRect l="10272" t="15147" r="11401" b="3607"/>
          <a:stretch>
            <a:fillRect/>
          </a:stretch>
        </p:blipFill>
        <p:spPr>
          <a:xfrm>
            <a:off x="4860032" y="1916832"/>
            <a:ext cx="4283968" cy="3960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Určete výtvarnou techniku. Z jakého kontinentu tyto památky pocházejí? O Jaká zvířata se jedná?				</a:t>
            </a:r>
            <a:endParaRPr lang="cs-CZ" dirty="0"/>
          </a:p>
        </p:txBody>
      </p:sp>
      <p:pic>
        <p:nvPicPr>
          <p:cNvPr id="4" name="Zástupný symbol pro obsah 3" descr="800px-National_Cultural_History_Museum-0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139"/>
          <a:stretch>
            <a:fillRect/>
          </a:stretch>
        </p:blipFill>
        <p:spPr>
          <a:xfrm>
            <a:off x="0" y="1988840"/>
            <a:ext cx="4464496" cy="3744416"/>
          </a:xfrm>
        </p:spPr>
      </p:pic>
      <p:pic>
        <p:nvPicPr>
          <p:cNvPr id="5" name="Obrázek 4" descr="800px-San_Rock_Art_-_Cederber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988840"/>
            <a:ext cx="4644008" cy="374441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1484784"/>
            <a:ext cx="1187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884368" y="1484784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5949280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9.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88024" y="5949280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9.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 jakém kontinentu byste našli tuto stavbu? S jakou vírou souvisí? Víte, jak se jmenuje?</a:t>
            </a:r>
            <a:endParaRPr lang="cs-CZ" dirty="0"/>
          </a:p>
        </p:txBody>
      </p:sp>
      <p:pic>
        <p:nvPicPr>
          <p:cNvPr id="4" name="Zástupný symbol pro obsah 3" descr="800px-La_grande_mosquée-1,_Djenné,_Mali_au_petit_matin._Date_du_cliché_27-12-197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67944" y="1772816"/>
            <a:ext cx="5076056" cy="4104456"/>
          </a:xfrm>
        </p:spPr>
      </p:pic>
      <p:pic>
        <p:nvPicPr>
          <p:cNvPr id="5" name="Obrázek 4" descr="800px-Bet_Giyorgis_church_Lalibela_01.jpg"/>
          <p:cNvPicPr>
            <a:picLocks noChangeAspect="1"/>
          </p:cNvPicPr>
          <p:nvPr/>
        </p:nvPicPr>
        <p:blipFill>
          <a:blip r:embed="rId3" cstate="print"/>
          <a:srcRect l="11413" t="5901" r="16138"/>
          <a:stretch>
            <a:fillRect/>
          </a:stretch>
        </p:blipFill>
        <p:spPr>
          <a:xfrm>
            <a:off x="0" y="1772816"/>
            <a:ext cx="4968552" cy="4104456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51520" y="1268760"/>
            <a:ext cx="466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8604448" y="1268760"/>
            <a:ext cx="5395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949280"/>
            <a:ext cx="899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10.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76056" y="5949280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10.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00808"/>
          </a:xfrm>
        </p:spPr>
        <p:txBody>
          <a:bodyPr>
            <a:noAutofit/>
          </a:bodyPr>
          <a:lstStyle/>
          <a:p>
            <a:r>
              <a:rPr lang="cs-CZ" sz="4000" dirty="0" smtClean="0"/>
              <a:t>Z kterého kontinentu pocházejí tyto masky? Jsou spojeny s nějakou vírou, jakou?</a:t>
            </a:r>
            <a:endParaRPr lang="cs-CZ" sz="4000" dirty="0"/>
          </a:p>
        </p:txBody>
      </p:sp>
      <p:pic>
        <p:nvPicPr>
          <p:cNvPr id="4" name="Zástupný symbol pro obsah 3" descr="800px-WLA_lacma_Kerala_Dancers_Headpiece_in_the_form_of_Kali_15th_C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319" r="16473"/>
          <a:stretch>
            <a:fillRect/>
          </a:stretch>
        </p:blipFill>
        <p:spPr>
          <a:xfrm>
            <a:off x="179512" y="1745432"/>
            <a:ext cx="4392488" cy="5112568"/>
          </a:xfrm>
        </p:spPr>
      </p:pic>
      <p:pic>
        <p:nvPicPr>
          <p:cNvPr id="5" name="Obrázek 4" descr="455px-African_wooden_mask.jpg"/>
          <p:cNvPicPr>
            <a:picLocks noChangeAspect="1"/>
          </p:cNvPicPr>
          <p:nvPr/>
        </p:nvPicPr>
        <p:blipFill>
          <a:blip r:embed="rId3" cstate="print"/>
          <a:srcRect l="9692" r="7232" b="4851"/>
          <a:stretch>
            <a:fillRect/>
          </a:stretch>
        </p:blipFill>
        <p:spPr>
          <a:xfrm>
            <a:off x="4788024" y="1673424"/>
            <a:ext cx="3816424" cy="518457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251520" y="177281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A) 11.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668344" y="1844824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</a:rPr>
              <a:t>B) 11.</a:t>
            </a:r>
            <a:endParaRPr lang="cs-CZ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S kterým kontinentem jsou spojeny následující umělecké projevy? O jaká odvětví umění se jedná?</a:t>
            </a:r>
            <a:endParaRPr lang="cs-CZ" sz="3600" dirty="0"/>
          </a:p>
        </p:txBody>
      </p:sp>
      <p:pic>
        <p:nvPicPr>
          <p:cNvPr id="4" name="Zástupný symbol pro obsah 3" descr="671px-Mural_painting,_monastery_Hemis,_Ladakh,_India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3968" y="1196752"/>
            <a:ext cx="4860032" cy="5256584"/>
          </a:xfrm>
        </p:spPr>
      </p:pic>
      <p:pic>
        <p:nvPicPr>
          <p:cNvPr id="5" name="Obrázek 4" descr="388px-African_cultur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96752"/>
            <a:ext cx="4283968" cy="525658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0" y="6381328"/>
            <a:ext cx="1187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A) 12.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99992" y="6381328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B) 12.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2123728" y="548681"/>
            <a:ext cx="720080" cy="43204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0" y="1124744"/>
            <a:ext cx="4497388" cy="5472608"/>
          </a:xfrm>
        </p:spPr>
        <p:txBody>
          <a:bodyPr>
            <a:normAutofit lnSpcReduction="10000"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Mastaba – egyptská kultura – 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Džoserova</a:t>
            </a:r>
            <a:r>
              <a:rPr lang="cs-CZ" dirty="0" smtClean="0"/>
              <a:t> pyramida – </a:t>
            </a:r>
            <a:r>
              <a:rPr lang="cs-CZ" dirty="0" err="1" smtClean="0"/>
              <a:t>Sakkára</a:t>
            </a:r>
            <a:r>
              <a:rPr lang="cs-CZ" dirty="0" smtClean="0"/>
              <a:t>- 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Buddhismus – Indie (</a:t>
            </a:r>
            <a:r>
              <a:rPr lang="cs-CZ" dirty="0" err="1" smtClean="0"/>
              <a:t>Sánčí</a:t>
            </a:r>
            <a:r>
              <a:rPr lang="cs-CZ" dirty="0" smtClean="0"/>
              <a:t>) – 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Minaret  - Káhira – islámská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err="1" smtClean="0"/>
              <a:t>Hagia</a:t>
            </a:r>
            <a:r>
              <a:rPr lang="cs-CZ" dirty="0" smtClean="0"/>
              <a:t> </a:t>
            </a:r>
            <a:r>
              <a:rPr lang="cs-CZ" dirty="0" err="1" smtClean="0"/>
              <a:t>Sophia</a:t>
            </a:r>
            <a:r>
              <a:rPr lang="cs-CZ" dirty="0" smtClean="0"/>
              <a:t> – Turecko – původně křesťanský chrám, později mešita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Evropa, Španělsko, </a:t>
            </a:r>
            <a:r>
              <a:rPr lang="cs-CZ" dirty="0" err="1" smtClean="0"/>
              <a:t>Alhambra</a:t>
            </a:r>
            <a:r>
              <a:rPr lang="cs-CZ" dirty="0" smtClean="0"/>
              <a:t> (Lví dvůr)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Indická kultura -  buddhismus –Buddha- </a:t>
            </a:r>
            <a:r>
              <a:rPr lang="cs-CZ" dirty="0" err="1" smtClean="0"/>
              <a:t>3b</a:t>
            </a: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>
          <a:xfrm>
            <a:off x="6372200" y="476673"/>
            <a:ext cx="648072" cy="432047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4"/>
          </p:nvPr>
        </p:nvSpPr>
        <p:spPr>
          <a:xfrm>
            <a:off x="4499991" y="1052736"/>
            <a:ext cx="4644009" cy="5544616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dirty="0" smtClean="0"/>
              <a:t>Chrám – egyptská kultura – 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Cheopsova pyramida – Gíza – 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Hinduismus - Indie-  (</a:t>
            </a:r>
            <a:r>
              <a:rPr lang="cs-CZ" dirty="0" err="1" smtClean="0"/>
              <a:t>Kandarijamahadévův</a:t>
            </a:r>
            <a:r>
              <a:rPr lang="cs-CZ" dirty="0" smtClean="0"/>
              <a:t> chrám)</a:t>
            </a:r>
            <a:r>
              <a:rPr lang="cs-CZ" dirty="0" err="1" smtClean="0"/>
              <a:t>2b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Minaret – Buchara – islámská kultura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Font typeface="Arial" pitchFamily="34" charset="0"/>
              <a:buAutoNum type="arabicPeriod"/>
            </a:pPr>
            <a:r>
              <a:rPr lang="cs-CZ" dirty="0" err="1" smtClean="0"/>
              <a:t>Tádž</a:t>
            </a:r>
            <a:r>
              <a:rPr lang="cs-CZ" dirty="0" smtClean="0"/>
              <a:t> </a:t>
            </a:r>
            <a:r>
              <a:rPr lang="cs-CZ" dirty="0" err="1" smtClean="0"/>
              <a:t>Mahal</a:t>
            </a:r>
            <a:r>
              <a:rPr lang="cs-CZ" dirty="0" smtClean="0"/>
              <a:t> – Indie – mauzoleum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Evropa, Španělsko, </a:t>
            </a:r>
            <a:r>
              <a:rPr lang="cs-CZ" dirty="0" err="1" smtClean="0"/>
              <a:t>Cordoba</a:t>
            </a:r>
            <a:r>
              <a:rPr lang="cs-CZ" dirty="0" smtClean="0"/>
              <a:t>, Katedrála – mešita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smtClean="0"/>
              <a:t>Indická kultura – hinduismus – Šiva – </a:t>
            </a:r>
            <a:r>
              <a:rPr lang="cs-CZ" dirty="0" err="1" smtClean="0"/>
              <a:t>3b</a:t>
            </a:r>
            <a:endParaRPr lang="cs-CZ" dirty="0" smtClean="0"/>
          </a:p>
          <a:p>
            <a:pPr marL="457200" indent="-457200">
              <a:buAutoNum type="arabicPeriod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692696"/>
            <a:ext cx="4040188" cy="79208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79512" y="836712"/>
            <a:ext cx="4317876" cy="5688632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8. Reliéf – </a:t>
            </a:r>
            <a:r>
              <a:rPr lang="cs-CZ" dirty="0" err="1" smtClean="0"/>
              <a:t>hunduismus</a:t>
            </a:r>
            <a:r>
              <a:rPr lang="cs-CZ" dirty="0" smtClean="0"/>
              <a:t> – </a:t>
            </a:r>
            <a:r>
              <a:rPr lang="cs-CZ" dirty="0" err="1" smtClean="0"/>
              <a:t>2b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9. </a:t>
            </a:r>
            <a:r>
              <a:rPr lang="cs-CZ" dirty="0" err="1" smtClean="0"/>
              <a:t>Petroglyf</a:t>
            </a:r>
            <a:r>
              <a:rPr lang="cs-CZ" dirty="0" smtClean="0"/>
              <a:t> – Afrika – pásovec – </a:t>
            </a:r>
            <a:r>
              <a:rPr lang="cs-CZ" dirty="0" err="1" smtClean="0"/>
              <a:t>3b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10. Afrika – Chrám sv. Jiří – </a:t>
            </a:r>
            <a:r>
              <a:rPr lang="cs-CZ" dirty="0" err="1" smtClean="0"/>
              <a:t>Lalibela</a:t>
            </a:r>
            <a:r>
              <a:rPr lang="cs-CZ" dirty="0" smtClean="0"/>
              <a:t> – křesťanství – </a:t>
            </a:r>
            <a:r>
              <a:rPr lang="cs-CZ" dirty="0" err="1" smtClean="0"/>
              <a:t>3b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11. Asie – hinduismus – </a:t>
            </a:r>
            <a:r>
              <a:rPr lang="cs-CZ" dirty="0" err="1" smtClean="0"/>
              <a:t>2b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12. Afrika – užité umění – </a:t>
            </a:r>
            <a:r>
              <a:rPr lang="cs-CZ" dirty="0" err="1" smtClean="0"/>
              <a:t>2b</a:t>
            </a:r>
            <a:r>
              <a:rPr lang="cs-CZ" dirty="0" smtClean="0"/>
              <a:t>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endParaRPr lang="cs-CZ" sz="3200" dirty="0" smtClean="0"/>
          </a:p>
          <a:p>
            <a:pPr>
              <a:buNone/>
            </a:pPr>
            <a:r>
              <a:rPr lang="cs-CZ" sz="3200" dirty="0" smtClean="0"/>
              <a:t>Celkem:max. 30 bodů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836712"/>
            <a:ext cx="4041775" cy="648071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88024" y="908720"/>
            <a:ext cx="4355976" cy="561662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8. Mozaika – arabesky – islám – </a:t>
            </a:r>
            <a:r>
              <a:rPr lang="cs-CZ" dirty="0" err="1" smtClean="0"/>
              <a:t>2b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9. Skalní malby – Afrika – sloni – </a:t>
            </a:r>
            <a:r>
              <a:rPr lang="cs-CZ" dirty="0" err="1" smtClean="0"/>
              <a:t>3b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10. Afrika – </a:t>
            </a:r>
            <a:r>
              <a:rPr lang="cs-CZ" dirty="0" err="1" smtClean="0"/>
              <a:t>Djenné</a:t>
            </a:r>
            <a:r>
              <a:rPr lang="cs-CZ" dirty="0" smtClean="0"/>
              <a:t> – mešita – islám – </a:t>
            </a:r>
            <a:r>
              <a:rPr lang="cs-CZ" dirty="0" err="1" smtClean="0"/>
              <a:t>3b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11. Afrika -  místní tradiční náboženství – </a:t>
            </a:r>
            <a:r>
              <a:rPr lang="cs-CZ" dirty="0" err="1" smtClean="0"/>
              <a:t>2b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12. Asie – (</a:t>
            </a:r>
            <a:r>
              <a:rPr lang="cs-CZ" dirty="0" err="1" smtClean="0"/>
              <a:t>Lhadak</a:t>
            </a:r>
            <a:r>
              <a:rPr lang="cs-CZ" dirty="0" smtClean="0"/>
              <a:t> ) – nástěnné malby (malířství) – </a:t>
            </a:r>
            <a:r>
              <a:rPr lang="cs-CZ" dirty="0" err="1" smtClean="0"/>
              <a:t>2b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200" dirty="0" smtClean="0"/>
              <a:t>Celkem:max. 30 bodů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Hodnocení</a:t>
            </a:r>
            <a:endParaRPr lang="cs-CZ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30 – 27 bodů – </a:t>
            </a:r>
            <a:r>
              <a:rPr lang="cs-CZ" sz="4000" b="1" dirty="0" smtClean="0">
                <a:solidFill>
                  <a:srgbClr val="FF0000"/>
                </a:solidFill>
              </a:rPr>
              <a:t>expert </a:t>
            </a:r>
            <a:r>
              <a:rPr lang="cs-CZ" sz="4000" b="1" dirty="0" smtClean="0"/>
              <a:t>– </a:t>
            </a:r>
            <a:r>
              <a:rPr lang="cs-CZ" sz="4000" dirty="0" smtClean="0"/>
              <a:t>výborný</a:t>
            </a:r>
          </a:p>
          <a:p>
            <a:r>
              <a:rPr lang="cs-CZ" sz="4000" b="1" dirty="0" smtClean="0"/>
              <a:t>26 – 23 bodů – </a:t>
            </a:r>
            <a:r>
              <a:rPr lang="cs-CZ" sz="4000" b="1" dirty="0" smtClean="0">
                <a:solidFill>
                  <a:srgbClr val="FF0000"/>
                </a:solidFill>
              </a:rPr>
              <a:t>znalec</a:t>
            </a:r>
            <a:r>
              <a:rPr lang="cs-CZ" sz="4000" b="1" dirty="0" smtClean="0"/>
              <a:t> – </a:t>
            </a:r>
            <a:r>
              <a:rPr lang="cs-CZ" sz="4000" dirty="0" smtClean="0"/>
              <a:t>chvalitebný</a:t>
            </a:r>
          </a:p>
          <a:p>
            <a:r>
              <a:rPr lang="cs-CZ" sz="4000" b="1" dirty="0" smtClean="0"/>
              <a:t>22 – 19 bodů – </a:t>
            </a:r>
            <a:r>
              <a:rPr lang="cs-CZ" sz="4000" b="1" dirty="0" err="1" smtClean="0">
                <a:solidFill>
                  <a:srgbClr val="FF0000"/>
                </a:solidFill>
              </a:rPr>
              <a:t>orietovaný</a:t>
            </a:r>
            <a:r>
              <a:rPr lang="cs-CZ" sz="4000" b="1" dirty="0" smtClean="0"/>
              <a:t> – </a:t>
            </a:r>
            <a:r>
              <a:rPr lang="cs-CZ" sz="4000" dirty="0" smtClean="0"/>
              <a:t>dobrý</a:t>
            </a:r>
          </a:p>
          <a:p>
            <a:r>
              <a:rPr lang="cs-CZ" sz="4000" b="1" dirty="0" smtClean="0"/>
              <a:t>18 – 15 bodů – </a:t>
            </a:r>
            <a:r>
              <a:rPr lang="cs-CZ" sz="4000" b="1" dirty="0" smtClean="0">
                <a:solidFill>
                  <a:srgbClr val="FF0000"/>
                </a:solidFill>
              </a:rPr>
              <a:t>tušící </a:t>
            </a:r>
            <a:r>
              <a:rPr lang="cs-CZ" sz="4000" b="1" dirty="0" smtClean="0"/>
              <a:t>– </a:t>
            </a:r>
            <a:r>
              <a:rPr lang="cs-CZ" sz="4000" dirty="0" smtClean="0"/>
              <a:t>dostatečný</a:t>
            </a:r>
          </a:p>
          <a:p>
            <a:r>
              <a:rPr lang="cs-CZ" sz="4000" b="1" dirty="0" smtClean="0"/>
              <a:t>14 a méně – </a:t>
            </a:r>
            <a:r>
              <a:rPr lang="cs-CZ" sz="4000" b="1" dirty="0" smtClean="0">
                <a:solidFill>
                  <a:srgbClr val="FF0000"/>
                </a:solidFill>
              </a:rPr>
              <a:t>netušící</a:t>
            </a:r>
            <a:r>
              <a:rPr lang="cs-CZ" sz="4000" b="1" dirty="0" smtClean="0"/>
              <a:t> - </a:t>
            </a:r>
            <a:r>
              <a:rPr lang="cs-CZ" sz="4000" dirty="0" smtClean="0"/>
              <a:t>nedostatečný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smtClean="0"/>
              <a:t>ČERNÁ, Marie. </a:t>
            </a:r>
            <a:r>
              <a:rPr lang="cs-CZ" sz="6400" i="1" dirty="0" smtClean="0"/>
              <a:t>Dějiny výtvarného umění</a:t>
            </a:r>
            <a:r>
              <a:rPr lang="cs-CZ" sz="6400" dirty="0" smtClean="0"/>
              <a:t>. Praha: Idea servis, 1996, </a:t>
            </a:r>
            <a:r>
              <a:rPr lang="cs-CZ" sz="6400" dirty="0" err="1" smtClean="0"/>
              <a:t>ISBN</a:t>
            </a:r>
            <a:r>
              <a:rPr lang="cs-CZ" sz="6400" dirty="0" smtClean="0"/>
              <a:t> 1866-034-96.</a:t>
            </a:r>
          </a:p>
          <a:p>
            <a:r>
              <a:rPr lang="pt-BR" sz="6400" dirty="0"/>
              <a:t>OESERMAATRA0069. </a:t>
            </a:r>
            <a:r>
              <a:rPr lang="pt-BR" sz="6400" i="1" dirty="0"/>
              <a:t>Wikimedia Commons</a:t>
            </a:r>
            <a:r>
              <a:rPr lang="pt-BR" sz="6400" dirty="0"/>
              <a:t> [online]. [cit. 28.1.2014]. Dostupný na WWW: </a:t>
            </a:r>
            <a:r>
              <a:rPr lang="pt-BR" sz="6400" dirty="0">
                <a:hlinkClick r:id="rId2"/>
              </a:rPr>
              <a:t>http://</a:t>
            </a:r>
            <a:r>
              <a:rPr lang="pt-BR" sz="6400" dirty="0" smtClean="0">
                <a:hlinkClick r:id="rId2"/>
              </a:rPr>
              <a:t>commons.wikimedia.org/wiki/File:Mastaba_schematics.svg?uselang=cs</a:t>
            </a:r>
            <a:endParaRPr lang="cs-CZ" sz="6400" dirty="0" smtClean="0"/>
          </a:p>
          <a:p>
            <a:r>
              <a:rPr lang="cs-CZ" sz="6400" dirty="0" err="1" smtClean="0"/>
              <a:t>MARC</a:t>
            </a:r>
            <a:r>
              <a:rPr lang="cs-CZ" sz="6400" dirty="0" smtClean="0"/>
              <a:t>!O.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29.1.2014].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commons.wikimedia.org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File</a:t>
            </a:r>
            <a:r>
              <a:rPr lang="cs-CZ" sz="6400" dirty="0" smtClean="0">
                <a:hlinkClick r:id="rId3"/>
              </a:rPr>
              <a:t>:</a:t>
            </a:r>
            <a:r>
              <a:rPr lang="cs-CZ" sz="6400" dirty="0" err="1" smtClean="0">
                <a:hlinkClick r:id="rId3"/>
              </a:rPr>
              <a:t>Djoser</a:t>
            </a:r>
            <a:r>
              <a:rPr lang="cs-CZ" sz="6400" dirty="0" smtClean="0">
                <a:hlinkClick r:id="rId3"/>
              </a:rPr>
              <a:t>_Pyramid_</a:t>
            </a:r>
            <a:r>
              <a:rPr lang="cs-CZ" sz="6400" dirty="0" err="1" smtClean="0">
                <a:hlinkClick r:id="rId3"/>
              </a:rPr>
              <a:t>Cobra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Frieze.jpg</a:t>
            </a:r>
            <a:r>
              <a:rPr lang="cs-CZ" sz="6400" dirty="0" smtClean="0">
                <a:hlinkClick r:id="rId3"/>
              </a:rPr>
              <a:t>?</a:t>
            </a:r>
            <a:r>
              <a:rPr lang="cs-CZ" sz="6400" dirty="0" err="1" smtClean="0">
                <a:hlinkClick r:id="rId3"/>
              </a:rPr>
              <a:t>uselang</a:t>
            </a:r>
            <a:r>
              <a:rPr lang="cs-CZ" sz="6400" dirty="0" smtClean="0">
                <a:hlinkClick r:id="rId3"/>
              </a:rPr>
              <a:t>=</a:t>
            </a:r>
            <a:r>
              <a:rPr lang="cs-CZ" sz="6400" dirty="0" err="1" smtClean="0">
                <a:hlinkClick r:id="rId3"/>
              </a:rPr>
              <a:t>cs</a:t>
            </a:r>
            <a:endParaRPr lang="cs-CZ" sz="6400" dirty="0" smtClean="0"/>
          </a:p>
          <a:p>
            <a:r>
              <a:rPr lang="cs-CZ" sz="6400" dirty="0" smtClean="0"/>
              <a:t>Cheopsova pyramida  - vlastní foto, archiv autorky</a:t>
            </a:r>
          </a:p>
          <a:p>
            <a:r>
              <a:rPr lang="cs-CZ" sz="6400" dirty="0" err="1" smtClean="0"/>
              <a:t>VYAS</a:t>
            </a:r>
            <a:r>
              <a:rPr lang="cs-CZ" sz="6400" dirty="0"/>
              <a:t>, </a:t>
            </a:r>
            <a:r>
              <a:rPr lang="cs-CZ" sz="6400" dirty="0" err="1"/>
              <a:t>Raveesh</a:t>
            </a:r>
            <a:r>
              <a:rPr lang="cs-CZ" sz="6400" dirty="0"/>
              <a:t>. </a:t>
            </a:r>
            <a:r>
              <a:rPr lang="cs-CZ" sz="6400" i="1" dirty="0" err="1"/>
              <a:t>Wikimedia</a:t>
            </a:r>
            <a:r>
              <a:rPr lang="cs-CZ" sz="6400" i="1" dirty="0"/>
              <a:t> </a:t>
            </a:r>
            <a:r>
              <a:rPr lang="cs-CZ" sz="6400" i="1" dirty="0" err="1"/>
              <a:t>Commons</a:t>
            </a:r>
            <a:r>
              <a:rPr lang="cs-CZ" sz="6400" dirty="0"/>
              <a:t> [online]. [cit. 28.1.2014]. Dostupný na WWW: http://</a:t>
            </a:r>
            <a:r>
              <a:rPr lang="cs-CZ" sz="6400" dirty="0" err="1"/>
              <a:t>commons.wikimedia.org</a:t>
            </a:r>
            <a:r>
              <a:rPr lang="cs-CZ" sz="6400" dirty="0"/>
              <a:t>/</a:t>
            </a:r>
            <a:r>
              <a:rPr lang="cs-CZ" sz="6400" dirty="0" err="1"/>
              <a:t>wiki</a:t>
            </a:r>
            <a:r>
              <a:rPr lang="cs-CZ" sz="6400" dirty="0"/>
              <a:t>/</a:t>
            </a:r>
            <a:r>
              <a:rPr lang="cs-CZ" sz="6400" dirty="0" err="1"/>
              <a:t>File</a:t>
            </a:r>
            <a:r>
              <a:rPr lang="cs-CZ" sz="6400" dirty="0"/>
              <a:t>:</a:t>
            </a:r>
            <a:r>
              <a:rPr lang="cs-CZ" sz="6400" dirty="0" err="1"/>
              <a:t>Monks</a:t>
            </a:r>
            <a:r>
              <a:rPr lang="cs-CZ" sz="6400" dirty="0"/>
              <a:t>_</a:t>
            </a:r>
            <a:r>
              <a:rPr lang="cs-CZ" sz="6400" dirty="0" err="1"/>
              <a:t>visiting</a:t>
            </a:r>
            <a:r>
              <a:rPr lang="cs-CZ" sz="6400" dirty="0"/>
              <a:t>_</a:t>
            </a:r>
            <a:r>
              <a:rPr lang="cs-CZ" sz="6400" dirty="0" err="1"/>
              <a:t>the</a:t>
            </a:r>
            <a:r>
              <a:rPr lang="cs-CZ" sz="6400" dirty="0"/>
              <a:t>_</a:t>
            </a:r>
            <a:r>
              <a:rPr lang="cs-CZ" sz="6400" dirty="0" err="1"/>
              <a:t>Sanchi</a:t>
            </a:r>
            <a:r>
              <a:rPr lang="cs-CZ" sz="6400" dirty="0"/>
              <a:t>_Stupa.</a:t>
            </a:r>
            <a:r>
              <a:rPr lang="cs-CZ" sz="6400" dirty="0" err="1"/>
              <a:t>jpg</a:t>
            </a:r>
            <a:r>
              <a:rPr lang="cs-CZ" sz="6400" dirty="0"/>
              <a:t>?</a:t>
            </a:r>
            <a:r>
              <a:rPr lang="cs-CZ" sz="6400" dirty="0" err="1"/>
              <a:t>uselang</a:t>
            </a:r>
            <a:r>
              <a:rPr lang="cs-CZ" sz="6400" dirty="0"/>
              <a:t>=</a:t>
            </a:r>
            <a:r>
              <a:rPr lang="cs-CZ" sz="6400" dirty="0" err="1"/>
              <a:t>cs</a:t>
            </a:r>
            <a:endParaRPr lang="cs-CZ" sz="6400" dirty="0"/>
          </a:p>
          <a:p>
            <a:r>
              <a:rPr lang="cs-CZ" sz="6400" dirty="0" err="1"/>
              <a:t>NISHJAIN7</a:t>
            </a:r>
            <a:r>
              <a:rPr lang="cs-CZ" sz="6400" dirty="0"/>
              <a:t>. </a:t>
            </a:r>
            <a:r>
              <a:rPr lang="cs-CZ" sz="6400" i="1" dirty="0" err="1"/>
              <a:t>Wikimedia</a:t>
            </a:r>
            <a:r>
              <a:rPr lang="cs-CZ" sz="6400" i="1" dirty="0"/>
              <a:t> </a:t>
            </a:r>
            <a:r>
              <a:rPr lang="cs-CZ" sz="6400" i="1" dirty="0" err="1"/>
              <a:t>Commons</a:t>
            </a:r>
            <a:r>
              <a:rPr lang="cs-CZ" sz="6400" dirty="0"/>
              <a:t> [online]. [cit. 28.1.2014]. Dostupný na WWW: </a:t>
            </a:r>
            <a:r>
              <a:rPr lang="cs-CZ" sz="6400" dirty="0">
                <a:hlinkClick r:id="rId4"/>
              </a:rPr>
              <a:t>http://</a:t>
            </a:r>
            <a:r>
              <a:rPr lang="cs-CZ" sz="6400" dirty="0" err="1">
                <a:hlinkClick r:id="rId4"/>
              </a:rPr>
              <a:t>commons.wikimedia.org</a:t>
            </a:r>
            <a:r>
              <a:rPr lang="cs-CZ" sz="6400" dirty="0">
                <a:hlinkClick r:id="rId4"/>
              </a:rPr>
              <a:t>/</a:t>
            </a:r>
            <a:r>
              <a:rPr lang="cs-CZ" sz="6400" dirty="0" err="1">
                <a:hlinkClick r:id="rId4"/>
              </a:rPr>
              <a:t>wiki</a:t>
            </a:r>
            <a:r>
              <a:rPr lang="cs-CZ" sz="6400" dirty="0">
                <a:hlinkClick r:id="rId4"/>
              </a:rPr>
              <a:t>/</a:t>
            </a:r>
            <a:r>
              <a:rPr lang="cs-CZ" sz="6400" dirty="0" err="1">
                <a:hlinkClick r:id="rId4"/>
              </a:rPr>
              <a:t>File</a:t>
            </a:r>
            <a:r>
              <a:rPr lang="cs-CZ" sz="6400" dirty="0">
                <a:hlinkClick r:id="rId4"/>
              </a:rPr>
              <a:t>:</a:t>
            </a:r>
            <a:r>
              <a:rPr lang="cs-CZ" sz="6400" dirty="0" err="1">
                <a:hlinkClick r:id="rId4"/>
              </a:rPr>
              <a:t>Kandariya</a:t>
            </a:r>
            <a:r>
              <a:rPr lang="cs-CZ" sz="6400" dirty="0">
                <a:hlinkClick r:id="rId4"/>
              </a:rPr>
              <a:t>_</a:t>
            </a:r>
            <a:r>
              <a:rPr lang="cs-CZ" sz="6400" dirty="0" err="1">
                <a:hlinkClick r:id="rId4"/>
              </a:rPr>
              <a:t>Mahadev</a:t>
            </a:r>
            <a:r>
              <a:rPr lang="cs-CZ" sz="6400" dirty="0">
                <a:hlinkClick r:id="rId4"/>
              </a:rPr>
              <a:t>_Temple_</a:t>
            </a:r>
            <a:r>
              <a:rPr lang="cs-CZ" sz="6400" dirty="0" err="1">
                <a:hlinkClick r:id="rId4"/>
              </a:rPr>
              <a:t>at</a:t>
            </a:r>
            <a:r>
              <a:rPr lang="cs-CZ" sz="6400" dirty="0">
                <a:hlinkClick r:id="rId4"/>
              </a:rPr>
              <a:t>_</a:t>
            </a:r>
            <a:r>
              <a:rPr lang="cs-CZ" sz="6400" dirty="0" err="1">
                <a:hlinkClick r:id="rId4"/>
              </a:rPr>
              <a:t>Khajuraho.JPG</a:t>
            </a:r>
            <a:r>
              <a:rPr lang="cs-CZ" sz="6400" dirty="0">
                <a:hlinkClick r:id="rId4"/>
              </a:rPr>
              <a:t>?</a:t>
            </a:r>
            <a:r>
              <a:rPr lang="cs-CZ" sz="6400" dirty="0" err="1">
                <a:hlinkClick r:id="rId4"/>
              </a:rPr>
              <a:t>uselang</a:t>
            </a:r>
            <a:r>
              <a:rPr lang="cs-CZ" sz="6400" dirty="0">
                <a:hlinkClick r:id="rId4"/>
              </a:rPr>
              <a:t>=</a:t>
            </a:r>
            <a:r>
              <a:rPr lang="cs-CZ" sz="6400" dirty="0" err="1">
                <a:hlinkClick r:id="rId4"/>
              </a:rPr>
              <a:t>cs</a:t>
            </a:r>
            <a:endParaRPr lang="cs-CZ" sz="6400" dirty="0"/>
          </a:p>
          <a:p>
            <a:r>
              <a:rPr lang="cs-CZ" sz="6400" dirty="0" err="1" smtClean="0"/>
              <a:t>PATRICKRINGGENBERG</a:t>
            </a:r>
            <a:r>
              <a:rPr lang="cs-CZ" sz="6400" dirty="0"/>
              <a:t>. </a:t>
            </a:r>
            <a:r>
              <a:rPr lang="cs-CZ" sz="6400" i="1" dirty="0" err="1"/>
              <a:t>Wikimedia</a:t>
            </a:r>
            <a:r>
              <a:rPr lang="cs-CZ" sz="6400" i="1" dirty="0"/>
              <a:t> </a:t>
            </a:r>
            <a:r>
              <a:rPr lang="cs-CZ" sz="6400" i="1" dirty="0" err="1"/>
              <a:t>Commons</a:t>
            </a:r>
            <a:r>
              <a:rPr lang="cs-CZ" sz="6400" dirty="0"/>
              <a:t> [online]. [cit. 28.1.2014]. Dostupný na WWW: http://</a:t>
            </a:r>
            <a:r>
              <a:rPr lang="cs-CZ" sz="6400" dirty="0" err="1"/>
              <a:t>commons.wikimedia.org</a:t>
            </a:r>
            <a:r>
              <a:rPr lang="cs-CZ" sz="6400" dirty="0"/>
              <a:t>/</a:t>
            </a:r>
            <a:r>
              <a:rPr lang="cs-CZ" sz="6400" dirty="0" err="1"/>
              <a:t>wiki</a:t>
            </a:r>
            <a:r>
              <a:rPr lang="cs-CZ" sz="6400" dirty="0"/>
              <a:t>/</a:t>
            </a:r>
            <a:r>
              <a:rPr lang="cs-CZ" sz="6400" dirty="0" err="1"/>
              <a:t>File</a:t>
            </a:r>
            <a:r>
              <a:rPr lang="cs-CZ" sz="6400" dirty="0"/>
              <a:t>:</a:t>
            </a:r>
            <a:r>
              <a:rPr lang="cs-CZ" sz="6400" dirty="0" err="1"/>
              <a:t>Isfahan</a:t>
            </a:r>
            <a:r>
              <a:rPr lang="cs-CZ" sz="6400" dirty="0"/>
              <a:t>_</a:t>
            </a:r>
            <a:r>
              <a:rPr lang="cs-CZ" sz="6400" dirty="0" err="1"/>
              <a:t>Royal</a:t>
            </a:r>
            <a:r>
              <a:rPr lang="cs-CZ" sz="6400" dirty="0"/>
              <a:t>_</a:t>
            </a:r>
            <a:r>
              <a:rPr lang="cs-CZ" sz="6400" dirty="0" err="1"/>
              <a:t>Mosque</a:t>
            </a:r>
            <a:r>
              <a:rPr lang="cs-CZ" sz="6400" dirty="0"/>
              <a:t>_minaret.</a:t>
            </a:r>
            <a:r>
              <a:rPr lang="cs-CZ" sz="6400" dirty="0" err="1"/>
              <a:t>JPG</a:t>
            </a:r>
            <a:endParaRPr lang="cs-CZ" sz="6400" dirty="0"/>
          </a:p>
          <a:p>
            <a:r>
              <a:rPr lang="cs-CZ" sz="6400" dirty="0" err="1" smtClean="0"/>
              <a:t>BALDIRI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29.1.2014].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Cairo</a:t>
            </a:r>
            <a:r>
              <a:rPr lang="cs-CZ" sz="6400" dirty="0" smtClean="0"/>
              <a:t>_</a:t>
            </a:r>
            <a:r>
              <a:rPr lang="cs-CZ" sz="6400" dirty="0" err="1" smtClean="0"/>
              <a:t>al</a:t>
            </a:r>
            <a:r>
              <a:rPr lang="cs-CZ" sz="6400" dirty="0" smtClean="0"/>
              <a:t>-</a:t>
            </a:r>
            <a:r>
              <a:rPr lang="cs-CZ" sz="6400" dirty="0" err="1" smtClean="0"/>
              <a:t>Azhar</a:t>
            </a:r>
            <a:r>
              <a:rPr lang="cs-CZ" sz="6400" dirty="0" smtClean="0"/>
              <a:t>_</a:t>
            </a:r>
            <a:r>
              <a:rPr lang="cs-CZ" sz="6400" dirty="0" err="1" smtClean="0"/>
              <a:t>2.jpg</a:t>
            </a:r>
            <a:endParaRPr lang="cs-CZ" sz="6400" dirty="0" smtClean="0"/>
          </a:p>
          <a:p>
            <a:r>
              <a:rPr lang="en-US" sz="6400" dirty="0" smtClean="0"/>
              <a:t>REY, Paula. </a:t>
            </a:r>
            <a:r>
              <a:rPr lang="en-US" sz="6400" i="1" dirty="0" smtClean="0"/>
              <a:t>Wikimedia Commons</a:t>
            </a:r>
            <a:r>
              <a:rPr lang="en-US" sz="6400" dirty="0" smtClean="0"/>
              <a:t> [online]. [cit. 30.1.2014]. </a:t>
            </a:r>
            <a:r>
              <a:rPr lang="en-US" sz="6400" dirty="0" err="1" smtClean="0"/>
              <a:t>Dostupný</a:t>
            </a:r>
            <a:r>
              <a:rPr lang="en-US" sz="6400" dirty="0" smtClean="0"/>
              <a:t> </a:t>
            </a:r>
            <a:r>
              <a:rPr lang="en-US" sz="6400" dirty="0" err="1" smtClean="0"/>
              <a:t>na</a:t>
            </a:r>
            <a:r>
              <a:rPr lang="en-US" sz="6400" dirty="0" smtClean="0"/>
              <a:t> WWW: </a:t>
            </a:r>
            <a:r>
              <a:rPr lang="en-US" sz="6400" dirty="0" err="1" smtClean="0">
                <a:hlinkClick r:id="rId5"/>
              </a:rPr>
              <a:t>http://commons.wikimedia.org/wiki/File:Taj_Mahal_reflection.jpg</a:t>
            </a:r>
            <a:endParaRPr lang="cs-CZ" sz="6400" dirty="0" smtClean="0"/>
          </a:p>
          <a:p>
            <a:r>
              <a:rPr lang="cs-CZ" sz="6400" dirty="0" err="1" smtClean="0"/>
              <a:t>ROWEROMANIAK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30.1.2014].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Hagia</a:t>
            </a:r>
            <a:r>
              <a:rPr lang="cs-CZ" sz="6400" dirty="0" smtClean="0"/>
              <a:t>_</a:t>
            </a:r>
            <a:r>
              <a:rPr lang="cs-CZ" sz="6400" dirty="0" err="1" smtClean="0"/>
              <a:t>Sophia</a:t>
            </a:r>
            <a:r>
              <a:rPr lang="cs-CZ" sz="6400" dirty="0" smtClean="0"/>
              <a:t>_</a:t>
            </a:r>
            <a:r>
              <a:rPr lang="cs-CZ" sz="6400" dirty="0" err="1" smtClean="0"/>
              <a:t>B12</a:t>
            </a:r>
            <a:r>
              <a:rPr lang="cs-CZ" sz="6400" dirty="0" smtClean="0"/>
              <a:t>-</a:t>
            </a:r>
            <a:r>
              <a:rPr lang="cs-CZ" sz="6400" dirty="0" err="1" smtClean="0"/>
              <a:t>40.jpg</a:t>
            </a:r>
            <a:endParaRPr lang="cs-CZ" sz="6400" dirty="0" smtClean="0"/>
          </a:p>
          <a:p>
            <a:r>
              <a:rPr lang="cs-CZ" sz="6400" dirty="0" err="1" smtClean="0"/>
              <a:t>MOUNTAINAMOEBA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30.1.2014].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Durga</a:t>
            </a:r>
            <a:r>
              <a:rPr lang="cs-CZ" sz="6400" dirty="0" smtClean="0"/>
              <a:t>_</a:t>
            </a:r>
            <a:r>
              <a:rPr lang="cs-CZ" sz="6400" dirty="0" err="1" smtClean="0"/>
              <a:t>Slays</a:t>
            </a:r>
            <a:r>
              <a:rPr lang="cs-CZ" sz="6400" dirty="0" smtClean="0"/>
              <a:t>_</a:t>
            </a:r>
            <a:r>
              <a:rPr lang="cs-CZ" sz="6400" dirty="0" err="1" smtClean="0"/>
              <a:t>Mahisasura.jpg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endParaRPr lang="en-US" sz="6400" dirty="0" smtClean="0"/>
          </a:p>
          <a:p>
            <a:pPr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25000" lnSpcReduction="20000"/>
          </a:bodyPr>
          <a:lstStyle/>
          <a:p>
            <a:r>
              <a:rPr lang="cs-CZ" sz="6400" dirty="0" err="1" smtClean="0"/>
              <a:t>JEBULON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30.1.2014]. Dostupný na WWW: </a:t>
            </a:r>
            <a:r>
              <a:rPr lang="cs-CZ" sz="6400" dirty="0" smtClean="0">
                <a:hlinkClick r:id="rId2"/>
              </a:rPr>
              <a:t>http://</a:t>
            </a:r>
            <a:r>
              <a:rPr lang="cs-CZ" sz="6400" dirty="0" err="1" smtClean="0">
                <a:hlinkClick r:id="rId2"/>
              </a:rPr>
              <a:t>commons.wikimedia.org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wiki</a:t>
            </a:r>
            <a:r>
              <a:rPr lang="cs-CZ" sz="6400" dirty="0" smtClean="0">
                <a:hlinkClick r:id="rId2"/>
              </a:rPr>
              <a:t>/</a:t>
            </a:r>
            <a:r>
              <a:rPr lang="cs-CZ" sz="6400" dirty="0" err="1" smtClean="0">
                <a:hlinkClick r:id="rId2"/>
              </a:rPr>
              <a:t>File</a:t>
            </a:r>
            <a:r>
              <a:rPr lang="cs-CZ" sz="6400" dirty="0" smtClean="0">
                <a:hlinkClick r:id="rId2"/>
              </a:rPr>
              <a:t>:D%</a:t>
            </a:r>
            <a:r>
              <a:rPr lang="cs-CZ" sz="6400" dirty="0" err="1" smtClean="0">
                <a:hlinkClick r:id="rId2"/>
              </a:rPr>
              <a:t>C3</a:t>
            </a:r>
            <a:r>
              <a:rPr lang="cs-CZ" sz="6400" dirty="0" smtClean="0">
                <a:hlinkClick r:id="rId2"/>
              </a:rPr>
              <a:t>%</a:t>
            </a:r>
            <a:r>
              <a:rPr lang="cs-CZ" sz="6400" dirty="0" err="1" smtClean="0">
                <a:hlinkClick r:id="rId2"/>
              </a:rPr>
              <a:t>A9cors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arabes</a:t>
            </a:r>
            <a:r>
              <a:rPr lang="cs-CZ" sz="6400" dirty="0" smtClean="0">
                <a:hlinkClick r:id="rId2"/>
              </a:rPr>
              <a:t>_</a:t>
            </a:r>
            <a:r>
              <a:rPr lang="cs-CZ" sz="6400" dirty="0" err="1" smtClean="0">
                <a:hlinkClick r:id="rId2"/>
              </a:rPr>
              <a:t>Alhambra</a:t>
            </a:r>
            <a:r>
              <a:rPr lang="cs-CZ" sz="6400" dirty="0" smtClean="0">
                <a:hlinkClick r:id="rId2"/>
              </a:rPr>
              <a:t>_Granada_</a:t>
            </a:r>
            <a:r>
              <a:rPr lang="cs-CZ" sz="6400" dirty="0" err="1" smtClean="0">
                <a:hlinkClick r:id="rId2"/>
              </a:rPr>
              <a:t>Spain.jpg</a:t>
            </a:r>
            <a:r>
              <a:rPr lang="cs-CZ" sz="6400" dirty="0" smtClean="0">
                <a:hlinkClick r:id="rId2"/>
              </a:rPr>
              <a:t>?</a:t>
            </a:r>
            <a:r>
              <a:rPr lang="cs-CZ" sz="6400" dirty="0" err="1" smtClean="0">
                <a:hlinkClick r:id="rId2"/>
              </a:rPr>
              <a:t>uselang</a:t>
            </a:r>
            <a:r>
              <a:rPr lang="cs-CZ" sz="6400" dirty="0" smtClean="0">
                <a:hlinkClick r:id="rId2"/>
              </a:rPr>
              <a:t>=</a:t>
            </a:r>
            <a:r>
              <a:rPr lang="cs-CZ" sz="6400" dirty="0" err="1" smtClean="0">
                <a:hlinkClick r:id="rId2"/>
              </a:rPr>
              <a:t>cs</a:t>
            </a:r>
            <a:endParaRPr lang="cs-CZ" sz="6400" dirty="0" smtClean="0"/>
          </a:p>
          <a:p>
            <a:r>
              <a:rPr lang="cs-CZ" sz="6400" dirty="0" err="1" smtClean="0"/>
              <a:t>CARRO</a:t>
            </a:r>
            <a:r>
              <a:rPr lang="cs-CZ" sz="6400" dirty="0" smtClean="0"/>
              <a:t>, </a:t>
            </a:r>
            <a:r>
              <a:rPr lang="cs-CZ" sz="6400" dirty="0" err="1" smtClean="0"/>
              <a:t>Javier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30.1.2014]. Dostupný na WWW: </a:t>
            </a:r>
            <a:r>
              <a:rPr lang="cs-CZ" sz="6400" dirty="0" smtClean="0">
                <a:hlinkClick r:id="rId3"/>
              </a:rPr>
              <a:t>http://</a:t>
            </a:r>
            <a:r>
              <a:rPr lang="cs-CZ" sz="6400" dirty="0" err="1" smtClean="0">
                <a:hlinkClick r:id="rId3"/>
              </a:rPr>
              <a:t>commons.wikimedia.org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wiki</a:t>
            </a:r>
            <a:r>
              <a:rPr lang="cs-CZ" sz="6400" dirty="0" smtClean="0">
                <a:hlinkClick r:id="rId3"/>
              </a:rPr>
              <a:t>/</a:t>
            </a:r>
            <a:r>
              <a:rPr lang="cs-CZ" sz="6400" dirty="0" err="1" smtClean="0">
                <a:hlinkClick r:id="rId3"/>
              </a:rPr>
              <a:t>File</a:t>
            </a:r>
            <a:r>
              <a:rPr lang="cs-CZ" sz="6400" dirty="0" smtClean="0">
                <a:hlinkClick r:id="rId3"/>
              </a:rPr>
              <a:t>:</a:t>
            </a:r>
            <a:r>
              <a:rPr lang="cs-CZ" sz="6400" dirty="0" err="1" smtClean="0">
                <a:hlinkClick r:id="rId3"/>
              </a:rPr>
              <a:t>Arcos</a:t>
            </a:r>
            <a:r>
              <a:rPr lang="cs-CZ" sz="6400" dirty="0" smtClean="0">
                <a:hlinkClick r:id="rId3"/>
              </a:rPr>
              <a:t>_</a:t>
            </a:r>
            <a:r>
              <a:rPr lang="cs-CZ" sz="6400" dirty="0" err="1" smtClean="0">
                <a:hlinkClick r:id="rId3"/>
              </a:rPr>
              <a:t>en</a:t>
            </a:r>
            <a:r>
              <a:rPr lang="cs-CZ" sz="6400" dirty="0" smtClean="0">
                <a:hlinkClick r:id="rId3"/>
              </a:rPr>
              <a:t>_patio_de_los_</a:t>
            </a:r>
            <a:r>
              <a:rPr lang="cs-CZ" sz="6400" dirty="0" err="1" smtClean="0">
                <a:hlinkClick r:id="rId3"/>
              </a:rPr>
              <a:t>leones</a:t>
            </a:r>
            <a:r>
              <a:rPr lang="cs-CZ" sz="6400" dirty="0" smtClean="0">
                <a:hlinkClick r:id="rId3"/>
              </a:rPr>
              <a:t>,_la_</a:t>
            </a:r>
            <a:r>
              <a:rPr lang="cs-CZ" sz="6400" dirty="0" err="1" smtClean="0">
                <a:hlinkClick r:id="rId3"/>
              </a:rPr>
              <a:t>Alhambra.JPG</a:t>
            </a:r>
            <a:endParaRPr lang="cs-CZ" sz="6400" dirty="0" smtClean="0"/>
          </a:p>
          <a:p>
            <a:r>
              <a:rPr lang="cs-CZ" sz="6400" dirty="0" err="1" smtClean="0"/>
              <a:t>ESPALLARGAS</a:t>
            </a:r>
            <a:r>
              <a:rPr lang="cs-CZ" sz="6400" dirty="0" smtClean="0"/>
              <a:t>, </a:t>
            </a:r>
            <a:r>
              <a:rPr lang="cs-CZ" sz="6400" dirty="0" err="1" smtClean="0"/>
              <a:t>Timor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30.1.2014].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Mosque</a:t>
            </a:r>
            <a:r>
              <a:rPr lang="cs-CZ" sz="6400" dirty="0" smtClean="0"/>
              <a:t>_</a:t>
            </a:r>
            <a:r>
              <a:rPr lang="cs-CZ" sz="6400" dirty="0" err="1" smtClean="0"/>
              <a:t>Cordoba.jpg</a:t>
            </a:r>
            <a:endParaRPr lang="cs-CZ" sz="6400" dirty="0" smtClean="0"/>
          </a:p>
          <a:p>
            <a:r>
              <a:rPr lang="cs-CZ" sz="6400" dirty="0" err="1" smtClean="0"/>
              <a:t>DADEROT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31.1.2014].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:Buddha_</a:t>
            </a:r>
            <a:r>
              <a:rPr lang="cs-CZ" sz="6400" dirty="0" err="1" smtClean="0"/>
              <a:t>Akshobya</a:t>
            </a:r>
            <a:r>
              <a:rPr lang="cs-CZ" sz="6400" dirty="0" smtClean="0"/>
              <a:t>_stele,_India,_</a:t>
            </a:r>
            <a:r>
              <a:rPr lang="cs-CZ" sz="6400" dirty="0" err="1" smtClean="0"/>
              <a:t>possibly</a:t>
            </a:r>
            <a:r>
              <a:rPr lang="cs-CZ" sz="6400" dirty="0" smtClean="0"/>
              <a:t>_</a:t>
            </a:r>
            <a:r>
              <a:rPr lang="cs-CZ" sz="6400" dirty="0" err="1" smtClean="0"/>
              <a:t>Bihar</a:t>
            </a:r>
            <a:r>
              <a:rPr lang="cs-CZ" sz="6400" dirty="0" smtClean="0"/>
              <a:t>,_</a:t>
            </a:r>
            <a:r>
              <a:rPr lang="cs-CZ" sz="6400" dirty="0" err="1" smtClean="0"/>
              <a:t>9th</a:t>
            </a:r>
            <a:r>
              <a:rPr lang="cs-CZ" sz="6400" dirty="0" smtClean="0"/>
              <a:t>_</a:t>
            </a:r>
            <a:r>
              <a:rPr lang="cs-CZ" sz="6400" dirty="0" err="1" smtClean="0"/>
              <a:t>century</a:t>
            </a:r>
            <a:r>
              <a:rPr lang="cs-CZ" sz="6400" dirty="0" smtClean="0"/>
              <a:t>_AD,_stone_-_</a:t>
            </a:r>
            <a:r>
              <a:rPr lang="cs-CZ" sz="6400" dirty="0" err="1" smtClean="0"/>
              <a:t>Fitchburg</a:t>
            </a:r>
            <a:r>
              <a:rPr lang="cs-CZ" sz="6400" dirty="0" smtClean="0"/>
              <a:t>_</a:t>
            </a:r>
            <a:r>
              <a:rPr lang="cs-CZ" sz="6400" dirty="0" err="1" smtClean="0"/>
              <a:t>Art</a:t>
            </a:r>
            <a:r>
              <a:rPr lang="cs-CZ" sz="6400" dirty="0" smtClean="0"/>
              <a:t>_Museum_-_</a:t>
            </a:r>
            <a:r>
              <a:rPr lang="cs-CZ" sz="6400" dirty="0" err="1" smtClean="0"/>
              <a:t>DSC08834.JPG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MARJON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31.1.2014].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WLANL</a:t>
            </a:r>
            <a:r>
              <a:rPr lang="cs-CZ" sz="6400" dirty="0" smtClean="0"/>
              <a:t>_-_M.</a:t>
            </a:r>
            <a:r>
              <a:rPr lang="cs-CZ" sz="6400" dirty="0" err="1" smtClean="0"/>
              <a:t>arjon</a:t>
            </a:r>
            <a:r>
              <a:rPr lang="cs-CZ" sz="6400" dirty="0" smtClean="0"/>
              <a:t>_-_</a:t>
            </a:r>
            <a:r>
              <a:rPr lang="cs-CZ" sz="6400" dirty="0" err="1" smtClean="0"/>
              <a:t>Tropenmuseum</a:t>
            </a:r>
            <a:r>
              <a:rPr lang="cs-CZ" sz="6400" dirty="0" smtClean="0"/>
              <a:t>_-_</a:t>
            </a:r>
            <a:r>
              <a:rPr lang="cs-CZ" sz="6400" dirty="0" err="1" smtClean="0"/>
              <a:t>Shiva</a:t>
            </a:r>
            <a:r>
              <a:rPr lang="cs-CZ" sz="6400" dirty="0" smtClean="0"/>
              <a:t>_</a:t>
            </a:r>
            <a:r>
              <a:rPr lang="cs-CZ" sz="6400" dirty="0" err="1" smtClean="0"/>
              <a:t>Nataraja.jpg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ZA1</a:t>
            </a:r>
            <a:r>
              <a:rPr lang="cs-CZ" sz="6400" dirty="0" smtClean="0"/>
              <a:t>, Leo.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1.2.2014].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</a:t>
            </a:r>
            <a:r>
              <a:rPr lang="cs-CZ" sz="6400" dirty="0" err="1" smtClean="0"/>
              <a:t>National</a:t>
            </a:r>
            <a:r>
              <a:rPr lang="cs-CZ" sz="6400" dirty="0" smtClean="0"/>
              <a:t>_</a:t>
            </a:r>
            <a:r>
              <a:rPr lang="cs-CZ" sz="6400" dirty="0" err="1" smtClean="0"/>
              <a:t>Cultural</a:t>
            </a:r>
            <a:r>
              <a:rPr lang="cs-CZ" sz="6400" dirty="0" smtClean="0"/>
              <a:t>_</a:t>
            </a:r>
            <a:r>
              <a:rPr lang="cs-CZ" sz="6400" dirty="0" err="1" smtClean="0"/>
              <a:t>History</a:t>
            </a:r>
            <a:r>
              <a:rPr lang="cs-CZ" sz="6400" dirty="0" smtClean="0"/>
              <a:t>_Museum-</a:t>
            </a:r>
            <a:r>
              <a:rPr lang="cs-CZ" sz="6400" dirty="0" err="1" smtClean="0"/>
              <a:t>040.jpg</a:t>
            </a:r>
            <a:endParaRPr lang="cs-CZ" sz="6400" dirty="0" smtClean="0"/>
          </a:p>
          <a:p>
            <a:r>
              <a:rPr lang="cs-CZ" sz="6400" dirty="0" err="1" smtClean="0"/>
              <a:t>VALROE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1.2.2014].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:San_Rock_</a:t>
            </a:r>
            <a:r>
              <a:rPr lang="cs-CZ" sz="6400" dirty="0" err="1" smtClean="0"/>
              <a:t>Art</a:t>
            </a:r>
            <a:r>
              <a:rPr lang="cs-CZ" sz="6400" dirty="0" smtClean="0"/>
              <a:t>_-_</a:t>
            </a:r>
            <a:r>
              <a:rPr lang="cs-CZ" sz="6400" dirty="0" err="1" smtClean="0"/>
              <a:t>Cederberg.jpg</a:t>
            </a:r>
            <a:r>
              <a:rPr lang="cs-CZ" sz="6400" dirty="0" smtClean="0"/>
              <a:t>?</a:t>
            </a:r>
            <a:r>
              <a:rPr lang="cs-CZ" sz="6400" dirty="0" err="1" smtClean="0"/>
              <a:t>uselang</a:t>
            </a:r>
            <a:r>
              <a:rPr lang="cs-CZ" sz="6400" dirty="0" smtClean="0"/>
              <a:t>=</a:t>
            </a:r>
            <a:r>
              <a:rPr lang="cs-CZ" sz="6400" dirty="0" err="1" smtClean="0"/>
              <a:t>cs</a:t>
            </a:r>
            <a:endParaRPr lang="cs-CZ" sz="6400" dirty="0" smtClean="0"/>
          </a:p>
          <a:p>
            <a:r>
              <a:rPr lang="cs-CZ" sz="6400" dirty="0" err="1" smtClean="0"/>
              <a:t>MAIRET</a:t>
            </a:r>
            <a:r>
              <a:rPr lang="cs-CZ" sz="6400" dirty="0" smtClean="0"/>
              <a:t>, </a:t>
            </a:r>
            <a:r>
              <a:rPr lang="cs-CZ" sz="6400" dirty="0" err="1" smtClean="0"/>
              <a:t>Gilles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12.2.2014].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:La_grande_</a:t>
            </a:r>
            <a:r>
              <a:rPr lang="cs-CZ" sz="6400" dirty="0" err="1" smtClean="0"/>
              <a:t>mosqu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A9e</a:t>
            </a:r>
            <a:r>
              <a:rPr lang="cs-CZ" sz="6400" dirty="0" smtClean="0"/>
              <a:t>-1,_</a:t>
            </a:r>
            <a:r>
              <a:rPr lang="cs-CZ" sz="6400" dirty="0" err="1" smtClean="0"/>
              <a:t>Djenn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A9</a:t>
            </a:r>
            <a:r>
              <a:rPr lang="cs-CZ" sz="6400" dirty="0" smtClean="0"/>
              <a:t>,_Mali_au_petit_</a:t>
            </a:r>
            <a:r>
              <a:rPr lang="cs-CZ" sz="6400" dirty="0" err="1" smtClean="0"/>
              <a:t>matin</a:t>
            </a:r>
            <a:r>
              <a:rPr lang="cs-CZ" sz="6400" dirty="0" smtClean="0"/>
              <a:t>._</a:t>
            </a:r>
            <a:r>
              <a:rPr lang="cs-CZ" sz="6400" dirty="0" err="1" smtClean="0"/>
              <a:t>Date</a:t>
            </a:r>
            <a:r>
              <a:rPr lang="cs-CZ" sz="6400" dirty="0" smtClean="0"/>
              <a:t>_</a:t>
            </a:r>
            <a:r>
              <a:rPr lang="cs-CZ" sz="6400" dirty="0" err="1" smtClean="0"/>
              <a:t>du</a:t>
            </a:r>
            <a:r>
              <a:rPr lang="cs-CZ" sz="6400" dirty="0" smtClean="0"/>
              <a:t>_</a:t>
            </a:r>
            <a:r>
              <a:rPr lang="cs-CZ" sz="6400" dirty="0" err="1" smtClean="0"/>
              <a:t>clich</a:t>
            </a:r>
            <a:r>
              <a:rPr lang="cs-CZ" sz="6400" dirty="0" smtClean="0"/>
              <a:t>%</a:t>
            </a:r>
            <a:r>
              <a:rPr lang="cs-CZ" sz="6400" dirty="0" err="1" smtClean="0"/>
              <a:t>C3</a:t>
            </a:r>
            <a:r>
              <a:rPr lang="cs-CZ" sz="6400" dirty="0" smtClean="0"/>
              <a:t>%</a:t>
            </a:r>
            <a:r>
              <a:rPr lang="cs-CZ" sz="6400" dirty="0" err="1" smtClean="0"/>
              <a:t>A9</a:t>
            </a:r>
            <a:r>
              <a:rPr lang="cs-CZ" sz="6400" dirty="0" smtClean="0"/>
              <a:t>_27-12-</a:t>
            </a:r>
            <a:r>
              <a:rPr lang="cs-CZ" sz="6400" dirty="0" err="1" smtClean="0"/>
              <a:t>1972.jpg</a:t>
            </a:r>
            <a:endParaRPr lang="cs-CZ" sz="6400" dirty="0" smtClean="0"/>
          </a:p>
          <a:p>
            <a:r>
              <a:rPr lang="cs-CZ" sz="6400" dirty="0" err="1" smtClean="0"/>
              <a:t>GIUSTINO</a:t>
            </a:r>
            <a:r>
              <a:rPr lang="cs-CZ" sz="6400" dirty="0" smtClean="0"/>
              <a:t>. </a:t>
            </a:r>
            <a:r>
              <a:rPr lang="cs-CZ" sz="6400" i="1" dirty="0" err="1" smtClean="0"/>
              <a:t>Wikimedia</a:t>
            </a:r>
            <a:r>
              <a:rPr lang="cs-CZ" sz="6400" i="1" dirty="0" smtClean="0"/>
              <a:t> </a:t>
            </a:r>
            <a:r>
              <a:rPr lang="cs-CZ" sz="6400" i="1" dirty="0" err="1" smtClean="0"/>
              <a:t>Commons</a:t>
            </a:r>
            <a:r>
              <a:rPr lang="cs-CZ" sz="6400" dirty="0" smtClean="0"/>
              <a:t> [online]. [cit. 12.2.2014]. Dostupný na WWW: http://</a:t>
            </a:r>
            <a:r>
              <a:rPr lang="cs-CZ" sz="6400" dirty="0" err="1" smtClean="0"/>
              <a:t>commons.wikimedia.org</a:t>
            </a:r>
            <a:r>
              <a:rPr lang="cs-CZ" sz="6400" dirty="0" smtClean="0"/>
              <a:t>/</a:t>
            </a:r>
            <a:r>
              <a:rPr lang="cs-CZ" sz="6400" dirty="0" err="1" smtClean="0"/>
              <a:t>wiki</a:t>
            </a:r>
            <a:r>
              <a:rPr lang="cs-CZ" sz="6400" dirty="0" smtClean="0"/>
              <a:t>/</a:t>
            </a:r>
            <a:r>
              <a:rPr lang="cs-CZ" sz="6400" dirty="0" err="1" smtClean="0"/>
              <a:t>File</a:t>
            </a:r>
            <a:r>
              <a:rPr lang="cs-CZ" sz="6400" dirty="0" smtClean="0"/>
              <a:t>:Bet_</a:t>
            </a:r>
            <a:r>
              <a:rPr lang="cs-CZ" sz="6400" dirty="0" err="1" smtClean="0"/>
              <a:t>Giyorgis</a:t>
            </a:r>
            <a:r>
              <a:rPr lang="cs-CZ" sz="6400" dirty="0" smtClean="0"/>
              <a:t>_</a:t>
            </a:r>
            <a:r>
              <a:rPr lang="cs-CZ" sz="6400" dirty="0" err="1" smtClean="0"/>
              <a:t>church</a:t>
            </a:r>
            <a:r>
              <a:rPr lang="cs-CZ" sz="6400" dirty="0" smtClean="0"/>
              <a:t>_</a:t>
            </a:r>
            <a:r>
              <a:rPr lang="cs-CZ" sz="6400" dirty="0" err="1" smtClean="0"/>
              <a:t>Lalibela</a:t>
            </a:r>
            <a:r>
              <a:rPr lang="cs-CZ" sz="6400" dirty="0" smtClean="0"/>
              <a:t>_</a:t>
            </a:r>
            <a:r>
              <a:rPr lang="cs-CZ" sz="6400" dirty="0" err="1" smtClean="0"/>
              <a:t>01.jpg</a:t>
            </a:r>
            <a:endParaRPr lang="cs-CZ" sz="6400" dirty="0" smtClean="0"/>
          </a:p>
          <a:p>
            <a:pPr>
              <a:buNone/>
            </a:pP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6400" dirty="0" smtClean="0"/>
              <a:t/>
            </a:r>
            <a:br>
              <a:rPr lang="cs-CZ" sz="6400" dirty="0" smtClean="0"/>
            </a:br>
            <a:r>
              <a:rPr lang="cs-CZ" sz="5600" dirty="0" smtClean="0"/>
              <a:t/>
            </a:r>
            <a:br>
              <a:rPr lang="cs-CZ" sz="56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2600" dirty="0" err="1" smtClean="0"/>
              <a:t>HARTMANNIA</a:t>
            </a:r>
            <a:r>
              <a:rPr lang="cs-CZ" sz="2600" dirty="0" smtClean="0"/>
              <a:t>. </a:t>
            </a:r>
            <a:r>
              <a:rPr lang="cs-CZ" sz="2600" i="1" dirty="0" err="1" smtClean="0"/>
              <a:t>Wikimedia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Commons</a:t>
            </a:r>
            <a:r>
              <a:rPr lang="cs-CZ" sz="2600" dirty="0" smtClean="0"/>
              <a:t> [online]. [cit. 12.2.2014]. Dostupný na WWW: </a:t>
            </a:r>
            <a:r>
              <a:rPr lang="cs-CZ" sz="2600" dirty="0" smtClean="0">
                <a:hlinkClick r:id="rId2"/>
              </a:rPr>
              <a:t>http://</a:t>
            </a:r>
            <a:r>
              <a:rPr lang="cs-CZ" sz="2600" dirty="0" err="1" smtClean="0">
                <a:hlinkClick r:id="rId2"/>
              </a:rPr>
              <a:t>commons.wikimedia.org</a:t>
            </a:r>
            <a:r>
              <a:rPr lang="cs-CZ" sz="2600" dirty="0" smtClean="0">
                <a:hlinkClick r:id="rId2"/>
              </a:rPr>
              <a:t>/</a:t>
            </a:r>
            <a:r>
              <a:rPr lang="cs-CZ" sz="2600" dirty="0" err="1" smtClean="0">
                <a:hlinkClick r:id="rId2"/>
              </a:rPr>
              <a:t>wiki</a:t>
            </a:r>
            <a:r>
              <a:rPr lang="cs-CZ" sz="2600" dirty="0" smtClean="0">
                <a:hlinkClick r:id="rId2"/>
              </a:rPr>
              <a:t>/</a:t>
            </a:r>
            <a:r>
              <a:rPr lang="cs-CZ" sz="2600" dirty="0" err="1" smtClean="0">
                <a:hlinkClick r:id="rId2"/>
              </a:rPr>
              <a:t>File</a:t>
            </a:r>
            <a:r>
              <a:rPr lang="cs-CZ" sz="2600" dirty="0" smtClean="0">
                <a:hlinkClick r:id="rId2"/>
              </a:rPr>
              <a:t>:</a:t>
            </a:r>
            <a:r>
              <a:rPr lang="cs-CZ" sz="2600" dirty="0" err="1" smtClean="0">
                <a:hlinkClick r:id="rId2"/>
              </a:rPr>
              <a:t>WLA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lacma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Kerala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Dancers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Headpiece</a:t>
            </a:r>
            <a:r>
              <a:rPr lang="cs-CZ" sz="2600" dirty="0" smtClean="0">
                <a:hlinkClick r:id="rId2"/>
              </a:rPr>
              <a:t>_in_</a:t>
            </a:r>
            <a:r>
              <a:rPr lang="cs-CZ" sz="2600" dirty="0" err="1" smtClean="0">
                <a:hlinkClick r:id="rId2"/>
              </a:rPr>
              <a:t>the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form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of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Kali</a:t>
            </a:r>
            <a:r>
              <a:rPr lang="cs-CZ" sz="2600" dirty="0" smtClean="0">
                <a:hlinkClick r:id="rId2"/>
              </a:rPr>
              <a:t>_</a:t>
            </a:r>
            <a:r>
              <a:rPr lang="cs-CZ" sz="2600" dirty="0" err="1" smtClean="0">
                <a:hlinkClick r:id="rId2"/>
              </a:rPr>
              <a:t>15th</a:t>
            </a:r>
            <a:r>
              <a:rPr lang="cs-CZ" sz="2600" dirty="0" smtClean="0">
                <a:hlinkClick r:id="rId2"/>
              </a:rPr>
              <a:t>_C.</a:t>
            </a:r>
            <a:r>
              <a:rPr lang="cs-CZ" sz="2600" dirty="0" err="1" smtClean="0">
                <a:hlinkClick r:id="rId2"/>
              </a:rPr>
              <a:t>jpg</a:t>
            </a:r>
            <a:r>
              <a:rPr lang="cs-CZ" sz="2600" dirty="0" smtClean="0">
                <a:hlinkClick r:id="rId2"/>
              </a:rPr>
              <a:t>?</a:t>
            </a:r>
            <a:r>
              <a:rPr lang="cs-CZ" sz="2600" dirty="0" err="1" smtClean="0">
                <a:hlinkClick r:id="rId2"/>
              </a:rPr>
              <a:t>uselang</a:t>
            </a:r>
            <a:r>
              <a:rPr lang="cs-CZ" sz="2600" dirty="0" smtClean="0">
                <a:hlinkClick r:id="rId2"/>
              </a:rPr>
              <a:t>=</a:t>
            </a:r>
            <a:r>
              <a:rPr lang="cs-CZ" sz="2600" dirty="0" err="1" smtClean="0">
                <a:hlinkClick r:id="rId2"/>
              </a:rPr>
              <a:t>cs</a:t>
            </a:r>
            <a:endParaRPr lang="cs-CZ" sz="2600" dirty="0" smtClean="0"/>
          </a:p>
          <a:p>
            <a:r>
              <a:rPr lang="cs-CZ" sz="2600" dirty="0" err="1" smtClean="0"/>
              <a:t>PIWOWARSKI</a:t>
            </a:r>
            <a:r>
              <a:rPr lang="cs-CZ" sz="2600" dirty="0" smtClean="0"/>
              <a:t>, </a:t>
            </a:r>
            <a:r>
              <a:rPr lang="cs-CZ" sz="2600" dirty="0" err="1" smtClean="0"/>
              <a:t>Cezary</a:t>
            </a:r>
            <a:r>
              <a:rPr lang="cs-CZ" sz="2600" dirty="0" smtClean="0"/>
              <a:t>. </a:t>
            </a:r>
            <a:r>
              <a:rPr lang="cs-CZ" sz="2600" i="1" dirty="0" err="1" smtClean="0"/>
              <a:t>Wikimedia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Commons</a:t>
            </a:r>
            <a:r>
              <a:rPr lang="cs-CZ" sz="2600" dirty="0" smtClean="0"/>
              <a:t> [online]. [cit. 12.2.2014]. Dostupný na WWW: </a:t>
            </a:r>
            <a:r>
              <a:rPr lang="cs-CZ" sz="2600" dirty="0" smtClean="0">
                <a:hlinkClick r:id="rId3"/>
              </a:rPr>
              <a:t>http://</a:t>
            </a:r>
            <a:r>
              <a:rPr lang="cs-CZ" sz="2600" dirty="0" err="1" smtClean="0">
                <a:hlinkClick r:id="rId3"/>
              </a:rPr>
              <a:t>commons.wikimedia.org</a:t>
            </a:r>
            <a:r>
              <a:rPr lang="cs-CZ" sz="2600" dirty="0" smtClean="0">
                <a:hlinkClick r:id="rId3"/>
              </a:rPr>
              <a:t>/</a:t>
            </a:r>
            <a:r>
              <a:rPr lang="cs-CZ" sz="2600" dirty="0" err="1" smtClean="0">
                <a:hlinkClick r:id="rId3"/>
              </a:rPr>
              <a:t>wiki</a:t>
            </a:r>
            <a:r>
              <a:rPr lang="cs-CZ" sz="2600" dirty="0" smtClean="0">
                <a:hlinkClick r:id="rId3"/>
              </a:rPr>
              <a:t>/</a:t>
            </a:r>
            <a:r>
              <a:rPr lang="cs-CZ" sz="2600" dirty="0" err="1" smtClean="0">
                <a:hlinkClick r:id="rId3"/>
              </a:rPr>
              <a:t>File</a:t>
            </a:r>
            <a:r>
              <a:rPr lang="cs-CZ" sz="2600" dirty="0" smtClean="0">
                <a:hlinkClick r:id="rId3"/>
              </a:rPr>
              <a:t>:</a:t>
            </a:r>
            <a:r>
              <a:rPr lang="cs-CZ" sz="2600" dirty="0" err="1" smtClean="0">
                <a:hlinkClick r:id="rId3"/>
              </a:rPr>
              <a:t>African</a:t>
            </a:r>
            <a:r>
              <a:rPr lang="cs-CZ" sz="2600" dirty="0" smtClean="0">
                <a:hlinkClick r:id="rId3"/>
              </a:rPr>
              <a:t>_</a:t>
            </a:r>
            <a:r>
              <a:rPr lang="cs-CZ" sz="2600" dirty="0" err="1" smtClean="0">
                <a:hlinkClick r:id="rId3"/>
              </a:rPr>
              <a:t>wooden</a:t>
            </a:r>
            <a:r>
              <a:rPr lang="cs-CZ" sz="2600" dirty="0" smtClean="0">
                <a:hlinkClick r:id="rId3"/>
              </a:rPr>
              <a:t>_</a:t>
            </a:r>
            <a:r>
              <a:rPr lang="cs-CZ" sz="2600" dirty="0" err="1" smtClean="0">
                <a:hlinkClick r:id="rId3"/>
              </a:rPr>
              <a:t>mask.jpg</a:t>
            </a:r>
            <a:r>
              <a:rPr lang="cs-CZ" sz="2600" dirty="0" smtClean="0">
                <a:hlinkClick r:id="rId3"/>
              </a:rPr>
              <a:t>?</a:t>
            </a:r>
            <a:r>
              <a:rPr lang="cs-CZ" sz="2600" dirty="0" err="1" smtClean="0">
                <a:hlinkClick r:id="rId3"/>
              </a:rPr>
              <a:t>uselang</a:t>
            </a:r>
            <a:r>
              <a:rPr lang="cs-CZ" sz="2600" dirty="0" smtClean="0">
                <a:hlinkClick r:id="rId3"/>
              </a:rPr>
              <a:t>=</a:t>
            </a:r>
            <a:r>
              <a:rPr lang="cs-CZ" sz="2600" dirty="0" err="1" smtClean="0">
                <a:hlinkClick r:id="rId3"/>
              </a:rPr>
              <a:t>cs</a:t>
            </a:r>
            <a:endParaRPr lang="cs-CZ" sz="2600" dirty="0" smtClean="0"/>
          </a:p>
          <a:p>
            <a:r>
              <a:rPr lang="cs-CZ" sz="2600" dirty="0" err="1" smtClean="0"/>
              <a:t>GÄBLER</a:t>
            </a:r>
            <a:r>
              <a:rPr lang="cs-CZ" sz="2600" dirty="0" smtClean="0"/>
              <a:t>, Michael. </a:t>
            </a:r>
            <a:r>
              <a:rPr lang="cs-CZ" sz="2600" i="1" dirty="0" err="1" smtClean="0"/>
              <a:t>Wikimedia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Commons</a:t>
            </a:r>
            <a:r>
              <a:rPr lang="cs-CZ" sz="2600" dirty="0" smtClean="0"/>
              <a:t> [online]. [cit. 12.2.2014]. Dostupný na WWW: </a:t>
            </a:r>
            <a:r>
              <a:rPr lang="cs-CZ" sz="2600" dirty="0" smtClean="0">
                <a:hlinkClick r:id="rId4"/>
              </a:rPr>
              <a:t>http://</a:t>
            </a:r>
            <a:r>
              <a:rPr lang="cs-CZ" sz="2600" dirty="0" err="1" smtClean="0">
                <a:hlinkClick r:id="rId4"/>
              </a:rPr>
              <a:t>commons.wikimedia.org</a:t>
            </a:r>
            <a:r>
              <a:rPr lang="cs-CZ" sz="2600" dirty="0" smtClean="0">
                <a:hlinkClick r:id="rId4"/>
              </a:rPr>
              <a:t>/</a:t>
            </a:r>
            <a:r>
              <a:rPr lang="cs-CZ" sz="2600" dirty="0" err="1" smtClean="0">
                <a:hlinkClick r:id="rId4"/>
              </a:rPr>
              <a:t>wiki</a:t>
            </a:r>
            <a:r>
              <a:rPr lang="cs-CZ" sz="2600" dirty="0" smtClean="0">
                <a:hlinkClick r:id="rId4"/>
              </a:rPr>
              <a:t>/</a:t>
            </a:r>
            <a:r>
              <a:rPr lang="cs-CZ" sz="2600" dirty="0" err="1" smtClean="0">
                <a:hlinkClick r:id="rId4"/>
              </a:rPr>
              <a:t>File</a:t>
            </a:r>
            <a:r>
              <a:rPr lang="cs-CZ" sz="2600" dirty="0" smtClean="0">
                <a:hlinkClick r:id="rId4"/>
              </a:rPr>
              <a:t>:</a:t>
            </a:r>
            <a:r>
              <a:rPr lang="cs-CZ" sz="2600" dirty="0" err="1" smtClean="0">
                <a:hlinkClick r:id="rId4"/>
              </a:rPr>
              <a:t>Mural</a:t>
            </a:r>
            <a:r>
              <a:rPr lang="cs-CZ" sz="2600" dirty="0" smtClean="0">
                <a:hlinkClick r:id="rId4"/>
              </a:rPr>
              <a:t>_</a:t>
            </a:r>
            <a:r>
              <a:rPr lang="cs-CZ" sz="2600" dirty="0" err="1" smtClean="0">
                <a:hlinkClick r:id="rId4"/>
              </a:rPr>
              <a:t>painting</a:t>
            </a:r>
            <a:r>
              <a:rPr lang="cs-CZ" sz="2600" dirty="0" smtClean="0">
                <a:hlinkClick r:id="rId4"/>
              </a:rPr>
              <a:t>,_</a:t>
            </a:r>
            <a:r>
              <a:rPr lang="cs-CZ" sz="2600" dirty="0" err="1" smtClean="0">
                <a:hlinkClick r:id="rId4"/>
              </a:rPr>
              <a:t>monastery</a:t>
            </a:r>
            <a:r>
              <a:rPr lang="cs-CZ" sz="2600" dirty="0" smtClean="0">
                <a:hlinkClick r:id="rId4"/>
              </a:rPr>
              <a:t>_</a:t>
            </a:r>
            <a:r>
              <a:rPr lang="cs-CZ" sz="2600" dirty="0" err="1" smtClean="0">
                <a:hlinkClick r:id="rId4"/>
              </a:rPr>
              <a:t>Hemis</a:t>
            </a:r>
            <a:r>
              <a:rPr lang="cs-CZ" sz="2600" dirty="0" smtClean="0">
                <a:hlinkClick r:id="rId4"/>
              </a:rPr>
              <a:t>,_</a:t>
            </a:r>
            <a:r>
              <a:rPr lang="cs-CZ" sz="2600" dirty="0" err="1" smtClean="0">
                <a:hlinkClick r:id="rId4"/>
              </a:rPr>
              <a:t>Ladakh</a:t>
            </a:r>
            <a:r>
              <a:rPr lang="cs-CZ" sz="2600" dirty="0" smtClean="0">
                <a:hlinkClick r:id="rId4"/>
              </a:rPr>
              <a:t>,_India.</a:t>
            </a:r>
            <a:r>
              <a:rPr lang="cs-CZ" sz="2600" dirty="0" err="1" smtClean="0">
                <a:hlinkClick r:id="rId4"/>
              </a:rPr>
              <a:t>jpg</a:t>
            </a:r>
            <a:r>
              <a:rPr lang="cs-CZ" sz="2600" dirty="0" smtClean="0">
                <a:hlinkClick r:id="rId4"/>
              </a:rPr>
              <a:t>?</a:t>
            </a:r>
            <a:r>
              <a:rPr lang="cs-CZ" sz="2600" dirty="0" err="1" smtClean="0">
                <a:hlinkClick r:id="rId4"/>
              </a:rPr>
              <a:t>uselang</a:t>
            </a:r>
            <a:r>
              <a:rPr lang="cs-CZ" sz="2600" dirty="0" smtClean="0">
                <a:hlinkClick r:id="rId4"/>
              </a:rPr>
              <a:t>=</a:t>
            </a:r>
            <a:r>
              <a:rPr lang="cs-CZ" sz="2600" dirty="0" err="1" smtClean="0">
                <a:hlinkClick r:id="rId4"/>
              </a:rPr>
              <a:t>cs</a:t>
            </a:r>
            <a:endParaRPr lang="cs-CZ" sz="2600" dirty="0" smtClean="0"/>
          </a:p>
          <a:p>
            <a:r>
              <a:rPr lang="cs-CZ" sz="2600" dirty="0" err="1" smtClean="0"/>
              <a:t>GRILLO</a:t>
            </a:r>
            <a:r>
              <a:rPr lang="cs-CZ" sz="2600" dirty="0" smtClean="0"/>
              <a:t>. </a:t>
            </a:r>
            <a:r>
              <a:rPr lang="cs-CZ" sz="2600" i="1" dirty="0" err="1" smtClean="0"/>
              <a:t>Wikimedia</a:t>
            </a:r>
            <a:r>
              <a:rPr lang="cs-CZ" sz="2600" i="1" dirty="0" smtClean="0"/>
              <a:t> </a:t>
            </a:r>
            <a:r>
              <a:rPr lang="cs-CZ" sz="2600" i="1" dirty="0" err="1" smtClean="0"/>
              <a:t>Commons</a:t>
            </a:r>
            <a:r>
              <a:rPr lang="cs-CZ" sz="2600" dirty="0" smtClean="0"/>
              <a:t> [online]. [cit. 12.2.2014]. Dostupný na WWW: </a:t>
            </a:r>
            <a:r>
              <a:rPr lang="cs-CZ" sz="2600" dirty="0" smtClean="0">
                <a:hlinkClick r:id="rId5"/>
              </a:rPr>
              <a:t>http://</a:t>
            </a:r>
            <a:r>
              <a:rPr lang="cs-CZ" sz="2600" dirty="0" err="1" smtClean="0">
                <a:hlinkClick r:id="rId5"/>
              </a:rPr>
              <a:t>commons.wikimedia.org</a:t>
            </a:r>
            <a:r>
              <a:rPr lang="cs-CZ" sz="2600" dirty="0" smtClean="0">
                <a:hlinkClick r:id="rId5"/>
              </a:rPr>
              <a:t>/</a:t>
            </a:r>
            <a:r>
              <a:rPr lang="cs-CZ" sz="2600" dirty="0" err="1" smtClean="0">
                <a:hlinkClick r:id="rId5"/>
              </a:rPr>
              <a:t>wiki</a:t>
            </a:r>
            <a:r>
              <a:rPr lang="cs-CZ" sz="2600" dirty="0" smtClean="0">
                <a:hlinkClick r:id="rId5"/>
              </a:rPr>
              <a:t>/</a:t>
            </a:r>
            <a:r>
              <a:rPr lang="cs-CZ" sz="2600" dirty="0" err="1" smtClean="0">
                <a:hlinkClick r:id="rId5"/>
              </a:rPr>
              <a:t>File</a:t>
            </a:r>
            <a:r>
              <a:rPr lang="cs-CZ" sz="2600" dirty="0" smtClean="0">
                <a:hlinkClick r:id="rId5"/>
              </a:rPr>
              <a:t>:</a:t>
            </a:r>
            <a:r>
              <a:rPr lang="cs-CZ" sz="2600" dirty="0" err="1" smtClean="0">
                <a:hlinkClick r:id="rId5"/>
              </a:rPr>
              <a:t>African</a:t>
            </a:r>
            <a:r>
              <a:rPr lang="cs-CZ" sz="2600" dirty="0" smtClean="0">
                <a:hlinkClick r:id="rId5"/>
              </a:rPr>
              <a:t>_</a:t>
            </a:r>
            <a:r>
              <a:rPr lang="cs-CZ" sz="2600" dirty="0" err="1" smtClean="0">
                <a:hlinkClick r:id="rId5"/>
              </a:rPr>
              <a:t>culture.jpg</a:t>
            </a:r>
            <a:endParaRPr lang="cs-CZ" sz="2600" dirty="0" smtClean="0"/>
          </a:p>
          <a:p>
            <a:r>
              <a:rPr lang="cs-CZ" sz="2000" dirty="0" err="1" smtClean="0"/>
              <a:t>KALDARI</a:t>
            </a:r>
            <a:r>
              <a:rPr lang="cs-CZ" sz="2000" dirty="0" smtClean="0"/>
              <a:t>. </a:t>
            </a:r>
            <a:r>
              <a:rPr lang="cs-CZ" sz="2000" i="1" dirty="0" err="1" smtClean="0"/>
              <a:t>Wikimedia</a:t>
            </a:r>
            <a:r>
              <a:rPr lang="cs-CZ" sz="2000" i="1" dirty="0" smtClean="0"/>
              <a:t> </a:t>
            </a:r>
            <a:r>
              <a:rPr lang="cs-CZ" sz="2000" i="1" dirty="0" err="1" smtClean="0"/>
              <a:t>Commons</a:t>
            </a:r>
            <a:r>
              <a:rPr lang="cs-CZ" sz="2000" dirty="0" smtClean="0"/>
              <a:t> [online]. [cit. 12.2.2014]. Dostupný na WWW: </a:t>
            </a:r>
            <a:r>
              <a:rPr lang="cs-CZ" sz="2000" dirty="0" smtClean="0">
                <a:hlinkClick r:id="rId6"/>
              </a:rPr>
              <a:t>http://</a:t>
            </a:r>
            <a:r>
              <a:rPr lang="cs-CZ" sz="2000" dirty="0" err="1" smtClean="0">
                <a:hlinkClick r:id="rId6"/>
              </a:rPr>
              <a:t>commons.wikimedia.org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wiki</a:t>
            </a:r>
            <a:r>
              <a:rPr lang="cs-CZ" sz="2000" dirty="0" smtClean="0">
                <a:hlinkClick r:id="rId6"/>
              </a:rPr>
              <a:t>/</a:t>
            </a:r>
            <a:r>
              <a:rPr lang="cs-CZ" sz="2000" dirty="0" err="1" smtClean="0">
                <a:hlinkClick r:id="rId6"/>
              </a:rPr>
              <a:t>File</a:t>
            </a:r>
            <a:r>
              <a:rPr lang="cs-CZ" sz="2000" dirty="0" smtClean="0">
                <a:hlinkClick r:id="rId6"/>
              </a:rPr>
              <a:t>:</a:t>
            </a:r>
            <a:r>
              <a:rPr lang="cs-CZ" sz="2000" dirty="0" err="1" smtClean="0">
                <a:hlinkClick r:id="rId6"/>
              </a:rPr>
              <a:t>WLA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haa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Apo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Ifa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Diviners</a:t>
            </a:r>
            <a:r>
              <a:rPr lang="cs-CZ" sz="2000" dirty="0" smtClean="0">
                <a:hlinkClick r:id="rId6"/>
              </a:rPr>
              <a:t>_Bag_</a:t>
            </a:r>
            <a:r>
              <a:rPr lang="cs-CZ" sz="2000" dirty="0" err="1" smtClean="0">
                <a:hlinkClick r:id="rId6"/>
              </a:rPr>
              <a:t>Yoruba</a:t>
            </a:r>
            <a:r>
              <a:rPr lang="cs-CZ" sz="2000" dirty="0" smtClean="0">
                <a:hlinkClick r:id="rId6"/>
              </a:rPr>
              <a:t>_</a:t>
            </a:r>
            <a:r>
              <a:rPr lang="cs-CZ" sz="2000" dirty="0" err="1" smtClean="0">
                <a:hlinkClick r:id="rId6"/>
              </a:rPr>
              <a:t>people.jpg</a:t>
            </a:r>
            <a:r>
              <a:rPr lang="cs-CZ" sz="2000" dirty="0" smtClean="0">
                <a:hlinkClick r:id="rId6"/>
              </a:rPr>
              <a:t>?</a:t>
            </a:r>
            <a:r>
              <a:rPr lang="cs-CZ" sz="2000" dirty="0" err="1" smtClean="0">
                <a:hlinkClick r:id="rId6"/>
              </a:rPr>
              <a:t>uselang</a:t>
            </a:r>
            <a:r>
              <a:rPr lang="cs-CZ" sz="2000" dirty="0" smtClean="0">
                <a:hlinkClick r:id="rId6"/>
              </a:rPr>
              <a:t>=</a:t>
            </a:r>
            <a:r>
              <a:rPr lang="cs-CZ" sz="2000" dirty="0" err="1" smtClean="0">
                <a:hlinkClick r:id="rId6"/>
              </a:rPr>
              <a:t>cs</a:t>
            </a:r>
            <a:endParaRPr lang="cs-CZ" sz="2000" dirty="0" smtClean="0"/>
          </a:p>
          <a:p>
            <a:r>
              <a:rPr lang="pt-BR" sz="2600" dirty="0" smtClean="0"/>
              <a:t>MARMOULAK. </a:t>
            </a:r>
            <a:r>
              <a:rPr lang="pt-BR" sz="2600" i="1" dirty="0" smtClean="0"/>
              <a:t>Wikimedia Commons</a:t>
            </a:r>
            <a:r>
              <a:rPr lang="pt-BR" sz="2600" dirty="0" smtClean="0"/>
              <a:t> [online]. [cit. 13.2.2014]. Dostupný na WWW: http://commons.wikimedia.org/wiki/File:Dome_wall_and_windows_of_the_Sheikh_Lotf_Allah_Mosque.jpg?uselang=cs</a:t>
            </a:r>
          </a:p>
          <a:p>
            <a:pPr>
              <a:buNone/>
            </a:pPr>
            <a:r>
              <a:rPr lang="pt-BR" sz="1800" dirty="0" smtClean="0"/>
              <a:t/>
            </a:r>
            <a:br>
              <a:rPr lang="pt-BR" sz="1800" dirty="0" smtClean="0"/>
            </a:br>
            <a:endParaRPr lang="cs-CZ" sz="2600" dirty="0" smtClean="0"/>
          </a:p>
          <a:p>
            <a:pPr>
              <a:buNone/>
            </a:pP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600" dirty="0" smtClean="0"/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812</TotalTime>
  <Words>696</Words>
  <Application>Microsoft Office PowerPoint</Application>
  <PresentationFormat>Předvádění na obrazovce (4:3)</PresentationFormat>
  <Paragraphs>165</Paragraphs>
  <Slides>21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Motiv sady Office</vt:lpstr>
      <vt:lpstr>Snímek 1</vt:lpstr>
      <vt:lpstr>Anotace</vt:lpstr>
      <vt:lpstr>Soutěž</vt:lpstr>
      <vt:lpstr>Pojmenujte typy staveb, přiřaďte ke kultuře:</vt:lpstr>
      <vt:lpstr>Pojmenujte stavby, určete místo, kde se nacházejí?</vt:lpstr>
      <vt:lpstr>S jakou vírou souvisejí tyto stavby, v jaké zemi se nacházejí?</vt:lpstr>
      <vt:lpstr>Určete typ stavby a přiřaďte ke kultuře:</vt:lpstr>
      <vt:lpstr>Pojmenujte stavbu, v které zemi se nachází? O jaký typ stavby se jedná?</vt:lpstr>
      <vt:lpstr>Na kterém kontinentu a v které zemi se nachází tyto památky? Pojmenujte je:</vt:lpstr>
      <vt:lpstr>Ke které kultuře a náboženství byste přiřadili tyto památky? Koho představují?</vt:lpstr>
      <vt:lpstr>Pojmenujte výtvarnou techniku a určete, s jakým náboženstvím tyto památky souvisejí?</vt:lpstr>
      <vt:lpstr>Určete výtvarnou techniku. Z jakého kontinentu tyto památky pocházejí? O Jaká zvířata se jedná?    </vt:lpstr>
      <vt:lpstr>Na jakém kontinentu byste našli tuto stavbu? S jakou vírou souvisí? Víte, jak se jmenuje?</vt:lpstr>
      <vt:lpstr>Z kterého kontinentu pocházejí tyto masky? Jsou spojeny s nějakou vírou, jakou?</vt:lpstr>
      <vt:lpstr>S kterým kontinentem jsou spojeny následující umělecké projevy? O jaká odvětví umění se jedná?</vt:lpstr>
      <vt:lpstr>ŘEŠENÍ:</vt:lpstr>
      <vt:lpstr>Řešení</vt:lpstr>
      <vt:lpstr>Hodnocení</vt:lpstr>
      <vt:lpstr>Zdroje</vt:lpstr>
      <vt:lpstr>Zdroje: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</dc:creator>
  <cp:lastModifiedBy>Radka</cp:lastModifiedBy>
  <cp:revision>21</cp:revision>
  <dcterms:created xsi:type="dcterms:W3CDTF">2014-01-28T20:08:57Z</dcterms:created>
  <dcterms:modified xsi:type="dcterms:W3CDTF">2014-05-05T19:37:48Z</dcterms:modified>
</cp:coreProperties>
</file>