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6" r:id="rId3"/>
    <p:sldId id="287" r:id="rId4"/>
    <p:sldId id="256" r:id="rId5"/>
    <p:sldId id="257" r:id="rId6"/>
    <p:sldId id="258" r:id="rId7"/>
    <p:sldId id="259" r:id="rId8"/>
    <p:sldId id="262" r:id="rId9"/>
    <p:sldId id="260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5" r:id="rId32"/>
    <p:sldId id="261" r:id="rId33"/>
    <p:sldId id="288" r:id="rId34"/>
    <p:sldId id="284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7520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6279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759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4145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824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8569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3418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4613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675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385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212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7232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9146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1214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012D9F5-8E14-4F7D-A549-A597C5205EC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412B1C0-E0D0-4359-B0E2-1694018BAA1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265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ubens_W%C5%82adys%C5%82aw_Vasa_(detail).jpg" TargetMode="External"/><Relationship Id="rId13" Type="http://schemas.openxmlformats.org/officeDocument/2006/relationships/hyperlink" Target="https://cs.wikipedia.org/wiki/Soubor:Partitions_of_Poland.png" TargetMode="External"/><Relationship Id="rId3" Type="http://schemas.openxmlformats.org/officeDocument/2006/relationships/hyperlink" Target="http://commons.wikimedia.org/wiki/File:Coat_of_Arms_of_Vladislav_Jagaila_as_king_of_Poland.svg?uselang=cs" TargetMode="External"/><Relationship Id="rId7" Type="http://schemas.openxmlformats.org/officeDocument/2006/relationships/hyperlink" Target="http://cs.wikipedia.org/wiki/Soubor:Kober_Stephen_Bathory.jpg" TargetMode="External"/><Relationship Id="rId12" Type="http://schemas.openxmlformats.org/officeDocument/2006/relationships/hyperlink" Target="https://commons.wikimedia.org/wiki/File:King_John_III_Sobieski_blessing_Polish_attack_on_Turks_in_Vienna_1683.PNG?usserlang=cs" TargetMode="External"/><Relationship Id="rId2" Type="http://schemas.openxmlformats.org/officeDocument/2006/relationships/hyperlink" Target="http://cs.wikipedia.org/wiki/Soubor:Wladyslaw_Jagiell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njou_1570louvre.jpg" TargetMode="External"/><Relationship Id="rId11" Type="http://schemas.openxmlformats.org/officeDocument/2006/relationships/hyperlink" Target="https://commons.wikimedia.org/wiki/File:Portret_Jana_III.jpg?uselang=cs" TargetMode="External"/><Relationship Id="rId5" Type="http://schemas.openxmlformats.org/officeDocument/2006/relationships/hyperlink" Target="http://commons.wikimedia.org/wiki/File:Warnenczyk_grob_CP.jpg?uselang=cs" TargetMode="External"/><Relationship Id="rId10" Type="http://schemas.openxmlformats.org/officeDocument/2006/relationships/hyperlink" Target="http://commons.wikimedia.org/wiki/File:Bohdan_Khmelnytsky.jpg?uselang=cs" TargetMode="External"/><Relationship Id="rId4" Type="http://schemas.openxmlformats.org/officeDocument/2006/relationships/hyperlink" Target="http://cs.wikipedia.org/wiki/Soubor:Jagiello_z_Witoldem.jpg" TargetMode="External"/><Relationship Id="rId9" Type="http://schemas.openxmlformats.org/officeDocument/2006/relationships/hyperlink" Target="http://commons.wikimedia.org/wiki/File:Jan_Kazimierz_by_Daniel_Schultz.jpg?uselang=cs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Polsko-litevská unie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047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VY_32_INOVACE_3.DE.03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květen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720647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obdobím vzniku a trvání polsko-litevské unie. Sleduje základní charakteristiky období let 1385 (</a:t>
            </a:r>
            <a:r>
              <a:rPr lang="cs-CZ" sz="1100" dirty="0" err="1"/>
              <a:t>krevská</a:t>
            </a:r>
            <a:r>
              <a:rPr lang="cs-CZ" sz="1100" dirty="0"/>
              <a:t> unie) až 1795 (poslední dělení Polska), periodizaci, seznamuje žáky s důležitými panovníky a osobnostmi. Obrazový materiál je vhodný také k seznámení žáků s dobovými reáliemi (oblékání, výzbroj…). Je určen především pro výkladovou část hodiny, ale i pro opakování a upevňování poznatků. </a:t>
            </a:r>
            <a:r>
              <a:rPr lang="cs-CZ" sz="1100"/>
              <a:t>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296010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Polsko-litevská unie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1385 – 1795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76428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Vznik litevského velkoknížectví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2800" dirty="0"/>
              <a:t>na počátku 13. </a:t>
            </a:r>
            <a:r>
              <a:rPr lang="cs-CZ" sz="2800" dirty="0" smtClean="0"/>
              <a:t>století</a:t>
            </a:r>
          </a:p>
          <a:p>
            <a:pPr marL="0" lvl="0" indent="0">
              <a:buNone/>
            </a:pPr>
            <a:endParaRPr lang="cs-CZ" sz="2800" dirty="0"/>
          </a:p>
          <a:p>
            <a:pPr lvl="0"/>
            <a:r>
              <a:rPr lang="cs-CZ" sz="2800" dirty="0"/>
              <a:t>největší rozmach za knížete </a:t>
            </a:r>
            <a:r>
              <a:rPr lang="cs-CZ" sz="2800" b="1" dirty="0" err="1"/>
              <a:t>Mendonga</a:t>
            </a:r>
            <a:r>
              <a:rPr lang="cs-CZ" sz="2800" b="1" dirty="0"/>
              <a:t> </a:t>
            </a:r>
            <a:r>
              <a:rPr lang="cs-CZ" sz="2800" dirty="0"/>
              <a:t>(</a:t>
            </a:r>
            <a:r>
              <a:rPr lang="cs-CZ" sz="2800" dirty="0" err="1"/>
              <a:t>zemř</a:t>
            </a:r>
            <a:r>
              <a:rPr lang="cs-CZ" sz="2800" dirty="0"/>
              <a:t>. 1263</a:t>
            </a:r>
            <a:r>
              <a:rPr lang="cs-CZ" sz="2800" dirty="0" smtClean="0"/>
              <a:t>)</a:t>
            </a:r>
          </a:p>
          <a:p>
            <a:pPr marL="0" lv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  <a:p>
            <a:pPr lvl="0"/>
            <a:r>
              <a:rPr lang="cs-CZ" sz="2800" dirty="0"/>
              <a:t>z</a:t>
            </a:r>
            <a:r>
              <a:rPr lang="cs-CZ" sz="2800" dirty="0" smtClean="0"/>
              <a:t>akladatel </a:t>
            </a:r>
            <a:r>
              <a:rPr lang="cs-CZ" sz="2800" dirty="0"/>
              <a:t>nové dynastie </a:t>
            </a:r>
            <a:r>
              <a:rPr lang="cs-CZ" sz="2800" b="1" dirty="0" err="1"/>
              <a:t>Gedymin</a:t>
            </a:r>
            <a:r>
              <a:rPr lang="cs-CZ" sz="2800" b="1" dirty="0"/>
              <a:t> </a:t>
            </a:r>
            <a:r>
              <a:rPr lang="cs-CZ" sz="2800" dirty="0"/>
              <a:t>(1315-40</a:t>
            </a:r>
            <a:r>
              <a:rPr lang="cs-CZ" sz="2800" dirty="0" smtClean="0"/>
              <a:t>)</a:t>
            </a:r>
          </a:p>
          <a:p>
            <a:pPr marL="0" lvl="0" indent="0">
              <a:buNone/>
            </a:pPr>
            <a:endParaRPr lang="cs-CZ" sz="2800" dirty="0"/>
          </a:p>
          <a:p>
            <a:pPr lvl="0"/>
            <a:r>
              <a:rPr lang="cs-CZ" sz="2800" b="1" dirty="0" err="1"/>
              <a:t>Olgerd</a:t>
            </a:r>
            <a:r>
              <a:rPr lang="cs-CZ" sz="2800" b="1" dirty="0"/>
              <a:t> </a:t>
            </a:r>
            <a:r>
              <a:rPr lang="cs-CZ" sz="2800" dirty="0"/>
              <a:t>(1341-1377) připojil k Litvě Volyň, Kyjev a </a:t>
            </a:r>
            <a:r>
              <a:rPr lang="cs-CZ" sz="2800" dirty="0" smtClean="0"/>
              <a:t>Smolensko</a:t>
            </a:r>
          </a:p>
          <a:p>
            <a:pPr marL="0" lvl="0" indent="0">
              <a:buNone/>
            </a:pPr>
            <a:endParaRPr lang="cs-CZ" sz="2800" dirty="0"/>
          </a:p>
          <a:p>
            <a:r>
              <a:rPr lang="cs-CZ" sz="2800" b="1" dirty="0" err="1"/>
              <a:t>Jagiello</a:t>
            </a:r>
            <a:r>
              <a:rPr lang="cs-CZ" sz="2800" b="1" dirty="0"/>
              <a:t> </a:t>
            </a:r>
            <a:r>
              <a:rPr lang="cs-CZ" sz="2800" dirty="0"/>
              <a:t>(1377-1434)</a:t>
            </a:r>
          </a:p>
        </p:txBody>
      </p:sp>
    </p:spTree>
    <p:extLst>
      <p:ext uri="{BB962C8B-B14F-4D97-AF65-F5344CB8AC3E}">
        <p14:creationId xmlns:p14="http://schemas.microsoft.com/office/powerpoint/2010/main" val="328880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Jagellonská dynastie</a:t>
            </a:r>
            <a:endParaRPr lang="cs-CZ" sz="36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1386 - 1572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32100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Vladislav II. </a:t>
            </a:r>
            <a:r>
              <a:rPr lang="cs-CZ" b="1" u="sng" dirty="0" err="1"/>
              <a:t>Jagiełło</a:t>
            </a:r>
            <a:r>
              <a:rPr lang="cs-CZ" dirty="0"/>
              <a:t> </a:t>
            </a:r>
            <a:r>
              <a:rPr lang="cs-CZ" b="1" dirty="0"/>
              <a:t>(1386-1434)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5306144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1377-1401 velkoknížetem </a:t>
            </a:r>
            <a:r>
              <a:rPr lang="cs-CZ" dirty="0" smtClean="0"/>
              <a:t>litevským</a:t>
            </a:r>
            <a:endParaRPr lang="cs-CZ" dirty="0"/>
          </a:p>
          <a:p>
            <a:pPr lvl="0"/>
            <a:r>
              <a:rPr lang="cs-CZ" dirty="0"/>
              <a:t>zakladatel polsko-litevského </a:t>
            </a:r>
            <a:r>
              <a:rPr lang="cs-CZ" dirty="0" smtClean="0"/>
              <a:t>státu</a:t>
            </a:r>
          </a:p>
          <a:p>
            <a:pPr lvl="0"/>
            <a:r>
              <a:rPr lang="cs-CZ" dirty="0" smtClean="0"/>
              <a:t>na </a:t>
            </a:r>
            <a:r>
              <a:rPr lang="cs-CZ" dirty="0"/>
              <a:t>základě </a:t>
            </a:r>
            <a:r>
              <a:rPr lang="cs-CZ" i="1" dirty="0" err="1" smtClean="0"/>
              <a:t>krevské</a:t>
            </a:r>
            <a:r>
              <a:rPr lang="cs-CZ" i="1" dirty="0" smtClean="0"/>
              <a:t> </a:t>
            </a:r>
            <a:r>
              <a:rPr lang="cs-CZ" dirty="0"/>
              <a:t>unie přijal v únoru 1386 </a:t>
            </a:r>
            <a:r>
              <a:rPr lang="cs-CZ" dirty="0" smtClean="0"/>
              <a:t>křest </a:t>
            </a:r>
          </a:p>
          <a:p>
            <a:pPr lvl="0"/>
            <a:r>
              <a:rPr lang="cs-CZ" dirty="0" smtClean="0"/>
              <a:t>po sňatku s Hedvikou z Anjou (dcera Ludvíka I. Velikého) korunován </a:t>
            </a:r>
            <a:r>
              <a:rPr lang="cs-CZ" dirty="0"/>
              <a:t>polským králem</a:t>
            </a:r>
          </a:p>
          <a:p>
            <a:pPr lvl="0"/>
            <a:r>
              <a:rPr lang="cs-CZ" dirty="0"/>
              <a:t>Polsko-litevská unie zaměřena proti vlivu a působení řádu německých rytířů v oblasti Pobaltí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6418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3780030" cy="501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489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Erb Vladislava II. jako polského krále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781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9" y="1268761"/>
            <a:ext cx="4958681" cy="4966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768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u </a:t>
            </a:r>
            <a:r>
              <a:rPr lang="cs-CZ" dirty="0" err="1" smtClean="0"/>
              <a:t>Grunwaldu</a:t>
            </a:r>
            <a:r>
              <a:rPr lang="cs-CZ" dirty="0" smtClean="0"/>
              <a:t> (</a:t>
            </a:r>
            <a:r>
              <a:rPr lang="cs-CZ" dirty="0" err="1" smtClean="0"/>
              <a:t>Tannenbergu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sz="3000" dirty="0"/>
              <a:t>1410 </a:t>
            </a:r>
          </a:p>
          <a:p>
            <a:pPr lvl="0"/>
            <a:r>
              <a:rPr lang="cs-CZ" sz="3000" dirty="0" smtClean="0"/>
              <a:t>Vladislav II. porazil </a:t>
            </a:r>
            <a:r>
              <a:rPr lang="cs-CZ" sz="3000" dirty="0"/>
              <a:t>řád německých rytířů, který vedl neschopný velmistr </a:t>
            </a:r>
            <a:r>
              <a:rPr lang="cs-CZ" sz="3000" b="1" dirty="0"/>
              <a:t>Ulrich von </a:t>
            </a:r>
            <a:r>
              <a:rPr lang="cs-CZ" sz="3000" b="1" dirty="0" err="1" smtClean="0"/>
              <a:t>Jungingen</a:t>
            </a:r>
            <a:endParaRPr lang="cs-CZ" sz="3000" b="1" dirty="0" smtClean="0"/>
          </a:p>
          <a:p>
            <a:pPr lvl="0"/>
            <a:r>
              <a:rPr lang="cs-CZ" sz="3000" dirty="0" smtClean="0"/>
              <a:t>na </a:t>
            </a:r>
            <a:r>
              <a:rPr lang="cs-CZ" sz="3000" dirty="0"/>
              <a:t>straně polské a litevské šlechty bojovali i Češi </a:t>
            </a:r>
            <a:r>
              <a:rPr lang="cs-CZ" sz="3000" dirty="0" smtClean="0"/>
              <a:t>– </a:t>
            </a:r>
            <a:r>
              <a:rPr lang="cs-CZ" sz="3000" b="1" dirty="0" smtClean="0"/>
              <a:t>Jan Sokol z Lamberka, </a:t>
            </a:r>
            <a:r>
              <a:rPr lang="cs-CZ" sz="3000" b="1" dirty="0"/>
              <a:t>Jan </a:t>
            </a:r>
            <a:r>
              <a:rPr lang="cs-CZ" sz="3000" b="1" dirty="0" smtClean="0"/>
              <a:t>Žižka</a:t>
            </a:r>
          </a:p>
          <a:p>
            <a:pPr lvl="0"/>
            <a:r>
              <a:rPr lang="cs-CZ" sz="3000" dirty="0"/>
              <a:t>j</a:t>
            </a:r>
            <a:r>
              <a:rPr lang="cs-CZ" sz="3000" dirty="0" smtClean="0"/>
              <a:t>edna z největších bitev středověké Evropy</a:t>
            </a:r>
            <a:endParaRPr lang="cs-CZ" sz="3000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813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900" b="1" dirty="0" smtClean="0"/>
              <a:t>    Vladislav II. modlící se před bitvou</a:t>
            </a:r>
            <a:endParaRPr lang="cs-CZ" sz="19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68760"/>
            <a:ext cx="3672408" cy="478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914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Vladislav III. </a:t>
            </a:r>
            <a:r>
              <a:rPr lang="cs-CZ" b="1" u="sng" dirty="0" err="1"/>
              <a:t>Varnenčík</a:t>
            </a:r>
            <a:r>
              <a:rPr lang="cs-CZ" b="1" dirty="0"/>
              <a:t> (1434 – 1444)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450160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od 1440 i králem uherským</a:t>
            </a:r>
          </a:p>
          <a:p>
            <a:r>
              <a:rPr lang="cs-CZ" dirty="0"/>
              <a:t>1444 zabit Turky v bitvě u Varny (</a:t>
            </a:r>
            <a:r>
              <a:rPr lang="cs-CZ" dirty="0" err="1"/>
              <a:t>Varnenčík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     4.</a:t>
            </a:r>
            <a:endParaRPr lang="cs-CZ" dirty="0"/>
          </a:p>
          <a:p>
            <a:pPr marL="0" indent="0">
              <a:buNone/>
            </a:pPr>
            <a:r>
              <a:rPr lang="cs-CZ" sz="1800" b="1" dirty="0" smtClean="0"/>
              <a:t>                        Tumba Vladislava III. v katedrále na </a:t>
            </a:r>
            <a:r>
              <a:rPr lang="cs-CZ" sz="1800" b="1" dirty="0" err="1" smtClean="0"/>
              <a:t>Wawelu</a:t>
            </a:r>
            <a:r>
              <a:rPr lang="cs-CZ" sz="1800" b="1" dirty="0" smtClean="0"/>
              <a:t> v Krakově</a:t>
            </a:r>
            <a:endParaRPr lang="cs-CZ" sz="1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48046"/>
            <a:ext cx="5394176" cy="360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06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Kazimír IV. Veliký</a:t>
            </a:r>
            <a:r>
              <a:rPr lang="cs-CZ" b="1" dirty="0"/>
              <a:t> (1447 – 1492)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2800" u="sng" dirty="0"/>
              <a:t>1466</a:t>
            </a:r>
            <a:r>
              <a:rPr lang="cs-CZ" sz="2800" dirty="0"/>
              <a:t> </a:t>
            </a:r>
            <a:r>
              <a:rPr lang="cs-CZ" sz="2800" i="1" dirty="0"/>
              <a:t>mír v Toruni</a:t>
            </a:r>
            <a:r>
              <a:rPr lang="cs-CZ" sz="2800" dirty="0"/>
              <a:t> s německými rytíři</a:t>
            </a:r>
            <a:endParaRPr lang="cs-CZ" sz="1800" dirty="0"/>
          </a:p>
          <a:p>
            <a:pPr lvl="0"/>
            <a:r>
              <a:rPr lang="cs-CZ" sz="2800" dirty="0"/>
              <a:t>východní Prusko lénem </a:t>
            </a:r>
            <a:r>
              <a:rPr lang="cs-CZ" sz="2800" dirty="0" smtClean="0"/>
              <a:t>polské koruny</a:t>
            </a:r>
          </a:p>
          <a:p>
            <a:pPr lvl="1"/>
            <a:r>
              <a:rPr lang="cs-CZ" sz="2600" dirty="0" smtClean="0"/>
              <a:t>uděleno Řádu</a:t>
            </a:r>
          </a:p>
          <a:p>
            <a:pPr lvl="1"/>
            <a:r>
              <a:rPr lang="cs-CZ" sz="2600" dirty="0" smtClean="0"/>
              <a:t>závislost Řádu </a:t>
            </a:r>
            <a:r>
              <a:rPr lang="cs-CZ" sz="2600" dirty="0"/>
              <a:t>na Jagelloncích</a:t>
            </a:r>
          </a:p>
          <a:p>
            <a:pPr lvl="0"/>
            <a:r>
              <a:rPr lang="cs-CZ" sz="2800" dirty="0"/>
              <a:t>Jiří z Poděbrad s ním jedná o spolku a nástupnictví (s pominutím vlastních synů)</a:t>
            </a:r>
            <a:endParaRPr lang="cs-CZ" sz="1800" dirty="0"/>
          </a:p>
          <a:p>
            <a:pPr lvl="0"/>
            <a:r>
              <a:rPr lang="cs-CZ" sz="2800" dirty="0"/>
              <a:t>j</a:t>
            </a:r>
            <a:r>
              <a:rPr lang="cs-CZ" sz="2800" dirty="0" smtClean="0"/>
              <a:t>eho </a:t>
            </a:r>
            <a:r>
              <a:rPr lang="cs-CZ" sz="2800" dirty="0"/>
              <a:t>ženou </a:t>
            </a:r>
            <a:r>
              <a:rPr lang="cs-CZ" sz="2800" b="1" dirty="0"/>
              <a:t>Alžběta Rakouská („matka králů“)</a:t>
            </a:r>
            <a:endParaRPr lang="cs-CZ" sz="1800" b="1" dirty="0"/>
          </a:p>
          <a:p>
            <a:pPr lvl="1"/>
            <a:r>
              <a:rPr lang="cs-CZ" sz="2600" dirty="0"/>
              <a:t>nejstarší syn </a:t>
            </a:r>
            <a:r>
              <a:rPr lang="cs-CZ" sz="2600" b="1" dirty="0"/>
              <a:t>Vladislav II. Jagellonský </a:t>
            </a:r>
            <a:r>
              <a:rPr lang="cs-CZ" sz="2600" dirty="0"/>
              <a:t>králem českým i uherským</a:t>
            </a:r>
          </a:p>
          <a:p>
            <a:pPr lvl="1"/>
            <a:r>
              <a:rPr lang="cs-CZ" sz="2600" b="1" dirty="0"/>
              <a:t>Jan I. Albrecht </a:t>
            </a:r>
            <a:r>
              <a:rPr lang="cs-CZ" sz="2600" dirty="0"/>
              <a:t>králem polským</a:t>
            </a:r>
          </a:p>
          <a:p>
            <a:pPr lvl="1"/>
            <a:r>
              <a:rPr lang="cs-CZ" sz="2600" b="1" dirty="0"/>
              <a:t>Alexander</a:t>
            </a:r>
            <a:r>
              <a:rPr lang="cs-CZ" sz="2600" dirty="0"/>
              <a:t> velkoknížetem litevským a králem polským</a:t>
            </a:r>
          </a:p>
          <a:p>
            <a:pPr lvl="1"/>
            <a:r>
              <a:rPr lang="cs-CZ" sz="2500" b="1" dirty="0"/>
              <a:t>Zikmund I</a:t>
            </a:r>
            <a:r>
              <a:rPr lang="cs-CZ" sz="2500" b="1" dirty="0" smtClean="0"/>
              <a:t>. Starý</a:t>
            </a:r>
            <a:r>
              <a:rPr lang="cs-CZ" sz="2500" dirty="0" smtClean="0"/>
              <a:t> </a:t>
            </a:r>
            <a:r>
              <a:rPr lang="cs-CZ" sz="2500" dirty="0"/>
              <a:t>králem polským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44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Období posledních Jagellonců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450160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Kvůli vnitřním sporům nevýrazná zahraniční </a:t>
            </a:r>
            <a:r>
              <a:rPr lang="cs-CZ" dirty="0" smtClean="0"/>
              <a:t>politika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Snahy o prosazení politických požadavků šlechty – šlechta vystoupila s požadavky omezujícími moc panovníka (požadavek volitelnosti krále), církve a </a:t>
            </a:r>
            <a:r>
              <a:rPr lang="cs-CZ" dirty="0" smtClean="0"/>
              <a:t>měst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Převaha šlechty nad královskou mocí i nad </a:t>
            </a:r>
            <a:r>
              <a:rPr lang="cs-CZ" dirty="0" smtClean="0"/>
              <a:t>magnáty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b="1" u="sng" dirty="0"/>
              <a:t>1569 </a:t>
            </a:r>
            <a:r>
              <a:rPr lang="cs-CZ" b="1" i="1" u="sng" dirty="0"/>
              <a:t>lublinská unie</a:t>
            </a:r>
            <a:r>
              <a:rPr lang="cs-CZ" b="1" i="1" dirty="0"/>
              <a:t> </a:t>
            </a:r>
            <a:r>
              <a:rPr lang="cs-CZ" b="1" dirty="0"/>
              <a:t>– Polsko a Litva spojeny v jediný stát = </a:t>
            </a:r>
            <a:r>
              <a:rPr lang="cs-CZ" b="1" i="1" dirty="0" err="1" smtClean="0"/>
              <a:t>Rzeczpospolita</a:t>
            </a:r>
            <a:endParaRPr lang="cs-CZ" b="1" i="1" dirty="0" smtClean="0"/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1572 – vymření  rodu </a:t>
            </a:r>
            <a:r>
              <a:rPr lang="cs-CZ" dirty="0" smtClean="0"/>
              <a:t>Jagellonců (</a:t>
            </a:r>
            <a:r>
              <a:rPr lang="cs-CZ" b="1" dirty="0" smtClean="0"/>
              <a:t>Zikmund II. August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76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Období volených králů</a:t>
            </a:r>
            <a:endParaRPr lang="cs-CZ" sz="3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1572 - 1795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8847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Jindřich z </a:t>
            </a:r>
            <a:r>
              <a:rPr lang="cs-CZ" b="1" u="sng" dirty="0" err="1"/>
              <a:t>Valois</a:t>
            </a:r>
            <a:r>
              <a:rPr lang="cs-CZ" b="1" dirty="0"/>
              <a:t> (1573 – 1574)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5378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30919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bratr francouzského krále Karla IX.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od 1574 francouzský král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b="1" dirty="0"/>
              <a:t>Jindřichovy artikuly </a:t>
            </a:r>
            <a:endParaRPr lang="cs-CZ" dirty="0"/>
          </a:p>
          <a:p>
            <a:pPr lvl="1"/>
            <a:r>
              <a:rPr lang="cs-CZ" dirty="0"/>
              <a:t>královská moc omezena volebními podmínkami</a:t>
            </a:r>
          </a:p>
          <a:p>
            <a:pPr lvl="1"/>
            <a:r>
              <a:rPr lang="cs-CZ" dirty="0"/>
              <a:t>Polsko je šlechtickou republikou s voleným králem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36372"/>
            <a:ext cx="3744416" cy="5055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689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Štěpán </a:t>
            </a:r>
            <a:r>
              <a:rPr lang="cs-CZ" b="1" u="sng" dirty="0" err="1"/>
              <a:t>Báthory</a:t>
            </a:r>
            <a:r>
              <a:rPr lang="cs-CZ" b="1" dirty="0"/>
              <a:t> (1575 – 1586)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5306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6.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55976" y="1216152"/>
            <a:ext cx="4536504" cy="5237184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sedmihradský </a:t>
            </a:r>
            <a:r>
              <a:rPr lang="cs-CZ" dirty="0" smtClean="0"/>
              <a:t>vévoda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dirty="0"/>
              <a:t>o</a:t>
            </a:r>
            <a:r>
              <a:rPr lang="cs-CZ" dirty="0" smtClean="0"/>
              <a:t>ženil se s Annou Jagellonskou, dcerou Zikmunda I. Starého, sestrou Zikmunda II. Augusta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po jeho smrti </a:t>
            </a:r>
            <a:r>
              <a:rPr lang="cs-CZ" dirty="0" smtClean="0"/>
              <a:t>bezvládí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dirty="0" smtClean="0"/>
              <a:t>nástupcem </a:t>
            </a:r>
            <a:r>
              <a:rPr lang="cs-CZ" dirty="0"/>
              <a:t>na polském a litevském trůně se stal jeho synovec Zikmund III. </a:t>
            </a:r>
            <a:r>
              <a:rPr lang="cs-CZ" dirty="0" err="1"/>
              <a:t>Vasa</a:t>
            </a:r>
            <a:r>
              <a:rPr lang="cs-CZ" dirty="0"/>
              <a:t>, syn švédského krále Jana III. </a:t>
            </a:r>
            <a:r>
              <a:rPr lang="cs-CZ" dirty="0" err="1"/>
              <a:t>Vasy</a:t>
            </a:r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300" y="1196752"/>
            <a:ext cx="2690538" cy="5091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294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Vasovci</a:t>
            </a:r>
            <a:r>
              <a:rPr lang="cs-CZ" dirty="0" smtClean="0"/>
              <a:t> na polském trůně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1587 - 1668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001220" y="4262408"/>
            <a:ext cx="7681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white">
                    <a:tint val="75000"/>
                  </a:prstClr>
                </a:solidFill>
              </a:rPr>
              <a:t>1587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13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Zikmund III. </a:t>
            </a:r>
            <a:r>
              <a:rPr lang="cs-CZ" b="1" u="sng" dirty="0" err="1"/>
              <a:t>Vasa</a:t>
            </a:r>
            <a:r>
              <a:rPr lang="cs-CZ" b="1" dirty="0"/>
              <a:t> (1587 – 1632)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1592 nastoupil i na švédský trůn, možnost vytvořit personální unii </a:t>
            </a:r>
          </a:p>
          <a:p>
            <a:pPr lvl="0"/>
            <a:r>
              <a:rPr lang="cs-CZ" dirty="0"/>
              <a:t>švédští stavové a luteránská církev odmítali 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tavovské </a:t>
            </a:r>
            <a:r>
              <a:rPr lang="cs-CZ" dirty="0"/>
              <a:t>povstání, které Zikmunda vyhnalo 1604 ze Švédska, přerostlo ve </a:t>
            </a:r>
            <a:r>
              <a:rPr lang="cs-CZ" u="sng" dirty="0" smtClean="0"/>
              <a:t>švédsko-polskou </a:t>
            </a:r>
            <a:r>
              <a:rPr lang="cs-CZ" u="sng" dirty="0"/>
              <a:t>válku</a:t>
            </a:r>
            <a:r>
              <a:rPr lang="cs-CZ" dirty="0"/>
              <a:t>, v níž šlo stále více o obsazení východních břehů Baltu než o nástupnictví na trůn</a:t>
            </a:r>
          </a:p>
          <a:p>
            <a:pPr lvl="0"/>
            <a:r>
              <a:rPr lang="cs-CZ" b="1" u="sng" dirty="0"/>
              <a:t>1596 </a:t>
            </a:r>
            <a:r>
              <a:rPr lang="cs-CZ" b="1" i="1" u="sng" dirty="0"/>
              <a:t>brestská unie</a:t>
            </a:r>
            <a:r>
              <a:rPr lang="cs-CZ" dirty="0"/>
              <a:t> – pravoslavní Litvané uvedeni do katolické církve (</a:t>
            </a:r>
            <a:r>
              <a:rPr lang="cs-CZ" i="1" dirty="0"/>
              <a:t>uniati</a:t>
            </a:r>
            <a:r>
              <a:rPr lang="cs-CZ" dirty="0"/>
              <a:t>), zachovali si </a:t>
            </a:r>
            <a:r>
              <a:rPr lang="cs-CZ" dirty="0" smtClean="0"/>
              <a:t>obřady</a:t>
            </a:r>
          </a:p>
          <a:p>
            <a:pPr lvl="1"/>
            <a:r>
              <a:rPr lang="cs-CZ" dirty="0" smtClean="0"/>
              <a:t>odpor </a:t>
            </a:r>
            <a:r>
              <a:rPr lang="cs-CZ" dirty="0"/>
              <a:t>ukrajinské církve a kozáků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807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Vladislav IV. </a:t>
            </a:r>
            <a:r>
              <a:rPr lang="cs-CZ" b="1" u="sng" dirty="0" err="1"/>
              <a:t>Vasa</a:t>
            </a:r>
            <a:r>
              <a:rPr lang="cs-CZ" b="1" dirty="0"/>
              <a:t> (1632 – 1648)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Doba vrcholu polské expanze na </a:t>
            </a:r>
            <a:r>
              <a:rPr lang="cs-CZ" dirty="0" smtClean="0"/>
              <a:t>východ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1610 dobyl </a:t>
            </a:r>
            <a:r>
              <a:rPr lang="cs-CZ" dirty="0" smtClean="0"/>
              <a:t>Moskvu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dirty="0" smtClean="0"/>
              <a:t>1610 – 1613 byl zvoleným ruským carem, do roku 1634 carem titulárním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Po svém vyhnání vedl další války s Ruskem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530919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72187"/>
            <a:ext cx="3528392" cy="5163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449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Jan II. </a:t>
            </a:r>
            <a:r>
              <a:rPr lang="cs-CZ" b="1" u="sng" dirty="0" smtClean="0"/>
              <a:t>Kazimír </a:t>
            </a:r>
            <a:r>
              <a:rPr lang="cs-CZ" b="1" u="sng" dirty="0" err="1" smtClean="0"/>
              <a:t>Vasa</a:t>
            </a:r>
            <a:r>
              <a:rPr lang="cs-CZ" b="1" dirty="0" smtClean="0"/>
              <a:t> </a:t>
            </a:r>
            <a:r>
              <a:rPr lang="cs-CZ" b="1" dirty="0"/>
              <a:t>(1648 – 1668)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530614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lvl="0"/>
            <a:r>
              <a:rPr lang="cs-CZ" dirty="0"/>
              <a:t>poslední polský </a:t>
            </a:r>
            <a:r>
              <a:rPr lang="cs-CZ" dirty="0" err="1"/>
              <a:t>Vasovec</a:t>
            </a:r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1652 – </a:t>
            </a:r>
            <a:r>
              <a:rPr lang="cs-CZ" b="1" i="1" dirty="0" err="1"/>
              <a:t>liberum</a:t>
            </a:r>
            <a:r>
              <a:rPr lang="cs-CZ" b="1" i="1" dirty="0"/>
              <a:t> veto</a:t>
            </a:r>
            <a:r>
              <a:rPr lang="cs-CZ" dirty="0"/>
              <a:t>, sněm se usnesl, že k zavržení nového zákona stačí jediný hlas proti („</a:t>
            </a:r>
            <a:r>
              <a:rPr lang="cs-CZ" b="1" i="1" dirty="0" err="1"/>
              <a:t>niepozwalam</a:t>
            </a:r>
            <a:r>
              <a:rPr lang="cs-CZ" dirty="0"/>
              <a:t>“)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b="1" dirty="0"/>
              <a:t>Povstání Bohdana Chmelnického</a:t>
            </a:r>
            <a:r>
              <a:rPr lang="cs-CZ" dirty="0"/>
              <a:t> (1648-1654)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071" y="1181784"/>
            <a:ext cx="3672408" cy="5096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906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Bohdan </a:t>
            </a:r>
            <a:r>
              <a:rPr lang="cs-CZ" dirty="0" err="1"/>
              <a:t>Zenobius</a:t>
            </a:r>
            <a:r>
              <a:rPr lang="cs-CZ" dirty="0"/>
              <a:t> </a:t>
            </a:r>
            <a:r>
              <a:rPr lang="cs-CZ" dirty="0" smtClean="0"/>
              <a:t>Chmelnický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3754760" cy="5162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vůdce </a:t>
            </a:r>
            <a:r>
              <a:rPr lang="cs-CZ" dirty="0"/>
              <a:t>kozácké vzpoury proti polsko-litevské nadvládě na </a:t>
            </a:r>
            <a:r>
              <a:rPr lang="cs-CZ" dirty="0" smtClean="0"/>
              <a:t>Ukrajině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bránil </a:t>
            </a:r>
            <a:r>
              <a:rPr lang="cs-CZ" dirty="0"/>
              <a:t>Ukrajinu proti </a:t>
            </a:r>
            <a:r>
              <a:rPr lang="cs-CZ" dirty="0" smtClean="0"/>
              <a:t>Tatarům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d </a:t>
            </a:r>
            <a:r>
              <a:rPr lang="cs-CZ" dirty="0"/>
              <a:t>r. 1648 byl </a:t>
            </a:r>
            <a:r>
              <a:rPr lang="cs-CZ" dirty="0" smtClean="0"/>
              <a:t>hejtmanem ukrajinských kozáků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razil </a:t>
            </a:r>
            <a:r>
              <a:rPr lang="cs-CZ" dirty="0"/>
              <a:t>vlastní mince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95936" y="1216152"/>
            <a:ext cx="4677910" cy="56418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1196752"/>
            <a:ext cx="4508055" cy="5103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764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/>
          </a:bodyPr>
          <a:lstStyle/>
          <a:p>
            <a:r>
              <a:rPr lang="cs-CZ" dirty="0"/>
              <a:t>prosazoval </a:t>
            </a:r>
            <a:r>
              <a:rPr lang="cs-CZ" dirty="0" err="1"/>
              <a:t>protipolskou</a:t>
            </a:r>
            <a:r>
              <a:rPr lang="cs-CZ" dirty="0"/>
              <a:t> </a:t>
            </a:r>
            <a:r>
              <a:rPr lang="cs-CZ" dirty="0" smtClean="0"/>
              <a:t>diplomacii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proti </a:t>
            </a:r>
            <a:r>
              <a:rPr lang="cs-CZ" dirty="0"/>
              <a:t>kozákům vyslána </a:t>
            </a:r>
            <a:r>
              <a:rPr lang="cs-CZ" dirty="0" smtClean="0"/>
              <a:t>polská vojska</a:t>
            </a:r>
            <a:r>
              <a:rPr lang="cs-CZ" dirty="0"/>
              <a:t>, Chmelnický je s pomocí tatarského prince </a:t>
            </a:r>
            <a:r>
              <a:rPr lang="cs-CZ" dirty="0" err="1"/>
              <a:t>Tuhaj</a:t>
            </a:r>
            <a:r>
              <a:rPr lang="cs-CZ" dirty="0"/>
              <a:t> Beje </a:t>
            </a:r>
            <a:r>
              <a:rPr lang="cs-CZ" dirty="0" smtClean="0"/>
              <a:t>porazil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/>
              <a:t>čela polských vojsk postavil kníže Jeremiáš </a:t>
            </a:r>
            <a:r>
              <a:rPr lang="cs-CZ" dirty="0" err="1"/>
              <a:t>Wisniowiecki</a:t>
            </a:r>
            <a:r>
              <a:rPr lang="cs-CZ" dirty="0"/>
              <a:t>, kozáci </a:t>
            </a:r>
            <a:r>
              <a:rPr lang="cs-CZ" dirty="0" smtClean="0"/>
              <a:t>rozdrceni </a:t>
            </a:r>
            <a:r>
              <a:rPr lang="cs-CZ" dirty="0"/>
              <a:t>a </a:t>
            </a:r>
            <a:r>
              <a:rPr lang="cs-CZ" dirty="0" smtClean="0"/>
              <a:t>Chmelnický nucen </a:t>
            </a:r>
            <a:r>
              <a:rPr lang="cs-CZ" dirty="0"/>
              <a:t>hledat ochranu u ruského </a:t>
            </a:r>
            <a:r>
              <a:rPr lang="cs-CZ" dirty="0" smtClean="0"/>
              <a:t>cara</a:t>
            </a:r>
          </a:p>
          <a:p>
            <a:endParaRPr lang="cs-CZ" dirty="0"/>
          </a:p>
          <a:p>
            <a:r>
              <a:rPr lang="cs-CZ" dirty="0" smtClean="0"/>
              <a:t>rusko-polské boje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23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neblaze se zapsal do historie jako iniciátor brutálních pogromů na Židy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1654 byla Ukrajina začleněna do moskevského státu, kozáci ztratili samostatnost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po ukončení bojů byla Ukrajina rozdělena mezi Rusko a Polsko-litevský </a:t>
            </a:r>
            <a:r>
              <a:rPr lang="cs-CZ" dirty="0" smtClean="0"/>
              <a:t>stát</a:t>
            </a:r>
          </a:p>
          <a:p>
            <a:endParaRPr lang="cs-CZ" dirty="0"/>
          </a:p>
          <a:p>
            <a:r>
              <a:rPr lang="cs-CZ" dirty="0" smtClean="0"/>
              <a:t>hranicí </a:t>
            </a:r>
            <a:r>
              <a:rPr lang="cs-CZ" dirty="0"/>
              <a:t>se stala přibližně řeka Dněpr, která tak rozdělila Ukrajinu na tzv. „Levobřežní“ a „Pravobřežní“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545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vladaři svobodného Polska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1668 - 1795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16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Michal </a:t>
            </a:r>
            <a:r>
              <a:rPr lang="cs-CZ" b="1" u="sng" dirty="0" err="1"/>
              <a:t>Wiśniowiecki</a:t>
            </a:r>
            <a:r>
              <a:rPr lang="cs-CZ" b="1" dirty="0"/>
              <a:t> (1669 – 1673)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syn </a:t>
            </a:r>
            <a:r>
              <a:rPr lang="cs-CZ" dirty="0" err="1" smtClean="0"/>
              <a:t>Jeremijáše</a:t>
            </a:r>
            <a:r>
              <a:rPr lang="cs-CZ" dirty="0" smtClean="0"/>
              <a:t> </a:t>
            </a:r>
            <a:r>
              <a:rPr lang="cs-CZ" dirty="0" err="1" smtClean="0"/>
              <a:t>Wiśniowieckého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lvl="0"/>
            <a:r>
              <a:rPr lang="cs-CZ" dirty="0"/>
              <a:t>turecké </a:t>
            </a:r>
            <a:r>
              <a:rPr lang="cs-CZ" dirty="0" smtClean="0"/>
              <a:t>vpády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Polsko uznalo sultánovu svrchovanost nad „pravobřežní“ Ukrajinou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397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u="sng" dirty="0"/>
              <a:t>Jan III. </a:t>
            </a:r>
            <a:r>
              <a:rPr lang="cs-CZ" b="1" u="sng" dirty="0" err="1"/>
              <a:t>Sobieski</a:t>
            </a:r>
            <a:r>
              <a:rPr lang="cs-CZ" b="1" dirty="0"/>
              <a:t> (1674 – 1696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považován za posledního z velkých polských </a:t>
            </a:r>
            <a:r>
              <a:rPr lang="cs-CZ" dirty="0" smtClean="0"/>
              <a:t>králů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1683 táhl </a:t>
            </a:r>
            <a:r>
              <a:rPr lang="cs-CZ" dirty="0"/>
              <a:t>v čele spojených polsko-litevsko-německo-rakouských jednotek na pomoc Turky obležené Vídni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bitvě </a:t>
            </a:r>
            <a:r>
              <a:rPr lang="cs-CZ" dirty="0"/>
              <a:t>u </a:t>
            </a:r>
            <a:r>
              <a:rPr lang="cs-CZ" dirty="0" smtClean="0"/>
              <a:t>Vídně rozdrtil turecká </a:t>
            </a:r>
            <a:r>
              <a:rPr lang="cs-CZ" dirty="0"/>
              <a:t>vojska vedená pašou </a:t>
            </a:r>
            <a:r>
              <a:rPr lang="cs-CZ" dirty="0" err="1" smtClean="0"/>
              <a:t>Kara</a:t>
            </a:r>
            <a:r>
              <a:rPr lang="cs-CZ" dirty="0" smtClean="0"/>
              <a:t> Mustafou a zastavil </a:t>
            </a:r>
            <a:r>
              <a:rPr lang="cs-CZ" dirty="0"/>
              <a:t>turecký postup do </a:t>
            </a:r>
            <a:r>
              <a:rPr lang="cs-CZ" dirty="0" smtClean="0"/>
              <a:t>Evropy</a:t>
            </a:r>
          </a:p>
          <a:p>
            <a:endParaRPr lang="cs-CZ" dirty="0" smtClean="0"/>
          </a:p>
          <a:p>
            <a:r>
              <a:rPr lang="cs-CZ" dirty="0" smtClean="0"/>
              <a:t>ve </a:t>
            </a:r>
            <a:r>
              <a:rPr lang="cs-CZ" dirty="0"/>
              <a:t>vnitrostátní politice </a:t>
            </a:r>
            <a:r>
              <a:rPr lang="cs-CZ" dirty="0" smtClean="0"/>
              <a:t>neuspěl – jeho </a:t>
            </a:r>
            <a:r>
              <a:rPr lang="cs-CZ" dirty="0"/>
              <a:t>snahy upevnit královskou moc a prosadit nástupnictví pro svého syna zcela selhaly.</a:t>
            </a:r>
          </a:p>
        </p:txBody>
      </p:sp>
    </p:spTree>
    <p:extLst>
      <p:ext uri="{BB962C8B-B14F-4D97-AF65-F5344CB8AC3E}">
        <p14:creationId xmlns:p14="http://schemas.microsoft.com/office/powerpoint/2010/main" val="381619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19200"/>
            <a:ext cx="4498848" cy="56388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10.</a:t>
            </a:r>
          </a:p>
          <a:p>
            <a:pPr marL="0" indent="0">
              <a:buNone/>
            </a:pPr>
            <a:r>
              <a:rPr lang="cs-CZ" sz="1600" b="1" dirty="0" smtClean="0"/>
              <a:t>                        Jan III. </a:t>
            </a:r>
            <a:r>
              <a:rPr lang="cs-CZ" sz="1600" b="1" dirty="0" err="1" smtClean="0"/>
              <a:t>Sobieski</a:t>
            </a:r>
            <a:endParaRPr lang="cs-CZ" sz="1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146740" y="1216152"/>
            <a:ext cx="4527106" cy="56418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11.</a:t>
            </a:r>
          </a:p>
          <a:p>
            <a:pPr marL="0" indent="0">
              <a:buNone/>
            </a:pPr>
            <a:r>
              <a:rPr lang="cs-CZ" sz="1600" b="1" dirty="0" smtClean="0"/>
              <a:t>                       Jan III. </a:t>
            </a:r>
            <a:r>
              <a:rPr lang="cs-CZ" sz="1600" b="1" dirty="0" err="1" smtClean="0"/>
              <a:t>Sobieski</a:t>
            </a:r>
            <a:r>
              <a:rPr lang="cs-CZ" sz="1600" b="1" dirty="0" smtClean="0"/>
              <a:t> v bitvě u Vídně</a:t>
            </a:r>
            <a:endParaRPr lang="cs-CZ" sz="16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268760"/>
            <a:ext cx="3768845" cy="5036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4136676" cy="5036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72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u="sng" dirty="0" smtClean="0"/>
              <a:t>Stanislav II. August </a:t>
            </a:r>
            <a:r>
              <a:rPr lang="cs-CZ" b="1" u="sng" dirty="0" err="1" smtClean="0"/>
              <a:t>Poniatowski</a:t>
            </a:r>
            <a:r>
              <a:rPr lang="cs-CZ" b="1" dirty="0" smtClean="0"/>
              <a:t> </a:t>
            </a:r>
            <a:r>
              <a:rPr lang="cs-CZ" b="1" dirty="0"/>
              <a:t>(1764 – 1795)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4937760"/>
          </a:xfrm>
        </p:spPr>
        <p:txBody>
          <a:bodyPr>
            <a:normAutofit/>
          </a:bodyPr>
          <a:lstStyle/>
          <a:p>
            <a:pPr lvl="0"/>
            <a:r>
              <a:rPr lang="cs-CZ" sz="2800" dirty="0"/>
              <a:t>zvolen králem na nátlak Ruska (byl polským vyslancem na dvoře Kateřiny II.) </a:t>
            </a:r>
          </a:p>
          <a:p>
            <a:pPr lvl="0"/>
            <a:r>
              <a:rPr lang="cs-CZ" sz="2800" dirty="0"/>
              <a:t>pomocí Ruska provedl reformy k upevnění státního </a:t>
            </a:r>
            <a:r>
              <a:rPr lang="cs-CZ" sz="2800" dirty="0" smtClean="0"/>
              <a:t>aparátu</a:t>
            </a:r>
            <a:endParaRPr lang="cs-CZ" sz="2800" dirty="0"/>
          </a:p>
          <a:p>
            <a:pPr lvl="0"/>
            <a:r>
              <a:rPr lang="cs-CZ" sz="2800" dirty="0"/>
              <a:t>o vnitřní politice Polska rozhodovali jeho silnější </a:t>
            </a:r>
            <a:r>
              <a:rPr lang="cs-CZ" sz="2800" dirty="0" smtClean="0"/>
              <a:t>sousedé, jejich </a:t>
            </a:r>
            <a:r>
              <a:rPr lang="cs-CZ" sz="2800" dirty="0"/>
              <a:t>pomoci se </a:t>
            </a:r>
            <a:r>
              <a:rPr lang="cs-CZ" sz="2800" dirty="0" smtClean="0"/>
              <a:t>dovolávaly </a:t>
            </a:r>
            <a:r>
              <a:rPr lang="cs-CZ" sz="2800" dirty="0"/>
              <a:t>vzájemně soupeřící šlechtické </a:t>
            </a:r>
            <a:r>
              <a:rPr lang="cs-CZ" sz="2800" dirty="0" smtClean="0"/>
              <a:t>skupiny</a:t>
            </a:r>
          </a:p>
          <a:p>
            <a:pPr lvl="0"/>
            <a:r>
              <a:rPr lang="cs-CZ" sz="2800" dirty="0"/>
              <a:t>p</a:t>
            </a:r>
            <a:r>
              <a:rPr lang="cs-CZ" sz="2800" dirty="0" smtClean="0"/>
              <a:t>roběhlo trojí dělení Polska</a:t>
            </a:r>
          </a:p>
          <a:p>
            <a:pPr lvl="0"/>
            <a:r>
              <a:rPr lang="cs-CZ" sz="2800" dirty="0"/>
              <a:t>d</a:t>
            </a:r>
            <a:r>
              <a:rPr lang="cs-CZ" sz="2800" dirty="0" smtClean="0"/>
              <a:t>ožil v ruském exilu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978929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Dělení Polska (1772 – 1795)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/>
              <a:t>Návrh na dělení polských území předložil roku 1769 pruský král Fridrich II.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b="1" dirty="0" smtClean="0"/>
              <a:t>Trojím </a:t>
            </a:r>
            <a:r>
              <a:rPr lang="cs-CZ" sz="3200" b="1" dirty="0"/>
              <a:t>dělením </a:t>
            </a:r>
            <a:r>
              <a:rPr lang="cs-CZ" sz="3200" b="1" dirty="0" smtClean="0"/>
              <a:t>Polska</a:t>
            </a:r>
            <a:r>
              <a:rPr lang="cs-CZ" sz="3200" dirty="0"/>
              <a:t> </a:t>
            </a:r>
            <a:r>
              <a:rPr lang="cs-CZ" sz="3600" dirty="0" smtClean="0"/>
              <a:t>(</a:t>
            </a:r>
            <a:r>
              <a:rPr lang="cs-CZ" sz="3200" dirty="0" smtClean="0"/>
              <a:t>1772</a:t>
            </a:r>
            <a:r>
              <a:rPr lang="cs-CZ" sz="3200" dirty="0"/>
              <a:t>, 1793, </a:t>
            </a:r>
            <a:r>
              <a:rPr lang="cs-CZ" sz="3200" dirty="0" smtClean="0"/>
              <a:t>1795) </a:t>
            </a:r>
            <a:r>
              <a:rPr lang="cs-CZ" sz="3200" b="1" dirty="0" smtClean="0"/>
              <a:t>přestal  </a:t>
            </a:r>
            <a:r>
              <a:rPr lang="cs-CZ" sz="3200" b="1" dirty="0"/>
              <a:t>polský stát </a:t>
            </a:r>
            <a:r>
              <a:rPr lang="cs-CZ" sz="3200" b="1" dirty="0" smtClean="0"/>
              <a:t>existovat</a:t>
            </a:r>
            <a:endParaRPr lang="cs-CZ" sz="3200" dirty="0" smtClean="0"/>
          </a:p>
          <a:p>
            <a:pPr lvl="1"/>
            <a:r>
              <a:rPr lang="cs-CZ" sz="2800" dirty="0"/>
              <a:t>n</a:t>
            </a:r>
            <a:r>
              <a:rPr lang="cs-CZ" sz="2800" dirty="0" smtClean="0"/>
              <a:t>ejvětší </a:t>
            </a:r>
            <a:r>
              <a:rPr lang="cs-CZ" sz="2800" dirty="0"/>
              <a:t>část obsadilo Rusko – území Litvy, Běloruska, </a:t>
            </a:r>
            <a:r>
              <a:rPr lang="cs-CZ" sz="2800" dirty="0" smtClean="0"/>
              <a:t>Ukrajiny</a:t>
            </a:r>
          </a:p>
          <a:p>
            <a:pPr lvl="1"/>
            <a:r>
              <a:rPr lang="cs-CZ" sz="2800" dirty="0" smtClean="0"/>
              <a:t>k </a:t>
            </a:r>
            <a:r>
              <a:rPr lang="cs-CZ" sz="2800" dirty="0"/>
              <a:t>Rakousku byla připojena Halič a </a:t>
            </a:r>
            <a:r>
              <a:rPr lang="cs-CZ" sz="2800" dirty="0" err="1" smtClean="0"/>
              <a:t>Krakovsko</a:t>
            </a:r>
            <a:endParaRPr lang="cs-CZ" sz="2800" dirty="0" smtClean="0"/>
          </a:p>
          <a:p>
            <a:pPr lvl="1"/>
            <a:r>
              <a:rPr lang="cs-CZ" sz="2800" dirty="0" smtClean="0"/>
              <a:t>k </a:t>
            </a:r>
            <a:r>
              <a:rPr lang="cs-CZ" sz="2800" dirty="0"/>
              <a:t>Prusku Velkopolsko (Varšavské velkovévodství) a </a:t>
            </a:r>
            <a:r>
              <a:rPr lang="cs-CZ" sz="2800" dirty="0" err="1" smtClean="0"/>
              <a:t>Mazovsko</a:t>
            </a:r>
            <a:endParaRPr lang="cs-CZ" sz="2800" dirty="0"/>
          </a:p>
          <a:p>
            <a:pPr marL="274320" lvl="1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47513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19200"/>
            <a:ext cx="8507288" cy="552216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566" y="188640"/>
            <a:ext cx="8204727" cy="6435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96404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Povstání </a:t>
            </a:r>
            <a:r>
              <a:rPr lang="cs-CZ" dirty="0"/>
              <a:t>Tadeusze </a:t>
            </a:r>
            <a:r>
              <a:rPr lang="cs-CZ" dirty="0" err="1" smtClean="0"/>
              <a:t>Kościuzska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mezi </a:t>
            </a:r>
            <a:r>
              <a:rPr lang="cs-CZ" sz="2800" dirty="0"/>
              <a:t>2. a 3. dělením (1794)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šlechticko-měšťanské povstání</a:t>
            </a:r>
          </a:p>
          <a:p>
            <a:endParaRPr lang="cs-CZ" sz="2800" dirty="0" smtClean="0"/>
          </a:p>
          <a:p>
            <a:r>
              <a:rPr lang="cs-CZ" sz="2800" dirty="0" smtClean="0"/>
              <a:t>pokoušel </a:t>
            </a:r>
            <a:r>
              <a:rPr lang="cs-CZ" sz="2800" dirty="0"/>
              <a:t>získat některými úlevami venkovské </a:t>
            </a:r>
            <a:r>
              <a:rPr lang="cs-CZ" sz="2800" dirty="0" smtClean="0"/>
              <a:t>obyvatelstvo</a:t>
            </a:r>
          </a:p>
          <a:p>
            <a:endParaRPr lang="cs-CZ" sz="2800" dirty="0" smtClean="0"/>
          </a:p>
          <a:p>
            <a:r>
              <a:rPr lang="cs-CZ" sz="2800" dirty="0" smtClean="0"/>
              <a:t>povstání </a:t>
            </a:r>
            <a:r>
              <a:rPr lang="cs-CZ" sz="2800" dirty="0"/>
              <a:t>bylo poraženo pruskými a ruskými vojsky vedenými generálem </a:t>
            </a:r>
            <a:r>
              <a:rPr lang="cs-CZ" sz="2800" dirty="0" err="1" smtClean="0"/>
              <a:t>Suvorovem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70788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Ve kterém století vzniklo litevské velkoknížectví?</a:t>
            </a:r>
          </a:p>
          <a:p>
            <a:pPr marL="514350" indent="-514350">
              <a:buAutoNum type="arabicPeriod"/>
            </a:pPr>
            <a:r>
              <a:rPr lang="cs-CZ" dirty="0" smtClean="0"/>
              <a:t>Bitva u </a:t>
            </a:r>
            <a:r>
              <a:rPr lang="cs-CZ" dirty="0" err="1" smtClean="0"/>
              <a:t>Grunwaldu</a:t>
            </a:r>
            <a:r>
              <a:rPr lang="cs-CZ" dirty="0" smtClean="0"/>
              <a:t>.</a:t>
            </a:r>
          </a:p>
          <a:p>
            <a:pPr marL="514350" indent="-514350">
              <a:buAutoNum type="arabicPeriod"/>
            </a:pPr>
            <a:r>
              <a:rPr lang="cs-CZ" dirty="0" smtClean="0"/>
              <a:t>Lublinská unie.</a:t>
            </a:r>
          </a:p>
          <a:p>
            <a:pPr marL="514350" indent="-514350">
              <a:buAutoNum type="arabicPeriod"/>
            </a:pPr>
            <a:r>
              <a:rPr lang="cs-CZ" dirty="0" smtClean="0"/>
              <a:t>Brestská unie.</a:t>
            </a:r>
          </a:p>
          <a:p>
            <a:pPr marL="514350" indent="-514350">
              <a:buAutoNum type="arabicPeriod"/>
            </a:pPr>
            <a:r>
              <a:rPr lang="cs-CZ" dirty="0" smtClean="0"/>
              <a:t>Jmenuj </a:t>
            </a:r>
            <a:r>
              <a:rPr lang="cs-CZ" dirty="0" err="1" smtClean="0"/>
              <a:t>vasovské</a:t>
            </a:r>
            <a:r>
              <a:rPr lang="cs-CZ" dirty="0" smtClean="0"/>
              <a:t> krále na polském trůně.</a:t>
            </a:r>
          </a:p>
          <a:p>
            <a:pPr marL="514350" indent="-514350">
              <a:buAutoNum type="arabicPeriod"/>
            </a:pPr>
            <a:r>
              <a:rPr lang="cs-CZ" dirty="0" smtClean="0"/>
              <a:t>Kdo to byl Bohdan Chmelnický?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polský král pomohl Vídni obležené Turky a kterého roku?</a:t>
            </a:r>
          </a:p>
          <a:p>
            <a:pPr marL="514350" indent="-514350">
              <a:buAutoNum type="arabicPeriod"/>
            </a:pPr>
            <a:r>
              <a:rPr lang="cs-CZ" dirty="0" smtClean="0"/>
              <a:t>Ve kterých letech proběhlo trojí dělení Polska?</a:t>
            </a:r>
          </a:p>
          <a:p>
            <a:pPr marL="514350" indent="-514350">
              <a:buAutoNum type="arabicPeriod"/>
            </a:pPr>
            <a:r>
              <a:rPr lang="cs-CZ" dirty="0" smtClean="0"/>
              <a:t>Kdo to byl Tadeusz </a:t>
            </a:r>
            <a:r>
              <a:rPr lang="cs-CZ" dirty="0" err="1" smtClean="0"/>
              <a:t>Kościuzsko</a:t>
            </a:r>
            <a:r>
              <a:rPr lang="cs-CZ" dirty="0" smtClean="0"/>
              <a:t>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1340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sz="1600" dirty="0" smtClean="0"/>
              <a:t>MATEJKO</a:t>
            </a:r>
            <a:r>
              <a:rPr lang="cs-CZ" sz="1600" dirty="0"/>
              <a:t>, Jan.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cs.wikipedia.org/wiki/Soubor:Wladyslaw_Jagiello.jpg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AVALOKITESVARA.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commons.wikimedia.org/wiki/File:Coat_of_Arms_of_Vladislav_Jagaila_as_king_of_Poland.svg?uselang=cs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MATEJKO, Jan.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cs.wikipedia.org/wiki/Soubor:Jagiello_z_Witoldem.jpg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PIWOWARSKI, </a:t>
            </a:r>
            <a:r>
              <a:rPr lang="cs-CZ" sz="1600" dirty="0" err="1"/>
              <a:t>Cezary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commons.wikimedia.org/wiki/File:Warnenczyk_grob_CP.jpg?uselang=cs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COURT, Jean De.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cs.wikipedia.org/wiki/Soubor:Anjou_1570louvre.jpg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KOBER, Martin.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cs.wikipedia.org/wiki/Soubor:Kober_Stephen_Bathory.jpg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RUBENS, Peter Paul.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8"/>
              </a:rPr>
              <a:t>http://cs.wikipedia.org/wiki/Soubor:Rubens_W%C5%82adys%C5%82aw_Vasa_%</a:t>
            </a:r>
            <a:r>
              <a:rPr lang="cs-CZ" sz="1600" dirty="0" smtClean="0">
                <a:hlinkClick r:id="rId8"/>
              </a:rPr>
              <a:t>28detail%29.jpg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SCHULTZ, Daniel.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commons.wikimedia.org/wiki/File:Jan_Kazimierz_by_Daniel_Schultz.jpg?uselang=cs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ORLONOV, Artur. </a:t>
            </a:r>
            <a:r>
              <a:rPr lang="cs-CZ" sz="1600" i="1" dirty="0"/>
              <a:t>wikipedia.cz</a:t>
            </a:r>
            <a:r>
              <a:rPr lang="cs-CZ" sz="1600" dirty="0"/>
              <a:t> [online]. [cit. 22.5.2013]. Dostupný na WWW: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commons.wikimedia.org/wiki/File:Bohdan_Khmelnytsky.jpg?uselang=cs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400" dirty="0"/>
              <a:t>ANONYMNÍ.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</a:t>
            </a:r>
            <a:r>
              <a:rPr lang="cs-CZ" sz="1400" dirty="0">
                <a:hlinkClick r:id="rId11"/>
              </a:rPr>
              <a:t>https://</a:t>
            </a:r>
            <a:r>
              <a:rPr lang="cs-CZ" sz="1400" dirty="0" smtClean="0">
                <a:hlinkClick r:id="rId11"/>
              </a:rPr>
              <a:t>commons.wikimedia.org/wiki/File:Portret_Jana_III.jpg?uselang=cs</a:t>
            </a:r>
            <a:endParaRPr lang="cs-CZ" sz="1400" dirty="0" smtClean="0"/>
          </a:p>
          <a:p>
            <a:pPr marL="514350" indent="-514350">
              <a:buAutoNum type="arabicPeriod"/>
            </a:pPr>
            <a:r>
              <a:rPr lang="cs-CZ" sz="1400" dirty="0"/>
              <a:t>KOSSAK, </a:t>
            </a:r>
            <a:r>
              <a:rPr lang="cs-CZ" sz="1400" dirty="0" err="1"/>
              <a:t>Juliusz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22.5.2013]. Dostupný na WWW: </a:t>
            </a:r>
            <a:r>
              <a:rPr lang="cs-CZ" sz="1400" dirty="0">
                <a:hlinkClick r:id="rId12"/>
              </a:rPr>
              <a:t>https://</a:t>
            </a:r>
            <a:r>
              <a:rPr lang="cs-CZ" sz="1400" dirty="0" smtClean="0">
                <a:hlinkClick r:id="rId12"/>
              </a:rPr>
              <a:t>commons.wikimedia.org/wiki/File:King_John_III_Sobieski_blessing_Polish_attack_on_Turks_in_Vienna_1683.PNG?usserlang=cs</a:t>
            </a:r>
            <a:endParaRPr lang="cs-CZ" sz="1400" dirty="0" smtClean="0"/>
          </a:p>
          <a:p>
            <a:pPr marL="514350" indent="-514350">
              <a:buAutoNum type="arabicPeriod"/>
            </a:pPr>
            <a:r>
              <a:rPr lang="cs-CZ" sz="1200" dirty="0"/>
              <a:t>AUTOR NEUVEDEN. </a:t>
            </a:r>
            <a:r>
              <a:rPr lang="cs-CZ" sz="1200" i="1" dirty="0"/>
              <a:t>wikipedia.cz</a:t>
            </a:r>
            <a:r>
              <a:rPr lang="cs-CZ" sz="1200" dirty="0"/>
              <a:t> [online]. [cit. 22.5.2013]. Dostupný na WWW: </a:t>
            </a:r>
            <a:r>
              <a:rPr lang="cs-CZ" sz="1200" dirty="0">
                <a:hlinkClick r:id="rId13"/>
              </a:rPr>
              <a:t>https://</a:t>
            </a:r>
            <a:r>
              <a:rPr lang="cs-CZ" sz="1200" dirty="0" smtClean="0">
                <a:hlinkClick r:id="rId13"/>
              </a:rPr>
              <a:t>cs.wikipedia.org/wiki/Soubor:Partitions_of_Poland.png</a:t>
            </a:r>
            <a:endParaRPr lang="cs-CZ" sz="1200" dirty="0" smtClean="0"/>
          </a:p>
          <a:p>
            <a:pPr marL="514350" indent="-514350">
              <a:buAutoNum type="arabicPeriod"/>
            </a:pPr>
            <a:endParaRPr lang="cs-CZ" sz="1400" dirty="0" smtClean="0"/>
          </a:p>
          <a:p>
            <a:pPr marL="514350" indent="-514350">
              <a:buAutoNum type="arabicPeriod"/>
            </a:pPr>
            <a:endParaRPr lang="cs-CZ" sz="1400" dirty="0" smtClean="0"/>
          </a:p>
          <a:p>
            <a:pPr marL="514350" indent="-514350">
              <a:buAutoNum type="arabicPeriod"/>
            </a:pPr>
            <a:endParaRPr lang="cs-CZ" sz="1400" dirty="0" smtClean="0"/>
          </a:p>
          <a:p>
            <a:pPr marL="514350" indent="-514350">
              <a:buAutoNum type="arabicPeriod"/>
            </a:pPr>
            <a:endParaRPr lang="cs-CZ" sz="1400" dirty="0"/>
          </a:p>
          <a:p>
            <a:pPr marL="514350" indent="-514350">
              <a:buAutoNum type="arabicPeriod"/>
            </a:pPr>
            <a:endParaRPr lang="cs-CZ" sz="1600" dirty="0" smtClean="0"/>
          </a:p>
          <a:p>
            <a:pPr marL="514350" indent="-514350">
              <a:buAutoNum type="arabicPeriod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538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KANTOREK</a:t>
            </a:r>
            <a:r>
              <a:rPr lang="cs-CZ" dirty="0"/>
              <a:t>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smtClean="0"/>
              <a:t>KVIRENC</a:t>
            </a:r>
            <a:r>
              <a:rPr lang="cs-CZ" dirty="0"/>
              <a:t>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6599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Konec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5470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277</TotalTime>
  <Words>1227</Words>
  <Application>Microsoft Office PowerPoint</Application>
  <PresentationFormat>Předvádění na obrazovce (4:3)</PresentationFormat>
  <Paragraphs>361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33</vt:i4>
      </vt:variant>
    </vt:vector>
  </HeadingPairs>
  <TitlesOfParts>
    <vt:vector size="35" baseType="lpstr">
      <vt:lpstr>Původ</vt:lpstr>
      <vt:lpstr>projekt</vt:lpstr>
      <vt:lpstr>Polsko-litevská unie</vt:lpstr>
      <vt:lpstr>ANOTACE</vt:lpstr>
      <vt:lpstr>Polsko-litevská unie</vt:lpstr>
      <vt:lpstr>Vznik litevského velkoknížectví</vt:lpstr>
      <vt:lpstr>Jagellonská dynastie</vt:lpstr>
      <vt:lpstr>Vladislav II. Jagiełło (1386-1434)</vt:lpstr>
      <vt:lpstr>Erb Vladislava II. jako polského krále</vt:lpstr>
      <vt:lpstr>Bitva u Grunwaldu (Tannenbergu)</vt:lpstr>
      <vt:lpstr>Vladislav III. Varnenčík (1434 – 1444)</vt:lpstr>
      <vt:lpstr>Kazimír IV. Veliký (1447 – 1492)</vt:lpstr>
      <vt:lpstr>Období posledních Jagellonců</vt:lpstr>
      <vt:lpstr>Období volených králů</vt:lpstr>
      <vt:lpstr>Jindřich z Valois (1573 – 1574)</vt:lpstr>
      <vt:lpstr>Štěpán Báthory (1575 – 1586)</vt:lpstr>
      <vt:lpstr>Vasovci na polském trůně</vt:lpstr>
      <vt:lpstr>Zikmund III. Vasa (1587 – 1632)</vt:lpstr>
      <vt:lpstr>Vladislav IV. Vasa (1632 – 1648)</vt:lpstr>
      <vt:lpstr>Jan II. Kazimír Vasa (1648 – 1668)</vt:lpstr>
      <vt:lpstr>Bohdan Zenobius Chmelnický</vt:lpstr>
      <vt:lpstr>Prezentace aplikace PowerPoint</vt:lpstr>
      <vt:lpstr>Prezentace aplikace PowerPoint</vt:lpstr>
      <vt:lpstr>Poslední vladaři svobodného Polska</vt:lpstr>
      <vt:lpstr>Michal Wiśniowiecki (1669 – 1673)</vt:lpstr>
      <vt:lpstr>Jan III. Sobieski (1674 – 1696)</vt:lpstr>
      <vt:lpstr>Prezentace aplikace PowerPoint</vt:lpstr>
      <vt:lpstr>Stanislav II. August Poniatowski (1764 – 1795)</vt:lpstr>
      <vt:lpstr>Dělení Polska (1772 – 1795)</vt:lpstr>
      <vt:lpstr>Prezentace aplikace PowerPoint</vt:lpstr>
      <vt:lpstr>Povstání Tadeusze Kościuzska</vt:lpstr>
      <vt:lpstr>Závěrečné opakování</vt:lpstr>
      <vt:lpstr>Zdroje </vt:lpstr>
      <vt:lpstr>Literatura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 – litevská unie</dc:title>
  <dc:creator>zi</dc:creator>
  <cp:lastModifiedBy>zi</cp:lastModifiedBy>
  <cp:revision>23</cp:revision>
  <dcterms:created xsi:type="dcterms:W3CDTF">2013-05-22T12:28:48Z</dcterms:created>
  <dcterms:modified xsi:type="dcterms:W3CDTF">2013-12-18T07:33:09Z</dcterms:modified>
</cp:coreProperties>
</file>