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  <p:sldMasterId id="2147483735" r:id="rId3"/>
  </p:sldMasterIdLst>
  <p:notesMasterIdLst>
    <p:notesMasterId r:id="rId36"/>
  </p:notesMasterIdLst>
  <p:sldIdLst>
    <p:sldId id="285" r:id="rId4"/>
    <p:sldId id="286" r:id="rId5"/>
    <p:sldId id="256" r:id="rId6"/>
    <p:sldId id="257" r:id="rId7"/>
    <p:sldId id="258" r:id="rId8"/>
    <p:sldId id="260" r:id="rId9"/>
    <p:sldId id="259" r:id="rId10"/>
    <p:sldId id="262" r:id="rId11"/>
    <p:sldId id="264" r:id="rId12"/>
    <p:sldId id="263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61" r:id="rId33"/>
    <p:sldId id="287" r:id="rId34"/>
    <p:sldId id="272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0DF4-FF12-4F1A-84E2-065498030480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646AD8-E6D3-46BD-9EC5-82316F0808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414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646AD8-E6D3-46BD-9EC5-82316F08086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401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646AD8-E6D3-46BD-9EC5-82316F080860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675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973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6498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1326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4561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2244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305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9708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7377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56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890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9799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7537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529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2466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3553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099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6652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589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9625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2288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7901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755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867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0697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7327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5611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164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8820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A119C9A-91A1-4C72-B17A-ECC19FF953E7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DBEE01C-25A8-4075-8C87-250FB0AB298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0200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548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us-1389.png" TargetMode="External"/><Relationship Id="rId2" Type="http://schemas.openxmlformats.org/officeDocument/2006/relationships/hyperlink" Target="http://cs.wikipedia.org/wiki/Soubor:Ivan_III_of_Russ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orisgodunov.jpg" TargetMode="External"/><Relationship Id="rId5" Type="http://schemas.openxmlformats.org/officeDocument/2006/relationships/hyperlink" Target="http://cs.wikipedia.org/wiki/Soubor:Hw-ivan4.jpg" TargetMode="External"/><Relationship Id="rId4" Type="http://schemas.openxmlformats.org/officeDocument/2006/relationships/hyperlink" Target="http://cs.wikipedia.org/wiki/Soubor:Vasili_III_of_Russia.jpg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/>
              <a:t>Rusko v raném novověku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64152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VY_32_INOVACE_3.DE.04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květen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410610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 problematikou podoby ruského carství v období po skončení tatarského panství až do nástupu Romanovců. Sleduje problematiku utváření samoděržaví, zejména pak období vlády Ivana IV. Hrozného, věnuje se i období tzv. </a:t>
            </a:r>
            <a:r>
              <a:rPr lang="cs-CZ" sz="1100" dirty="0" err="1"/>
              <a:t>smuty</a:t>
            </a:r>
            <a:r>
              <a:rPr lang="cs-CZ" sz="1100" dirty="0"/>
              <a:t>. Obrazový i mapový materiál je vhodný jako pomůcka pro osvětlení a srovnání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1212872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Rusko v raném novověku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1480 - 1613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5692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Ivan III.</a:t>
            </a:r>
            <a:endParaRPr lang="cs-CZ" b="1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1462 - 1505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9597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1476 – </a:t>
            </a:r>
            <a:r>
              <a:rPr lang="cs-CZ" sz="3200" b="1" dirty="0" smtClean="0"/>
              <a:t>odmítl platit </a:t>
            </a:r>
            <a:r>
              <a:rPr lang="cs-CZ" sz="3200" b="1" dirty="0"/>
              <a:t>Zlaté </a:t>
            </a:r>
            <a:r>
              <a:rPr lang="cs-CZ" sz="3200" b="1" dirty="0" smtClean="0"/>
              <a:t>Hordě daně</a:t>
            </a:r>
          </a:p>
          <a:p>
            <a:r>
              <a:rPr lang="cs-CZ" sz="3200" dirty="0" smtClean="0"/>
              <a:t>Horda 1480 </a:t>
            </a:r>
            <a:r>
              <a:rPr lang="cs-CZ" sz="3200" dirty="0"/>
              <a:t>bez boje </a:t>
            </a:r>
            <a:r>
              <a:rPr lang="cs-CZ" sz="3200" dirty="0" smtClean="0"/>
              <a:t>vzdala nároku na ruské země</a:t>
            </a:r>
          </a:p>
          <a:p>
            <a:r>
              <a:rPr lang="cs-CZ" sz="3200" dirty="0" smtClean="0"/>
              <a:t>Na </a:t>
            </a:r>
            <a:r>
              <a:rPr lang="cs-CZ" sz="3200" dirty="0"/>
              <a:t>místě Zlaté </a:t>
            </a:r>
            <a:r>
              <a:rPr lang="cs-CZ" sz="3200" dirty="0" smtClean="0"/>
              <a:t>Hordy </a:t>
            </a:r>
            <a:r>
              <a:rPr lang="cs-CZ" sz="3200" b="1" dirty="0" smtClean="0"/>
              <a:t>Astrachaňský chanát</a:t>
            </a:r>
          </a:p>
          <a:p>
            <a:pPr lvl="1"/>
            <a:r>
              <a:rPr lang="cs-CZ" sz="2800" dirty="0" smtClean="0"/>
              <a:t>Neměl </a:t>
            </a:r>
            <a:r>
              <a:rPr lang="cs-CZ" sz="2800" dirty="0"/>
              <a:t>dostatek sil něco </a:t>
            </a:r>
            <a:r>
              <a:rPr lang="cs-CZ" sz="2800" dirty="0" smtClean="0"/>
              <a:t>změnit</a:t>
            </a:r>
          </a:p>
          <a:p>
            <a:r>
              <a:rPr lang="cs-CZ" sz="3200" b="1" dirty="0" smtClean="0"/>
              <a:t>Vymanění </a:t>
            </a:r>
            <a:r>
              <a:rPr lang="cs-CZ" sz="3200" b="1" dirty="0"/>
              <a:t>Rusů z tatarské </a:t>
            </a:r>
            <a:r>
              <a:rPr lang="cs-CZ" sz="3200" b="1" dirty="0" smtClean="0"/>
              <a:t>nadvlády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0376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88024" y="1098145"/>
            <a:ext cx="3931920" cy="5291543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Do roku 1500 položil základy nezávislého </a:t>
            </a:r>
            <a:r>
              <a:rPr lang="cs-CZ" sz="2800" dirty="0" smtClean="0"/>
              <a:t>Ruska</a:t>
            </a:r>
          </a:p>
          <a:p>
            <a:pPr lvl="1"/>
            <a:r>
              <a:rPr lang="cs-CZ" sz="2400" dirty="0" smtClean="0"/>
              <a:t>K moskevskému knížectví připojil knížectví jaroslavské, rostovské, novgorodské a tverské</a:t>
            </a:r>
          </a:p>
          <a:p>
            <a:pPr lvl="1"/>
            <a:endParaRPr lang="cs-CZ" sz="2400" dirty="0" smtClean="0"/>
          </a:p>
          <a:p>
            <a:r>
              <a:rPr lang="cs-CZ" sz="2800" dirty="0" smtClean="0"/>
              <a:t>Údělná </a:t>
            </a:r>
            <a:r>
              <a:rPr lang="cs-CZ" sz="2800" dirty="0"/>
              <a:t>knížata a jejich bojaři se stávají služebníky velkého moskevského </a:t>
            </a:r>
            <a:r>
              <a:rPr lang="cs-CZ" sz="2800" dirty="0" smtClean="0"/>
              <a:t>knížete</a:t>
            </a:r>
          </a:p>
          <a:p>
            <a:pPr lvl="1"/>
            <a:r>
              <a:rPr lang="cs-CZ" sz="2400" dirty="0" smtClean="0"/>
              <a:t>Začíná </a:t>
            </a:r>
            <a:r>
              <a:rPr lang="cs-CZ" sz="2400" dirty="0"/>
              <a:t>splývat pozice údělných knížat a </a:t>
            </a:r>
            <a:r>
              <a:rPr lang="cs-CZ" sz="2400" dirty="0" smtClean="0"/>
              <a:t>bojarů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09796" y="6218238"/>
            <a:ext cx="3931920" cy="63976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1. Ivan III. </a:t>
            </a:r>
            <a:r>
              <a:rPr lang="cs-CZ" sz="1800" b="1" dirty="0" err="1" smtClean="0"/>
              <a:t>Vasiljevič</a:t>
            </a:r>
            <a:endParaRPr lang="cs-CZ" sz="1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98145"/>
            <a:ext cx="3672408" cy="5151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243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0" y="6381757"/>
            <a:ext cx="9144000" cy="451122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/>
              <a:t>2</a:t>
            </a:r>
            <a:r>
              <a:rPr lang="cs-CZ" sz="1800" b="1" dirty="0" smtClean="0"/>
              <a:t>. Oblast Ruska na konci 14. století</a:t>
            </a:r>
            <a:endParaRPr lang="cs-CZ" sz="1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28" y="188639"/>
            <a:ext cx="8272536" cy="6080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075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Samoděržaví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 období </a:t>
            </a:r>
            <a:r>
              <a:rPr lang="cs-CZ" sz="2800" dirty="0"/>
              <a:t>Ivana </a:t>
            </a:r>
            <a:r>
              <a:rPr lang="cs-CZ" sz="2800" dirty="0" err="1"/>
              <a:t>Kality</a:t>
            </a:r>
            <a:r>
              <a:rPr lang="cs-CZ" sz="2800" dirty="0"/>
              <a:t> (14. </a:t>
            </a:r>
            <a:r>
              <a:rPr lang="cs-CZ" sz="2800" dirty="0" smtClean="0"/>
              <a:t>stol.)</a:t>
            </a:r>
          </a:p>
          <a:p>
            <a:r>
              <a:rPr lang="cs-CZ" sz="2800" dirty="0" smtClean="0"/>
              <a:t>Moc </a:t>
            </a:r>
            <a:r>
              <a:rPr lang="cs-CZ" sz="2800" dirty="0"/>
              <a:t>je svěřena </a:t>
            </a:r>
            <a:r>
              <a:rPr lang="cs-CZ" sz="2800" dirty="0" smtClean="0"/>
              <a:t>panovníkovi </a:t>
            </a:r>
          </a:p>
          <a:p>
            <a:r>
              <a:rPr lang="cs-CZ" sz="2800" dirty="0" smtClean="0"/>
              <a:t>Opíralo </a:t>
            </a:r>
            <a:r>
              <a:rPr lang="cs-CZ" sz="2800" dirty="0"/>
              <a:t>o </a:t>
            </a:r>
            <a:r>
              <a:rPr lang="cs-CZ" sz="2800" dirty="0" smtClean="0"/>
              <a:t>vojenskou moc </a:t>
            </a:r>
            <a:r>
              <a:rPr lang="cs-CZ" sz="2800" dirty="0"/>
              <a:t>a o princip úplného podrobení všech členů komunity </a:t>
            </a:r>
            <a:r>
              <a:rPr lang="cs-CZ" sz="2800" dirty="0" smtClean="0"/>
              <a:t>knížeti</a:t>
            </a:r>
          </a:p>
          <a:p>
            <a:r>
              <a:rPr lang="cs-CZ" sz="2800" dirty="0" smtClean="0"/>
              <a:t>Dříve </a:t>
            </a:r>
            <a:r>
              <a:rPr lang="cs-CZ" sz="2800" dirty="0"/>
              <a:t>členové knížecí družiny sloužili </a:t>
            </a:r>
            <a:r>
              <a:rPr lang="cs-CZ" sz="2800" dirty="0" smtClean="0"/>
              <a:t>dobrovolně </a:t>
            </a:r>
            <a:r>
              <a:rPr lang="cs-CZ" sz="2800" dirty="0"/>
              <a:t>a mohli </a:t>
            </a:r>
            <a:r>
              <a:rPr lang="cs-CZ" sz="2800" dirty="0" smtClean="0"/>
              <a:t>službu opustit</a:t>
            </a:r>
            <a:r>
              <a:rPr lang="cs-CZ" sz="2800" dirty="0"/>
              <a:t>, nyní byli </a:t>
            </a:r>
            <a:r>
              <a:rPr lang="cs-CZ" sz="2800" dirty="0" smtClean="0"/>
              <a:t>k vládci připoutáni (poddaní)</a:t>
            </a:r>
          </a:p>
          <a:p>
            <a:pPr lvl="1"/>
            <a:r>
              <a:rPr lang="cs-CZ" sz="2400" dirty="0" smtClean="0"/>
              <a:t>Dary </a:t>
            </a:r>
            <a:r>
              <a:rPr lang="cs-CZ" sz="2400" dirty="0"/>
              <a:t>v podobě státních pozemků – </a:t>
            </a:r>
            <a:r>
              <a:rPr lang="cs-CZ" sz="2400" i="1" dirty="0" err="1"/>
              <a:t>poměstí</a:t>
            </a:r>
            <a:r>
              <a:rPr lang="cs-CZ" sz="2400" dirty="0"/>
              <a:t> </a:t>
            </a:r>
          </a:p>
          <a:p>
            <a:pPr lvl="1"/>
            <a:r>
              <a:rPr lang="cs-CZ" sz="2400" dirty="0" smtClean="0"/>
              <a:t>Držitel </a:t>
            </a:r>
            <a:r>
              <a:rPr lang="cs-CZ" sz="2400" dirty="0"/>
              <a:t>– </a:t>
            </a:r>
            <a:r>
              <a:rPr lang="cs-CZ" sz="2400" i="1" dirty="0" err="1"/>
              <a:t>poměščik</a:t>
            </a:r>
            <a:r>
              <a:rPr lang="cs-CZ" sz="2400" dirty="0"/>
              <a:t> – je nemohl zcizit ani odkázat, v případě jeho smrti </a:t>
            </a:r>
            <a:r>
              <a:rPr lang="cs-CZ" sz="2400" dirty="0" smtClean="0"/>
              <a:t>přerozdělováno jiným</a:t>
            </a:r>
            <a:endParaRPr lang="cs-CZ" sz="2400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39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Vasilij III.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1505-1533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237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3931920" cy="5120928"/>
          </a:xfrm>
        </p:spPr>
        <p:txBody>
          <a:bodyPr>
            <a:normAutofit/>
          </a:bodyPr>
          <a:lstStyle/>
          <a:p>
            <a:r>
              <a:rPr lang="cs-CZ" dirty="0" smtClean="0"/>
              <a:t>Připojování </a:t>
            </a:r>
            <a:r>
              <a:rPr lang="cs-CZ" dirty="0"/>
              <a:t>dalších </a:t>
            </a:r>
            <a:r>
              <a:rPr lang="cs-CZ" dirty="0" smtClean="0"/>
              <a:t>území</a:t>
            </a:r>
          </a:p>
          <a:p>
            <a:endParaRPr lang="cs-CZ" dirty="0" smtClean="0"/>
          </a:p>
          <a:p>
            <a:r>
              <a:rPr lang="cs-CZ" dirty="0" smtClean="0"/>
              <a:t>Završil proces sjednocování země</a:t>
            </a:r>
          </a:p>
          <a:p>
            <a:endParaRPr lang="cs-CZ" dirty="0" smtClean="0"/>
          </a:p>
          <a:p>
            <a:r>
              <a:rPr lang="cs-CZ" dirty="0" smtClean="0"/>
              <a:t>Podporovala ho pravoslavná církev</a:t>
            </a:r>
          </a:p>
          <a:p>
            <a:endParaRPr lang="cs-CZ" dirty="0" smtClean="0"/>
          </a:p>
          <a:p>
            <a:r>
              <a:rPr lang="cs-CZ" dirty="0" smtClean="0"/>
              <a:t>Další omezení moci bojarů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323528" y="6204542"/>
            <a:ext cx="3931920" cy="63976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3. Vasilij III. </a:t>
            </a:r>
            <a:r>
              <a:rPr lang="cs-CZ" sz="1800" b="1" dirty="0" err="1" smtClean="0"/>
              <a:t>Ivanovič</a:t>
            </a:r>
            <a:endParaRPr lang="cs-CZ" sz="1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4101790" cy="4724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37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Ivan IV. Hrozn</a:t>
            </a:r>
            <a:r>
              <a:rPr lang="cs-CZ" b="1" dirty="0"/>
              <a:t>ý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1533 – 1584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4790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6198347"/>
            <a:ext cx="3931920" cy="63976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4. Ivan IV. </a:t>
            </a:r>
            <a:r>
              <a:rPr lang="cs-CZ" sz="1800" b="1" dirty="0" err="1" smtClean="0"/>
              <a:t>Vasiljevič</a:t>
            </a:r>
            <a:endParaRPr lang="cs-CZ" sz="1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54880" y="692696"/>
            <a:ext cx="3931920" cy="5696992"/>
          </a:xfrm>
        </p:spPr>
        <p:txBody>
          <a:bodyPr/>
          <a:lstStyle/>
          <a:p>
            <a:r>
              <a:rPr lang="pl-PL" sz="2800" dirty="0" smtClean="0"/>
              <a:t>Od </a:t>
            </a:r>
            <a:r>
              <a:rPr lang="pl-PL" sz="2800" dirty="0"/>
              <a:t>roku 1533 moskevský velkokníže </a:t>
            </a:r>
            <a:endParaRPr lang="pl-PL" sz="2800" dirty="0" smtClean="0"/>
          </a:p>
          <a:p>
            <a:pPr marL="0" indent="0">
              <a:buNone/>
            </a:pPr>
            <a:endParaRPr lang="pl-PL" sz="2800" dirty="0"/>
          </a:p>
          <a:p>
            <a:r>
              <a:rPr lang="pl-PL" sz="2800" dirty="0" smtClean="0"/>
              <a:t>Od </a:t>
            </a:r>
            <a:r>
              <a:rPr lang="pl-PL" sz="2800" dirty="0"/>
              <a:t>roku 1547 první ruský </a:t>
            </a:r>
            <a:r>
              <a:rPr lang="pl-PL" sz="2800" dirty="0" smtClean="0"/>
              <a:t>car</a:t>
            </a:r>
          </a:p>
          <a:p>
            <a:endParaRPr lang="pl-PL" sz="2800" dirty="0" smtClean="0"/>
          </a:p>
          <a:p>
            <a:r>
              <a:rPr lang="cs-CZ" sz="2800" dirty="0"/>
              <a:t>Velikým knížetem moskevským </a:t>
            </a:r>
            <a:r>
              <a:rPr lang="cs-CZ" sz="2800" dirty="0" smtClean="0"/>
              <a:t>se stal </a:t>
            </a:r>
            <a:r>
              <a:rPr lang="cs-CZ" sz="2800" dirty="0"/>
              <a:t>formálně </a:t>
            </a:r>
            <a:r>
              <a:rPr lang="cs-CZ" sz="2800" dirty="0" smtClean="0"/>
              <a:t>ve </a:t>
            </a:r>
            <a:r>
              <a:rPr lang="cs-CZ" sz="2800" dirty="0"/>
              <a:t>třech </a:t>
            </a:r>
            <a:r>
              <a:rPr lang="cs-CZ" sz="2800" dirty="0" smtClean="0"/>
              <a:t>letech po </a:t>
            </a:r>
            <a:r>
              <a:rPr lang="cs-CZ" sz="2800" dirty="0"/>
              <a:t>smrti svého otce Vasilije </a:t>
            </a:r>
            <a:r>
              <a:rPr lang="cs-CZ" sz="2800" dirty="0" smtClean="0"/>
              <a:t>III.</a:t>
            </a:r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4032448" cy="561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521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1533 – 1543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Vládla za něj </a:t>
            </a:r>
            <a:r>
              <a:rPr lang="cs-CZ" sz="2800" b="1" dirty="0"/>
              <a:t>regentská rada </a:t>
            </a:r>
            <a:r>
              <a:rPr lang="cs-CZ" sz="2800" dirty="0" smtClean="0"/>
              <a:t>(jen 1 rok)</a:t>
            </a:r>
          </a:p>
          <a:p>
            <a:r>
              <a:rPr lang="cs-CZ" sz="2800" dirty="0" smtClean="0"/>
              <a:t>Správy </a:t>
            </a:r>
            <a:r>
              <a:rPr lang="cs-CZ" sz="2800" dirty="0"/>
              <a:t>země </a:t>
            </a:r>
            <a:r>
              <a:rPr lang="cs-CZ" sz="2800" dirty="0" smtClean="0"/>
              <a:t>se zmocnila </a:t>
            </a:r>
            <a:r>
              <a:rPr lang="cs-CZ" sz="2800" dirty="0"/>
              <a:t>Ivanova matka </a:t>
            </a:r>
            <a:r>
              <a:rPr lang="cs-CZ" sz="2800" b="1" dirty="0"/>
              <a:t>Jelena</a:t>
            </a:r>
            <a:r>
              <a:rPr lang="cs-CZ" sz="2800" dirty="0"/>
              <a:t> </a:t>
            </a:r>
            <a:r>
              <a:rPr lang="cs-CZ" sz="2800" b="1" dirty="0" err="1" smtClean="0"/>
              <a:t>Glinská</a:t>
            </a:r>
            <a:r>
              <a:rPr lang="cs-CZ" sz="2800" dirty="0" smtClean="0"/>
              <a:t> (do své smrti 1538)</a:t>
            </a:r>
            <a:endParaRPr lang="cs-CZ" sz="2800" dirty="0"/>
          </a:p>
          <a:p>
            <a:r>
              <a:rPr lang="cs-CZ" sz="2800" dirty="0"/>
              <a:t>Po smrti regentky Jeleny </a:t>
            </a:r>
            <a:r>
              <a:rPr lang="cs-CZ" sz="2800" dirty="0" err="1"/>
              <a:t>Glinské</a:t>
            </a:r>
            <a:r>
              <a:rPr lang="cs-CZ" sz="2800" dirty="0"/>
              <a:t> </a:t>
            </a:r>
            <a:r>
              <a:rPr lang="cs-CZ" sz="2800" dirty="0" smtClean="0"/>
              <a:t>se </a:t>
            </a:r>
            <a:r>
              <a:rPr lang="cs-CZ" sz="2800" dirty="0"/>
              <a:t>situace </a:t>
            </a:r>
            <a:r>
              <a:rPr lang="cs-CZ" sz="2800" dirty="0" smtClean="0"/>
              <a:t>zhoršila</a:t>
            </a:r>
          </a:p>
          <a:p>
            <a:pPr lvl="1"/>
            <a:r>
              <a:rPr lang="cs-CZ" sz="2400" dirty="0" smtClean="0"/>
              <a:t>Aristokracie </a:t>
            </a:r>
            <a:r>
              <a:rPr lang="cs-CZ" sz="2400" dirty="0"/>
              <a:t>se </a:t>
            </a:r>
            <a:r>
              <a:rPr lang="cs-CZ" sz="2400" dirty="0" smtClean="0"/>
              <a:t>snažila získat moc a </a:t>
            </a:r>
            <a:r>
              <a:rPr lang="cs-CZ" sz="2400" dirty="0"/>
              <a:t>posunout ji nazpět k </a:t>
            </a:r>
            <a:r>
              <a:rPr lang="cs-CZ" sz="2400" dirty="0" smtClean="0"/>
              <a:t>dualismu </a:t>
            </a:r>
          </a:p>
          <a:p>
            <a:pPr lvl="1"/>
            <a:r>
              <a:rPr lang="cs-CZ" sz="2400" dirty="0" smtClean="0"/>
              <a:t>O </a:t>
            </a:r>
            <a:r>
              <a:rPr lang="cs-CZ" sz="2400" dirty="0"/>
              <a:t>moc </a:t>
            </a:r>
            <a:r>
              <a:rPr lang="cs-CZ" sz="2400" dirty="0" smtClean="0"/>
              <a:t>bojovaly aristokratické kliky</a:t>
            </a:r>
          </a:p>
          <a:p>
            <a:pPr lvl="1"/>
            <a:r>
              <a:rPr lang="cs-CZ" sz="2400" dirty="0" smtClean="0"/>
              <a:t>V </a:t>
            </a:r>
            <a:r>
              <a:rPr lang="cs-CZ" sz="2400" dirty="0"/>
              <a:t>čele knížata z rodu </a:t>
            </a:r>
            <a:r>
              <a:rPr lang="cs-CZ" sz="2400" dirty="0" err="1"/>
              <a:t>Šujských</a:t>
            </a:r>
            <a:r>
              <a:rPr lang="cs-CZ" sz="2400" dirty="0"/>
              <a:t> a </a:t>
            </a:r>
            <a:r>
              <a:rPr lang="cs-CZ" sz="2400" dirty="0" smtClean="0"/>
              <a:t>Bělských</a:t>
            </a:r>
            <a:endParaRPr lang="cs-CZ" sz="2800" dirty="0" smtClean="0"/>
          </a:p>
          <a:p>
            <a:r>
              <a:rPr lang="cs-CZ" sz="2800" b="1" dirty="0" smtClean="0"/>
              <a:t>1543</a:t>
            </a:r>
            <a:r>
              <a:rPr lang="cs-CZ" sz="2800" b="1" dirty="0"/>
              <a:t> </a:t>
            </a:r>
            <a:r>
              <a:rPr lang="cs-CZ" sz="2800" b="1" dirty="0" smtClean="0"/>
              <a:t>provedl Ivan </a:t>
            </a:r>
            <a:r>
              <a:rPr lang="cs-CZ" sz="2800" b="1" dirty="0"/>
              <a:t>IV. </a:t>
            </a:r>
            <a:r>
              <a:rPr lang="cs-CZ" sz="2800" b="1" dirty="0" smtClean="0"/>
              <a:t>převrat </a:t>
            </a:r>
            <a:r>
              <a:rPr lang="cs-CZ" sz="2800" dirty="0" smtClean="0"/>
              <a:t>a zmocnil se vlády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882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Reformy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600" b="1" dirty="0" smtClean="0"/>
              <a:t>1547</a:t>
            </a:r>
            <a:r>
              <a:rPr lang="cs-CZ" sz="2600" b="1" dirty="0"/>
              <a:t> </a:t>
            </a:r>
            <a:r>
              <a:rPr lang="cs-CZ" sz="2600" b="1" dirty="0" smtClean="0"/>
              <a:t>se </a:t>
            </a:r>
            <a:r>
              <a:rPr lang="cs-CZ" sz="2600" b="1" dirty="0"/>
              <a:t>Ivan prohlásil za </a:t>
            </a:r>
            <a:r>
              <a:rPr lang="cs-CZ" sz="2600" b="1" i="1" dirty="0"/>
              <a:t>cara a samovládce vší </a:t>
            </a:r>
            <a:r>
              <a:rPr lang="cs-CZ" sz="2600" b="1" i="1" dirty="0" smtClean="0"/>
              <a:t>Rusi</a:t>
            </a:r>
            <a:endParaRPr lang="cs-CZ" sz="2600" b="1" dirty="0" smtClean="0"/>
          </a:p>
          <a:p>
            <a:r>
              <a:rPr lang="cs-CZ" sz="2600" dirty="0" smtClean="0"/>
              <a:t>Pokusy </a:t>
            </a:r>
            <a:r>
              <a:rPr lang="cs-CZ" sz="2600" dirty="0"/>
              <a:t>o </a:t>
            </a:r>
            <a:r>
              <a:rPr lang="cs-CZ" sz="2600" dirty="0" smtClean="0"/>
              <a:t>změnu – znepokojení u </a:t>
            </a:r>
            <a:r>
              <a:rPr lang="cs-CZ" sz="2600" dirty="0"/>
              <a:t>pravoslavné </a:t>
            </a:r>
            <a:r>
              <a:rPr lang="cs-CZ" sz="2600" dirty="0" smtClean="0"/>
              <a:t>církve a bojarů</a:t>
            </a:r>
          </a:p>
          <a:p>
            <a:r>
              <a:rPr lang="cs-CZ" sz="2600" b="1" dirty="0" smtClean="0"/>
              <a:t>Zvýšení daní </a:t>
            </a:r>
            <a:r>
              <a:rPr lang="cs-CZ" sz="2600" dirty="0" smtClean="0"/>
              <a:t>(útěky </a:t>
            </a:r>
            <a:r>
              <a:rPr lang="cs-CZ" sz="2600" dirty="0"/>
              <a:t>rolníků, vylidňování rozsáhlých území </a:t>
            </a:r>
            <a:r>
              <a:rPr lang="cs-CZ" sz="2600" dirty="0" smtClean="0"/>
              <a:t>a rebelie) </a:t>
            </a:r>
          </a:p>
          <a:p>
            <a:r>
              <a:rPr lang="cs-CZ" sz="2600" b="1" dirty="0" smtClean="0"/>
              <a:t>Zpřísnění </a:t>
            </a:r>
            <a:r>
              <a:rPr lang="cs-CZ" sz="2600" b="1" dirty="0"/>
              <a:t>zákonů a </a:t>
            </a:r>
            <a:r>
              <a:rPr lang="cs-CZ" sz="2600" b="1" dirty="0" smtClean="0"/>
              <a:t>reorganizace soudnictví</a:t>
            </a:r>
          </a:p>
          <a:p>
            <a:r>
              <a:rPr lang="cs-CZ" sz="2600" dirty="0" smtClean="0"/>
              <a:t>1555 </a:t>
            </a:r>
            <a:r>
              <a:rPr lang="cs-CZ" sz="2600" dirty="0"/>
              <a:t>– 1556 </a:t>
            </a:r>
            <a:r>
              <a:rPr lang="cs-CZ" sz="2600" b="1" dirty="0" smtClean="0"/>
              <a:t>rozdělení </a:t>
            </a:r>
            <a:r>
              <a:rPr lang="cs-CZ" sz="2600" b="1" dirty="0"/>
              <a:t>státu na </a:t>
            </a:r>
            <a:r>
              <a:rPr lang="cs-CZ" sz="2600" b="1" dirty="0" err="1"/>
              <a:t>guby</a:t>
            </a:r>
            <a:r>
              <a:rPr lang="cs-CZ" sz="2600" b="1" dirty="0"/>
              <a:t> </a:t>
            </a:r>
            <a:r>
              <a:rPr lang="cs-CZ" sz="2600" dirty="0"/>
              <a:t>(</a:t>
            </a:r>
            <a:r>
              <a:rPr lang="cs-CZ" sz="2600" dirty="0" smtClean="0"/>
              <a:t>okresy) – </a:t>
            </a:r>
            <a:r>
              <a:rPr lang="cs-CZ" sz="2600" b="1" dirty="0" smtClean="0"/>
              <a:t>reorganizace </a:t>
            </a:r>
            <a:r>
              <a:rPr lang="cs-CZ" sz="2600" b="1" dirty="0"/>
              <a:t>státní </a:t>
            </a:r>
            <a:r>
              <a:rPr lang="cs-CZ" sz="2600" b="1" dirty="0" smtClean="0"/>
              <a:t>správy</a:t>
            </a:r>
          </a:p>
          <a:p>
            <a:r>
              <a:rPr lang="cs-CZ" sz="2600" dirty="0" smtClean="0"/>
              <a:t>V </a:t>
            </a:r>
            <a:r>
              <a:rPr lang="cs-CZ" sz="2600" dirty="0"/>
              <a:t>Moskvě vznikly nové centrální orgány – </a:t>
            </a:r>
            <a:r>
              <a:rPr lang="cs-CZ" sz="2600" b="1" dirty="0" err="1" smtClean="0"/>
              <a:t>prikazy</a:t>
            </a:r>
            <a:endParaRPr lang="cs-CZ" sz="2600" b="1" dirty="0" smtClean="0"/>
          </a:p>
        </p:txBody>
      </p:sp>
    </p:spTree>
    <p:extLst>
      <p:ext uri="{BB962C8B-B14F-4D97-AF65-F5344CB8AC3E}">
        <p14:creationId xmlns:p14="http://schemas.microsoft.com/office/powerpoint/2010/main" val="312501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Reforma armády </a:t>
            </a:r>
            <a:r>
              <a:rPr lang="cs-CZ" sz="2800" dirty="0"/>
              <a:t>– zvýšil se početní stav</a:t>
            </a:r>
          </a:p>
          <a:p>
            <a:endParaRPr lang="cs-CZ" sz="2800" dirty="0" smtClean="0"/>
          </a:p>
          <a:p>
            <a:r>
              <a:rPr lang="cs-CZ" sz="2800" dirty="0" smtClean="0"/>
              <a:t>Výsledky </a:t>
            </a:r>
            <a:r>
              <a:rPr lang="cs-CZ" sz="2800" dirty="0"/>
              <a:t>reforem – dobytí dvou tatarských </a:t>
            </a:r>
            <a:r>
              <a:rPr lang="cs-CZ" sz="2800" dirty="0" smtClean="0"/>
              <a:t>chanátů</a:t>
            </a:r>
          </a:p>
          <a:p>
            <a:pPr lvl="1"/>
            <a:r>
              <a:rPr lang="cs-CZ" sz="2400" b="1" dirty="0" smtClean="0"/>
              <a:t>kazaňský</a:t>
            </a:r>
            <a:r>
              <a:rPr lang="cs-CZ" sz="2400" dirty="0" smtClean="0"/>
              <a:t> </a:t>
            </a:r>
            <a:r>
              <a:rPr lang="cs-CZ" sz="2400" dirty="0"/>
              <a:t>(</a:t>
            </a:r>
            <a:r>
              <a:rPr lang="cs-CZ" sz="2400" dirty="0" smtClean="0"/>
              <a:t>1552)</a:t>
            </a:r>
          </a:p>
          <a:p>
            <a:pPr lvl="1"/>
            <a:r>
              <a:rPr lang="cs-CZ" sz="2400" b="1" dirty="0" smtClean="0"/>
              <a:t>astrachaňský</a:t>
            </a:r>
            <a:r>
              <a:rPr lang="cs-CZ" sz="2400" dirty="0" smtClean="0"/>
              <a:t> </a:t>
            </a:r>
            <a:r>
              <a:rPr lang="cs-CZ" sz="2400" dirty="0"/>
              <a:t>(</a:t>
            </a:r>
            <a:r>
              <a:rPr lang="cs-CZ" sz="2400" dirty="0" smtClean="0"/>
              <a:t>1555)</a:t>
            </a:r>
          </a:p>
          <a:p>
            <a:pPr lvl="1"/>
            <a:r>
              <a:rPr lang="cs-CZ" sz="2400" dirty="0" smtClean="0"/>
              <a:t>Na </a:t>
            </a:r>
            <a:r>
              <a:rPr lang="cs-CZ" sz="2400" dirty="0"/>
              <a:t>počest těchto vítězství nechal založit Ivan chrám Vasila </a:t>
            </a:r>
            <a:r>
              <a:rPr lang="cs-CZ" sz="2400" dirty="0" smtClean="0"/>
              <a:t>Blaženého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19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Opričnina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Autofit/>
          </a:bodyPr>
          <a:lstStyle/>
          <a:p>
            <a:r>
              <a:rPr lang="cs-CZ" sz="2800" dirty="0" smtClean="0"/>
              <a:t>Zvláštní správní systém</a:t>
            </a:r>
          </a:p>
          <a:p>
            <a:r>
              <a:rPr lang="cs-CZ" sz="2800" dirty="0" smtClean="0"/>
              <a:t>Rozdělení </a:t>
            </a:r>
            <a:r>
              <a:rPr lang="cs-CZ" sz="2800" dirty="0"/>
              <a:t>státu (území, úřadů, pokladny, hlavního města) na dvě </a:t>
            </a:r>
            <a:r>
              <a:rPr lang="cs-CZ" sz="2800" dirty="0" smtClean="0"/>
              <a:t>části</a:t>
            </a:r>
          </a:p>
          <a:p>
            <a:pPr lvl="1"/>
            <a:r>
              <a:rPr lang="cs-CZ" sz="2400" b="1" i="1" dirty="0" err="1" smtClean="0"/>
              <a:t>Zemštinu</a:t>
            </a:r>
            <a:r>
              <a:rPr lang="cs-CZ" sz="2400" dirty="0" smtClean="0"/>
              <a:t> </a:t>
            </a:r>
            <a:r>
              <a:rPr lang="cs-CZ" sz="2400" dirty="0"/>
              <a:t>tradičně spravovanou zemskými orgány v čele s bojarskou dumou </a:t>
            </a:r>
          </a:p>
          <a:p>
            <a:pPr lvl="1"/>
            <a:r>
              <a:rPr lang="cs-CZ" sz="2400" b="1" i="1" dirty="0" smtClean="0"/>
              <a:t>Opričninu</a:t>
            </a:r>
            <a:r>
              <a:rPr lang="cs-CZ" sz="2400" dirty="0"/>
              <a:t> </a:t>
            </a:r>
            <a:r>
              <a:rPr lang="cs-CZ" sz="2400" dirty="0" smtClean="0"/>
              <a:t>– v </a:t>
            </a:r>
            <a:r>
              <a:rPr lang="cs-CZ" sz="2400" dirty="0"/>
              <a:t>přímém carově </a:t>
            </a:r>
            <a:r>
              <a:rPr lang="cs-CZ" sz="2400" dirty="0" smtClean="0"/>
              <a:t>vlastnictví</a:t>
            </a:r>
          </a:p>
          <a:p>
            <a:r>
              <a:rPr lang="cs-CZ" sz="2800" dirty="0" smtClean="0"/>
              <a:t>Zpočátku </a:t>
            </a:r>
            <a:r>
              <a:rPr lang="cs-CZ" sz="2800" dirty="0"/>
              <a:t>patřila do opričniny polovina, později </a:t>
            </a:r>
            <a:r>
              <a:rPr lang="cs-CZ" sz="2800" dirty="0" smtClean="0"/>
              <a:t>dvě </a:t>
            </a:r>
            <a:r>
              <a:rPr lang="cs-CZ" sz="2800" dirty="0"/>
              <a:t>třetiny moskevského </a:t>
            </a:r>
            <a:r>
              <a:rPr lang="cs-CZ" sz="2800" dirty="0" smtClean="0"/>
              <a:t>území (hlavně centrální </a:t>
            </a:r>
            <a:r>
              <a:rPr lang="cs-CZ" sz="2800" dirty="0"/>
              <a:t>oblasti s kvalitnější </a:t>
            </a:r>
            <a:r>
              <a:rPr lang="cs-CZ" sz="2800" dirty="0" smtClean="0"/>
              <a:t>půdou)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opričnině zřídil car stejné orgány, jako byly v </a:t>
            </a:r>
            <a:r>
              <a:rPr lang="cs-CZ" sz="2800" dirty="0" err="1" smtClean="0"/>
              <a:t>zemštině</a:t>
            </a:r>
            <a:r>
              <a:rPr lang="cs-CZ" sz="2800" dirty="0" smtClean="0"/>
              <a:t> (dvůr</a:t>
            </a:r>
            <a:r>
              <a:rPr lang="cs-CZ" sz="2800" dirty="0"/>
              <a:t>, příkazy, </a:t>
            </a:r>
            <a:r>
              <a:rPr lang="cs-CZ" sz="2800" dirty="0" smtClean="0"/>
              <a:t>dumu…)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322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604867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Opričnina zaměřena proti aristokracii </a:t>
            </a:r>
            <a:r>
              <a:rPr lang="cs-CZ" sz="3200" dirty="0" smtClean="0"/>
              <a:t>(bojarům)</a:t>
            </a:r>
          </a:p>
          <a:p>
            <a:r>
              <a:rPr lang="cs-CZ" sz="3200" dirty="0"/>
              <a:t>C</a:t>
            </a:r>
            <a:r>
              <a:rPr lang="cs-CZ" sz="3200" dirty="0" smtClean="0"/>
              <a:t>ílem prosazení </a:t>
            </a:r>
            <a:r>
              <a:rPr lang="cs-CZ" sz="3200" b="1" dirty="0" smtClean="0"/>
              <a:t>samoděržaví</a:t>
            </a:r>
            <a:endParaRPr lang="cs-CZ" sz="3200" b="1" dirty="0"/>
          </a:p>
          <a:p>
            <a:r>
              <a:rPr lang="cs-CZ" sz="3200" dirty="0" smtClean="0"/>
              <a:t>Hlavním </a:t>
            </a:r>
            <a:r>
              <a:rPr lang="cs-CZ" sz="3200" dirty="0"/>
              <a:t>mocenským nástrojem </a:t>
            </a:r>
            <a:r>
              <a:rPr lang="cs-CZ" sz="3200" b="1" dirty="0" err="1" smtClean="0"/>
              <a:t>opriční</a:t>
            </a:r>
            <a:r>
              <a:rPr lang="cs-CZ" sz="3200" b="1" dirty="0" smtClean="0"/>
              <a:t> vojsko</a:t>
            </a:r>
          </a:p>
          <a:p>
            <a:pPr lvl="1"/>
            <a:r>
              <a:rPr lang="cs-CZ" sz="2800" dirty="0" smtClean="0"/>
              <a:t>Původně </a:t>
            </a:r>
            <a:r>
              <a:rPr lang="cs-CZ" sz="2800" dirty="0"/>
              <a:t>tisíc mužů tvořících carovu osobní </a:t>
            </a:r>
            <a:r>
              <a:rPr lang="cs-CZ" sz="2800" dirty="0" smtClean="0"/>
              <a:t>gardu (později šest tisíc)</a:t>
            </a:r>
          </a:p>
          <a:p>
            <a:pPr lvl="1"/>
            <a:r>
              <a:rPr lang="cs-CZ" sz="2800" dirty="0" smtClean="0"/>
              <a:t>Především </a:t>
            </a:r>
            <a:r>
              <a:rPr lang="cs-CZ" sz="2800" dirty="0"/>
              <a:t>ze střední </a:t>
            </a:r>
            <a:r>
              <a:rPr lang="cs-CZ" sz="2800" dirty="0" err="1"/>
              <a:t>poměstné</a:t>
            </a:r>
            <a:r>
              <a:rPr lang="cs-CZ" sz="2800" dirty="0"/>
              <a:t> šlechty, ale byli zde také příslušníci starobylého </a:t>
            </a:r>
            <a:r>
              <a:rPr lang="cs-CZ" sz="2800" dirty="0" smtClean="0"/>
              <a:t>moskevského bojarstva</a:t>
            </a:r>
          </a:p>
          <a:p>
            <a:pPr lvl="1"/>
            <a:r>
              <a:rPr lang="cs-CZ" sz="2800" dirty="0"/>
              <a:t>Odznakem byla psí hlava a </a:t>
            </a:r>
            <a:r>
              <a:rPr lang="cs-CZ" sz="2800" dirty="0" smtClean="0"/>
              <a:t>koště</a:t>
            </a:r>
          </a:p>
        </p:txBody>
      </p:sp>
    </p:spTree>
    <p:extLst>
      <p:ext uri="{BB962C8B-B14F-4D97-AF65-F5344CB8AC3E}">
        <p14:creationId xmlns:p14="http://schemas.microsoft.com/office/powerpoint/2010/main" val="10517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12296"/>
          </a:xfrm>
        </p:spPr>
        <p:txBody>
          <a:bodyPr>
            <a:normAutofit fontScale="92500"/>
          </a:bodyPr>
          <a:lstStyle/>
          <a:p>
            <a:r>
              <a:rPr lang="cs-CZ" sz="2800" b="1" dirty="0" err="1"/>
              <a:t>Opričníkům</a:t>
            </a:r>
            <a:r>
              <a:rPr lang="cs-CZ" sz="2800" b="1" dirty="0"/>
              <a:t> přidělována </a:t>
            </a:r>
            <a:r>
              <a:rPr lang="cs-CZ" sz="2800" b="1" dirty="0" err="1"/>
              <a:t>poměstí</a:t>
            </a:r>
            <a:r>
              <a:rPr lang="cs-CZ" sz="2800" b="1" dirty="0"/>
              <a:t> </a:t>
            </a:r>
            <a:r>
              <a:rPr lang="cs-CZ" sz="2800" dirty="0"/>
              <a:t>na území opričniny</a:t>
            </a:r>
          </a:p>
          <a:p>
            <a:r>
              <a:rPr lang="cs-CZ" sz="2800" b="1" dirty="0"/>
              <a:t>Odměňováni i ze zvláštní daně</a:t>
            </a:r>
            <a:r>
              <a:rPr lang="cs-CZ" sz="2800" dirty="0"/>
              <a:t>, která se vybírala ze </a:t>
            </a:r>
            <a:r>
              <a:rPr lang="cs-CZ" sz="2800" dirty="0" err="1"/>
              <a:t>zemštiny</a:t>
            </a:r>
            <a:endParaRPr lang="cs-CZ" sz="2800" dirty="0"/>
          </a:p>
          <a:p>
            <a:r>
              <a:rPr lang="cs-CZ" sz="2800" b="1" dirty="0" err="1" smtClean="0"/>
              <a:t>Opričníci</a:t>
            </a:r>
            <a:r>
              <a:rPr lang="cs-CZ" sz="2800" b="1" dirty="0" smtClean="0"/>
              <a:t> – funkce </a:t>
            </a:r>
            <a:r>
              <a:rPr lang="cs-CZ" sz="2800" b="1" dirty="0"/>
              <a:t>tajné </a:t>
            </a:r>
            <a:r>
              <a:rPr lang="cs-CZ" sz="2800" b="1" dirty="0" smtClean="0"/>
              <a:t>policie </a:t>
            </a:r>
          </a:p>
          <a:p>
            <a:pPr lvl="1"/>
            <a:r>
              <a:rPr lang="cs-CZ" sz="2400" dirty="0" smtClean="0"/>
              <a:t>Pátrali </a:t>
            </a:r>
            <a:r>
              <a:rPr lang="cs-CZ" sz="2400" dirty="0"/>
              <a:t>po nepřátelích, vyslýchali je a </a:t>
            </a:r>
            <a:r>
              <a:rPr lang="cs-CZ" sz="2400" dirty="0" smtClean="0"/>
              <a:t>mučili</a:t>
            </a:r>
          </a:p>
          <a:p>
            <a:pPr lvl="1"/>
            <a:r>
              <a:rPr lang="cs-CZ" sz="2400" dirty="0" smtClean="0"/>
              <a:t>Stáli </a:t>
            </a:r>
            <a:r>
              <a:rPr lang="cs-CZ" sz="2400" dirty="0"/>
              <a:t>mimo </a:t>
            </a:r>
            <a:r>
              <a:rPr lang="cs-CZ" sz="2400" dirty="0" smtClean="0"/>
              <a:t>zákon</a:t>
            </a:r>
          </a:p>
          <a:p>
            <a:pPr lvl="1"/>
            <a:r>
              <a:rPr lang="cs-CZ" sz="2400" dirty="0" smtClean="0"/>
              <a:t>Konfiskace </a:t>
            </a:r>
            <a:r>
              <a:rPr lang="cs-CZ" sz="2400" dirty="0"/>
              <a:t>majetku </a:t>
            </a:r>
          </a:p>
          <a:p>
            <a:pPr lvl="1"/>
            <a:r>
              <a:rPr lang="cs-CZ" sz="2400" dirty="0" smtClean="0"/>
              <a:t>Popravy </a:t>
            </a:r>
            <a:r>
              <a:rPr lang="cs-CZ" sz="2400" dirty="0"/>
              <a:t>Ivanových </a:t>
            </a:r>
            <a:r>
              <a:rPr lang="cs-CZ" sz="2400" dirty="0" smtClean="0"/>
              <a:t>odpůrců</a:t>
            </a:r>
          </a:p>
          <a:p>
            <a:pPr lvl="1"/>
            <a:r>
              <a:rPr lang="cs-CZ" sz="2400" dirty="0" smtClean="0"/>
              <a:t>Trestné </a:t>
            </a:r>
            <a:r>
              <a:rPr lang="cs-CZ" sz="2400" dirty="0"/>
              <a:t>výpravy proti městům </a:t>
            </a:r>
            <a:r>
              <a:rPr lang="cs-CZ" sz="2400" dirty="0" smtClean="0"/>
              <a:t>a újezdům</a:t>
            </a:r>
          </a:p>
          <a:p>
            <a:r>
              <a:rPr lang="cs-CZ" sz="2800" b="1" dirty="0"/>
              <a:t>Opričnina nepřinesla </a:t>
            </a:r>
            <a:r>
              <a:rPr lang="cs-CZ" sz="2800" b="1" dirty="0" smtClean="0"/>
              <a:t>očekávaný výsledek</a:t>
            </a:r>
          </a:p>
          <a:p>
            <a:pPr lvl="1"/>
            <a:r>
              <a:rPr lang="cs-CZ" sz="2400" dirty="0" smtClean="0"/>
              <a:t>Nastolit </a:t>
            </a:r>
            <a:r>
              <a:rPr lang="cs-CZ" sz="2400" dirty="0"/>
              <a:t>samoděržaví se v plném rozsahu </a:t>
            </a:r>
            <a:r>
              <a:rPr lang="cs-CZ" sz="2400" dirty="0" smtClean="0"/>
              <a:t>nepodařilo</a:t>
            </a:r>
          </a:p>
          <a:p>
            <a:pPr lvl="1"/>
            <a:r>
              <a:rPr lang="cs-CZ" sz="2400" b="1" dirty="0"/>
              <a:t>1572 byla opričnina zrušena </a:t>
            </a:r>
            <a:r>
              <a:rPr lang="cs-CZ" sz="2400" dirty="0"/>
              <a:t>(</a:t>
            </a:r>
            <a:r>
              <a:rPr lang="cs-CZ" sz="2400" dirty="0" smtClean="0"/>
              <a:t>nesmělo </a:t>
            </a:r>
            <a:r>
              <a:rPr lang="cs-CZ" sz="2400" dirty="0"/>
              <a:t>se o ní</a:t>
            </a:r>
            <a:r>
              <a:rPr lang="cs-CZ" sz="2400" dirty="0" smtClean="0"/>
              <a:t> </a:t>
            </a:r>
            <a:r>
              <a:rPr lang="cs-CZ" sz="2400" dirty="0"/>
              <a:t>ani </a:t>
            </a:r>
            <a:r>
              <a:rPr lang="cs-CZ" sz="2400" dirty="0" smtClean="0"/>
              <a:t>mluvit)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168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Livonská</a:t>
            </a:r>
            <a:r>
              <a:rPr lang="cs-CZ" b="1" dirty="0"/>
              <a:t> </a:t>
            </a:r>
            <a:r>
              <a:rPr lang="cs-CZ" b="1" dirty="0" smtClean="0"/>
              <a:t>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1558 – 1583</a:t>
            </a:r>
            <a:endParaRPr lang="cs-CZ" b="1" dirty="0" smtClean="0"/>
          </a:p>
          <a:p>
            <a:r>
              <a:rPr lang="cs-CZ" b="1" dirty="0" smtClean="0"/>
              <a:t>série válečných konfliktů o </a:t>
            </a:r>
            <a:r>
              <a:rPr lang="cs-CZ" b="1" dirty="0"/>
              <a:t>území </a:t>
            </a:r>
            <a:r>
              <a:rPr lang="cs-CZ" b="1" dirty="0" err="1" smtClean="0"/>
              <a:t>Livonska</a:t>
            </a:r>
            <a:endParaRPr lang="cs-CZ" b="1" dirty="0"/>
          </a:p>
          <a:p>
            <a:r>
              <a:rPr lang="cs-CZ" dirty="0" smtClean="0"/>
              <a:t>Na </a:t>
            </a:r>
            <a:r>
              <a:rPr lang="cs-CZ" dirty="0"/>
              <a:t>jedné straně moskevský stát za vlády Ivana IV. </a:t>
            </a:r>
            <a:r>
              <a:rPr lang="cs-CZ" dirty="0" smtClean="0"/>
              <a:t>Hrozného</a:t>
            </a:r>
          </a:p>
          <a:p>
            <a:pPr lvl="1"/>
            <a:r>
              <a:rPr lang="cs-CZ" dirty="0" smtClean="0"/>
              <a:t>Cílem </a:t>
            </a:r>
            <a:r>
              <a:rPr lang="cs-CZ" dirty="0"/>
              <a:t>bylo získat přístup k </a:t>
            </a:r>
            <a:r>
              <a:rPr lang="cs-CZ" dirty="0" smtClean="0"/>
              <a:t>Baltu</a:t>
            </a:r>
          </a:p>
          <a:p>
            <a:r>
              <a:rPr lang="cs-CZ" dirty="0" smtClean="0"/>
              <a:t>Na </a:t>
            </a:r>
            <a:r>
              <a:rPr lang="cs-CZ" dirty="0"/>
              <a:t>straně druhé nejprve </a:t>
            </a:r>
            <a:r>
              <a:rPr lang="cs-CZ" dirty="0" err="1"/>
              <a:t>livonský</a:t>
            </a:r>
            <a:r>
              <a:rPr lang="cs-CZ" dirty="0"/>
              <a:t> řád, později se přidala </a:t>
            </a:r>
            <a:r>
              <a:rPr lang="cs-CZ" dirty="0" smtClean="0"/>
              <a:t>Litva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Polsko a </a:t>
            </a:r>
            <a:r>
              <a:rPr lang="cs-CZ" dirty="0" smtClean="0"/>
              <a:t>později Švédsko </a:t>
            </a:r>
          </a:p>
          <a:p>
            <a:r>
              <a:rPr lang="cs-CZ" dirty="0" smtClean="0"/>
              <a:t>Do </a:t>
            </a:r>
            <a:r>
              <a:rPr lang="cs-CZ" dirty="0"/>
              <a:t>konfliktu zasahovaly také další strany jako Dánsko </a:t>
            </a:r>
            <a:r>
              <a:rPr lang="cs-CZ" dirty="0" smtClean="0"/>
              <a:t>nebo </a:t>
            </a:r>
            <a:r>
              <a:rPr lang="cs-CZ" dirty="0"/>
              <a:t>osmanská </a:t>
            </a:r>
            <a:r>
              <a:rPr lang="cs-CZ" dirty="0" smtClean="0"/>
              <a:t>říše</a:t>
            </a:r>
          </a:p>
          <a:p>
            <a:r>
              <a:rPr lang="cs-CZ" dirty="0" smtClean="0"/>
              <a:t>Rusko v této válce v podstatě prohrálo</a:t>
            </a:r>
          </a:p>
          <a:p>
            <a:pPr lvl="1"/>
            <a:r>
              <a:rPr lang="cs-CZ" dirty="0"/>
              <a:t>Ivan se musel vzdát celého </a:t>
            </a:r>
            <a:r>
              <a:rPr lang="cs-CZ" dirty="0" err="1"/>
              <a:t>Livonska</a:t>
            </a:r>
            <a:r>
              <a:rPr lang="cs-CZ" dirty="0"/>
              <a:t> i se všemi pevnostmi a </a:t>
            </a:r>
            <a:r>
              <a:rPr lang="cs-CZ" dirty="0" smtClean="0"/>
              <a:t>městy</a:t>
            </a:r>
          </a:p>
          <a:p>
            <a:pPr lvl="1"/>
            <a:r>
              <a:rPr lang="cs-CZ" dirty="0" smtClean="0"/>
              <a:t>Polský král Štěpán </a:t>
            </a:r>
            <a:r>
              <a:rPr lang="cs-CZ" dirty="0" err="1" smtClean="0"/>
              <a:t>Báthory</a:t>
            </a:r>
            <a:r>
              <a:rPr lang="cs-CZ" dirty="0" smtClean="0"/>
              <a:t> vrátil </a:t>
            </a:r>
            <a:r>
              <a:rPr lang="cs-CZ" dirty="0"/>
              <a:t>carovi všechna města a území dobytá v Moskevském knížectví</a:t>
            </a:r>
          </a:p>
        </p:txBody>
      </p:sp>
    </p:spTree>
    <p:extLst>
      <p:ext uri="{BB962C8B-B14F-4D97-AF65-F5344CB8AC3E}">
        <p14:creationId xmlns:p14="http://schemas.microsoft.com/office/powerpoint/2010/main" val="251118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Fjodor</a:t>
            </a:r>
            <a:r>
              <a:rPr lang="cs-CZ" b="1" dirty="0" smtClean="0"/>
              <a:t> I.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1584 – 1598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5806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Hluboká krize už na konci vlády Ivana IV.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Fjodor</a:t>
            </a:r>
            <a:r>
              <a:rPr lang="cs-CZ" sz="3200" dirty="0" smtClean="0"/>
              <a:t> byl mírný</a:t>
            </a:r>
            <a:r>
              <a:rPr lang="cs-CZ" sz="3200" dirty="0"/>
              <a:t>, bázlivý a nekonfliktní člověk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Vláda přešla </a:t>
            </a:r>
            <a:r>
              <a:rPr lang="cs-CZ" sz="3200" dirty="0"/>
              <a:t>do rukou jeho nejprve rádce, posléze švagra Borise </a:t>
            </a:r>
            <a:r>
              <a:rPr lang="cs-CZ" sz="3200" dirty="0" err="1" smtClean="0"/>
              <a:t>Godunova</a:t>
            </a:r>
            <a:endParaRPr lang="cs-CZ" sz="3200" dirty="0" smtClean="0"/>
          </a:p>
          <a:p>
            <a:pPr lvl="1"/>
            <a:r>
              <a:rPr lang="cs-CZ" sz="2800" dirty="0" smtClean="0"/>
              <a:t>Od </a:t>
            </a:r>
            <a:r>
              <a:rPr lang="cs-CZ" sz="2800" dirty="0"/>
              <a:t>roku 1587 fakticky </a:t>
            </a:r>
            <a:r>
              <a:rPr lang="cs-CZ" sz="2800" dirty="0" smtClean="0"/>
              <a:t>jediný </a:t>
            </a:r>
            <a:r>
              <a:rPr lang="cs-CZ" sz="2800" dirty="0"/>
              <a:t>vládce </a:t>
            </a:r>
            <a:r>
              <a:rPr lang="cs-CZ" sz="2800" dirty="0" smtClean="0"/>
              <a:t>státu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553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810128" cy="2200275"/>
          </a:xfrm>
        </p:spPr>
        <p:txBody>
          <a:bodyPr>
            <a:normAutofit/>
          </a:bodyPr>
          <a:lstStyle/>
          <a:p>
            <a:r>
              <a:rPr lang="cs-CZ" b="1" dirty="0"/>
              <a:t>Boris </a:t>
            </a:r>
            <a:r>
              <a:rPr lang="cs-CZ" b="1" dirty="0" err="1"/>
              <a:t>Fjodorovič</a:t>
            </a:r>
            <a:r>
              <a:rPr lang="cs-CZ" b="1" dirty="0"/>
              <a:t> </a:t>
            </a:r>
            <a:r>
              <a:rPr lang="cs-CZ" b="1" dirty="0" err="1" smtClean="0"/>
              <a:t>Godunov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1598 – 1605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9948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124745"/>
            <a:ext cx="3931920" cy="5264944"/>
          </a:xfrm>
        </p:spPr>
        <p:txBody>
          <a:bodyPr>
            <a:noAutofit/>
          </a:bodyPr>
          <a:lstStyle/>
          <a:p>
            <a:r>
              <a:rPr lang="cs-CZ" sz="2800" dirty="0" err="1"/>
              <a:t>Godunov</a:t>
            </a:r>
            <a:r>
              <a:rPr lang="cs-CZ" sz="2800" dirty="0"/>
              <a:t> pocházel ze šlechtického rodu tatarského </a:t>
            </a:r>
            <a:r>
              <a:rPr lang="cs-CZ" sz="2800" dirty="0" smtClean="0"/>
              <a:t>původu</a:t>
            </a:r>
          </a:p>
          <a:p>
            <a:r>
              <a:rPr lang="cs-CZ" sz="2800" dirty="0"/>
              <a:t>Za jeho vlády se zlepšilo mezinárodní postavení </a:t>
            </a:r>
            <a:r>
              <a:rPr lang="cs-CZ" sz="2800" dirty="0" smtClean="0"/>
              <a:t>Ruska</a:t>
            </a:r>
          </a:p>
          <a:p>
            <a:r>
              <a:rPr lang="cs-CZ" sz="2800" dirty="0" smtClean="0"/>
              <a:t>Dobyl </a:t>
            </a:r>
            <a:r>
              <a:rPr lang="cs-CZ" sz="2800" dirty="0"/>
              <a:t>nazpět území ztracená v </a:t>
            </a:r>
            <a:r>
              <a:rPr lang="cs-CZ" sz="2800" dirty="0" err="1"/>
              <a:t>Livonské</a:t>
            </a:r>
            <a:r>
              <a:rPr lang="cs-CZ" sz="2800" dirty="0"/>
              <a:t> </a:t>
            </a:r>
            <a:r>
              <a:rPr lang="cs-CZ" sz="2800" dirty="0" smtClean="0"/>
              <a:t>válce</a:t>
            </a:r>
          </a:p>
          <a:p>
            <a:r>
              <a:rPr lang="cs-CZ" sz="2800" dirty="0" smtClean="0"/>
              <a:t>Získal </a:t>
            </a:r>
            <a:r>
              <a:rPr lang="cs-CZ" sz="2800" dirty="0"/>
              <a:t>část Sibiře a </a:t>
            </a:r>
            <a:r>
              <a:rPr lang="cs-CZ" sz="2800" dirty="0" smtClean="0"/>
              <a:t>Kavkazu</a:t>
            </a: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88024" y="6184493"/>
            <a:ext cx="3931920" cy="639762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5. Boris </a:t>
            </a:r>
            <a:r>
              <a:rPr lang="cs-CZ" sz="1800" b="1" dirty="0" err="1" smtClean="0"/>
              <a:t>Godunov</a:t>
            </a:r>
            <a:endParaRPr lang="cs-CZ" sz="1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4152337" cy="5138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347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smuta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1605 – 1613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7422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96272"/>
          </a:xfrm>
        </p:spPr>
        <p:txBody>
          <a:bodyPr>
            <a:noAutofit/>
          </a:bodyPr>
          <a:lstStyle/>
          <a:p>
            <a:r>
              <a:rPr lang="cs-CZ" sz="2800" b="1" dirty="0"/>
              <a:t>Období zmatků</a:t>
            </a:r>
            <a:r>
              <a:rPr lang="cs-CZ" sz="2800" dirty="0"/>
              <a:t>, také </a:t>
            </a:r>
            <a:r>
              <a:rPr lang="cs-CZ" sz="2800" b="1" dirty="0"/>
              <a:t>Vláda samozvanců</a:t>
            </a:r>
            <a:r>
              <a:rPr lang="cs-CZ" sz="2800" dirty="0"/>
              <a:t> </a:t>
            </a:r>
          </a:p>
          <a:p>
            <a:r>
              <a:rPr lang="cs-CZ" sz="2800" dirty="0" smtClean="0"/>
              <a:t>1605 - 1613 </a:t>
            </a:r>
          </a:p>
          <a:p>
            <a:r>
              <a:rPr lang="cs-CZ" sz="2800" dirty="0" smtClean="0"/>
              <a:t>Vymřela dynastie </a:t>
            </a:r>
            <a:r>
              <a:rPr lang="cs-CZ" sz="2800" dirty="0"/>
              <a:t>Rurikovců a po ní nastoupili </a:t>
            </a:r>
            <a:r>
              <a:rPr lang="cs-CZ" sz="2800" dirty="0" smtClean="0"/>
              <a:t>Romanovci</a:t>
            </a:r>
            <a:endParaRPr lang="cs-CZ" sz="2800" dirty="0"/>
          </a:p>
          <a:p>
            <a:r>
              <a:rPr lang="cs-CZ" sz="2800" dirty="0" smtClean="0"/>
              <a:t>Mezitím vládli </a:t>
            </a:r>
            <a:r>
              <a:rPr lang="cs-CZ" sz="2800" dirty="0"/>
              <a:t>samozvanci, kteří prohlašovali, že jsou legitimní držitelé carského </a:t>
            </a:r>
            <a:r>
              <a:rPr lang="cs-CZ" sz="2800" dirty="0" smtClean="0"/>
              <a:t>trůnu</a:t>
            </a:r>
          </a:p>
          <a:p>
            <a:r>
              <a:rPr lang="cs-CZ" sz="2800" dirty="0"/>
              <a:t>Roku 1591 zemřel c</a:t>
            </a:r>
            <a:r>
              <a:rPr lang="cs-CZ" sz="2800" dirty="0" smtClean="0"/>
              <a:t>arevič Dimitrij </a:t>
            </a:r>
          </a:p>
          <a:p>
            <a:pPr lvl="1"/>
            <a:r>
              <a:rPr lang="cs-CZ" sz="2400" dirty="0" smtClean="0"/>
              <a:t>Nejmladší syn Ivana IV.</a:t>
            </a:r>
          </a:p>
          <a:p>
            <a:pPr lvl="1"/>
            <a:r>
              <a:rPr lang="cs-CZ" sz="2400" dirty="0" smtClean="0"/>
              <a:t>Při </a:t>
            </a:r>
            <a:r>
              <a:rPr lang="cs-CZ" sz="2400" dirty="0"/>
              <a:t>epileptickém záchvatu si podřízl </a:t>
            </a:r>
            <a:r>
              <a:rPr lang="cs-CZ" sz="2400" dirty="0" smtClean="0"/>
              <a:t>hrdlo</a:t>
            </a:r>
            <a:endParaRPr lang="cs-CZ" sz="2400" dirty="0"/>
          </a:p>
          <a:p>
            <a:pPr lvl="1"/>
            <a:r>
              <a:rPr lang="cs-CZ" sz="2400" dirty="0" smtClean="0"/>
              <a:t>Vynořily </a:t>
            </a:r>
            <a:r>
              <a:rPr lang="cs-CZ" sz="2400" dirty="0"/>
              <a:t>se </a:t>
            </a:r>
            <a:r>
              <a:rPr lang="cs-CZ" sz="2400" dirty="0" smtClean="0"/>
              <a:t>spekulace</a:t>
            </a:r>
            <a:r>
              <a:rPr lang="cs-CZ" sz="2400" dirty="0"/>
              <a:t>, že Dimitrij </a:t>
            </a:r>
            <a:r>
              <a:rPr lang="cs-CZ" sz="2400" dirty="0" smtClean="0"/>
              <a:t>nezemřel, že se někde ukrýval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927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Lžidimitrij</a:t>
            </a:r>
            <a:r>
              <a:rPr lang="cs-CZ" b="1" dirty="0" smtClean="0"/>
              <a:t> 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Bývalý mnich Grigorij </a:t>
            </a:r>
            <a:r>
              <a:rPr lang="cs-CZ" sz="2800" dirty="0" err="1" smtClean="0"/>
              <a:t>Otrepjev</a:t>
            </a:r>
            <a:endParaRPr lang="cs-CZ" sz="2800" dirty="0"/>
          </a:p>
          <a:p>
            <a:r>
              <a:rPr lang="cs-CZ" sz="2800" dirty="0" smtClean="0"/>
              <a:t>Řekl</a:t>
            </a:r>
            <a:r>
              <a:rPr lang="cs-CZ" sz="2800" dirty="0"/>
              <a:t>, že je ve skutečnosti carevičem </a:t>
            </a:r>
            <a:r>
              <a:rPr lang="cs-CZ" sz="2800" dirty="0" smtClean="0"/>
              <a:t>Dimitrijem</a:t>
            </a:r>
          </a:p>
          <a:p>
            <a:r>
              <a:rPr lang="cs-CZ" sz="2800" dirty="0" smtClean="0"/>
              <a:t>Prý </a:t>
            </a:r>
            <a:r>
              <a:rPr lang="cs-CZ" sz="2800" dirty="0"/>
              <a:t>přežil a dosud se </a:t>
            </a:r>
            <a:r>
              <a:rPr lang="cs-CZ" sz="2800" dirty="0" smtClean="0"/>
              <a:t>ukrýval</a:t>
            </a:r>
          </a:p>
          <a:p>
            <a:r>
              <a:rPr lang="cs-CZ" sz="2800" dirty="0" err="1" smtClean="0"/>
              <a:t>Otrepjev</a:t>
            </a:r>
            <a:r>
              <a:rPr lang="cs-CZ" sz="2800" dirty="0" smtClean="0"/>
              <a:t> </a:t>
            </a:r>
            <a:r>
              <a:rPr lang="cs-CZ" sz="2800" dirty="0"/>
              <a:t>byl roku 1605 korunován carem jako </a:t>
            </a:r>
            <a:r>
              <a:rPr lang="cs-CZ" sz="2800" dirty="0" err="1"/>
              <a:t>Lžidimitrij</a:t>
            </a:r>
            <a:r>
              <a:rPr lang="cs-CZ" sz="2800" dirty="0"/>
              <a:t> I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Spiknutí bojarů, v čele kníže </a:t>
            </a:r>
            <a:r>
              <a:rPr lang="cs-CZ" sz="2800" dirty="0"/>
              <a:t>Vasilij </a:t>
            </a:r>
            <a:r>
              <a:rPr lang="cs-CZ" sz="2800" dirty="0" err="1" smtClean="0"/>
              <a:t>Šujskij</a:t>
            </a:r>
            <a:endParaRPr lang="cs-CZ" sz="2800" dirty="0"/>
          </a:p>
          <a:p>
            <a:pPr lvl="1"/>
            <a:r>
              <a:rPr lang="cs-CZ" sz="2400" dirty="0" err="1" smtClean="0"/>
              <a:t>Lžidimitrij</a:t>
            </a:r>
            <a:r>
              <a:rPr lang="cs-CZ" sz="2400" dirty="0" smtClean="0"/>
              <a:t> I. zabit</a:t>
            </a:r>
          </a:p>
          <a:p>
            <a:r>
              <a:rPr lang="cs-CZ" sz="2800" dirty="0" smtClean="0"/>
              <a:t>Vasilij </a:t>
            </a:r>
            <a:r>
              <a:rPr lang="cs-CZ" sz="2800" dirty="0" err="1" smtClean="0"/>
              <a:t>Šujskij</a:t>
            </a:r>
            <a:r>
              <a:rPr lang="cs-CZ" sz="2800" dirty="0" smtClean="0"/>
              <a:t> korunován carem</a:t>
            </a:r>
          </a:p>
          <a:p>
            <a:pPr lvl="1"/>
            <a:r>
              <a:rPr lang="cs-CZ" sz="2400" dirty="0" smtClean="0"/>
              <a:t>1610 bojary svržen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80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Lžidimitrij</a:t>
            </a:r>
            <a:r>
              <a:rPr lang="cs-CZ" b="1" dirty="0" smtClean="0"/>
              <a:t> II.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Roku 1607 se </a:t>
            </a:r>
            <a:r>
              <a:rPr lang="cs-CZ" sz="2800" dirty="0" smtClean="0"/>
              <a:t>objevil </a:t>
            </a:r>
            <a:r>
              <a:rPr lang="cs-CZ" sz="2800" dirty="0"/>
              <a:t>další </a:t>
            </a:r>
            <a:r>
              <a:rPr lang="cs-CZ" sz="2800" dirty="0" smtClean="0"/>
              <a:t>samozvanec – </a:t>
            </a:r>
            <a:r>
              <a:rPr lang="cs-CZ" sz="2800" dirty="0" err="1" smtClean="0"/>
              <a:t>Lžidimitrij</a:t>
            </a:r>
            <a:r>
              <a:rPr lang="cs-CZ" sz="2800" dirty="0" smtClean="0"/>
              <a:t> II.</a:t>
            </a:r>
          </a:p>
          <a:p>
            <a:endParaRPr lang="cs-CZ" sz="2800" dirty="0" smtClean="0"/>
          </a:p>
          <a:p>
            <a:r>
              <a:rPr lang="cs-CZ" sz="2800" dirty="0" smtClean="0"/>
              <a:t>Podporován polským králem Zikmundem </a:t>
            </a:r>
            <a:r>
              <a:rPr lang="cs-CZ" sz="2800" dirty="0"/>
              <a:t>III. </a:t>
            </a:r>
            <a:r>
              <a:rPr lang="cs-CZ" sz="2800" dirty="0" err="1"/>
              <a:t>Vasou</a:t>
            </a:r>
            <a:r>
              <a:rPr lang="cs-CZ" sz="2800" dirty="0"/>
              <a:t> a </a:t>
            </a:r>
            <a:r>
              <a:rPr lang="cs-CZ" sz="2800" dirty="0" smtClean="0"/>
              <a:t>kozáky</a:t>
            </a:r>
          </a:p>
          <a:p>
            <a:endParaRPr lang="cs-CZ" sz="2800" dirty="0"/>
          </a:p>
          <a:p>
            <a:r>
              <a:rPr lang="cs-CZ" sz="2800" dirty="0" smtClean="0"/>
              <a:t>Podařilo se svrhnout </a:t>
            </a:r>
            <a:r>
              <a:rPr lang="cs-CZ" sz="2800" dirty="0" err="1"/>
              <a:t>Šujského</a:t>
            </a:r>
            <a:r>
              <a:rPr lang="cs-CZ" sz="2800" dirty="0"/>
              <a:t> a stát se </a:t>
            </a:r>
            <a:r>
              <a:rPr lang="cs-CZ" sz="2800" dirty="0" smtClean="0"/>
              <a:t>carem</a:t>
            </a:r>
          </a:p>
          <a:p>
            <a:endParaRPr lang="cs-CZ" sz="2800" dirty="0" smtClean="0"/>
          </a:p>
          <a:p>
            <a:r>
              <a:rPr lang="cs-CZ" sz="2800" dirty="0" smtClean="0"/>
              <a:t>1610 </a:t>
            </a:r>
            <a:r>
              <a:rPr lang="cs-CZ" sz="2800" dirty="0"/>
              <a:t>však byl </a:t>
            </a:r>
            <a:r>
              <a:rPr lang="cs-CZ" sz="2800" dirty="0" smtClean="0"/>
              <a:t>zavražděn vlastní stráží</a:t>
            </a:r>
          </a:p>
        </p:txBody>
      </p:sp>
    </p:spTree>
    <p:extLst>
      <p:ext uri="{BB962C8B-B14F-4D97-AF65-F5344CB8AC3E}">
        <p14:creationId xmlns:p14="http://schemas.microsoft.com/office/powerpoint/2010/main" val="9122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12296"/>
          </a:xfrm>
        </p:spPr>
        <p:txBody>
          <a:bodyPr>
            <a:normAutofit/>
          </a:bodyPr>
          <a:lstStyle/>
          <a:p>
            <a:r>
              <a:rPr lang="cs-CZ" sz="2800" dirty="0"/>
              <a:t>Polsko-litevská armáda spolu se švédskými vojsky porazila Moskvu </a:t>
            </a:r>
          </a:p>
          <a:p>
            <a:pPr lvl="1"/>
            <a:r>
              <a:rPr lang="cs-CZ" sz="2400" dirty="0"/>
              <a:t>Vladislav IV. </a:t>
            </a:r>
            <a:r>
              <a:rPr lang="cs-CZ" sz="2400" dirty="0" err="1"/>
              <a:t>Vasa</a:t>
            </a:r>
            <a:r>
              <a:rPr lang="cs-CZ" sz="2400" dirty="0"/>
              <a:t> se stal ruským </a:t>
            </a:r>
            <a:r>
              <a:rPr lang="cs-CZ" sz="2400" dirty="0" smtClean="0"/>
              <a:t>carem</a:t>
            </a:r>
          </a:p>
          <a:p>
            <a:pPr lvl="1"/>
            <a:endParaRPr lang="cs-CZ" sz="2400" dirty="0" smtClean="0"/>
          </a:p>
          <a:p>
            <a:r>
              <a:rPr lang="cs-CZ" sz="2800" dirty="0" smtClean="0"/>
              <a:t>1612 – polsko-litevská </a:t>
            </a:r>
            <a:r>
              <a:rPr lang="cs-CZ" sz="2800" dirty="0"/>
              <a:t>vojska </a:t>
            </a:r>
            <a:r>
              <a:rPr lang="cs-CZ" sz="2800" dirty="0" smtClean="0"/>
              <a:t>byla poražena ruským povstáním</a:t>
            </a:r>
          </a:p>
          <a:p>
            <a:pPr lvl="1"/>
            <a:r>
              <a:rPr lang="cs-CZ" sz="2400" dirty="0" smtClean="0"/>
              <a:t>V čele novgorodský starosta </a:t>
            </a:r>
            <a:r>
              <a:rPr lang="cs-CZ" sz="2400" dirty="0" err="1" smtClean="0"/>
              <a:t>Kuzma</a:t>
            </a:r>
            <a:r>
              <a:rPr lang="cs-CZ" sz="2400" dirty="0" smtClean="0"/>
              <a:t> </a:t>
            </a:r>
            <a:r>
              <a:rPr lang="cs-CZ" sz="2400" dirty="0" err="1" smtClean="0"/>
              <a:t>Minin</a:t>
            </a:r>
            <a:endParaRPr lang="cs-CZ" sz="2400" dirty="0" smtClean="0"/>
          </a:p>
          <a:p>
            <a:pPr lvl="1"/>
            <a:endParaRPr lang="cs-CZ" sz="2400" dirty="0" smtClean="0"/>
          </a:p>
          <a:p>
            <a:r>
              <a:rPr lang="cs-CZ" sz="2800" dirty="0"/>
              <a:t>Téhož roku svolali </a:t>
            </a:r>
            <a:r>
              <a:rPr lang="cs-CZ" sz="2800" dirty="0" smtClean="0"/>
              <a:t>bojaři sněm</a:t>
            </a:r>
            <a:r>
              <a:rPr lang="cs-CZ" sz="2800" dirty="0"/>
              <a:t>, který měl rozhodnout o novém </a:t>
            </a:r>
            <a:r>
              <a:rPr lang="cs-CZ" sz="2800" dirty="0" smtClean="0"/>
              <a:t>carovi</a:t>
            </a:r>
          </a:p>
          <a:p>
            <a:pPr lvl="1"/>
            <a:r>
              <a:rPr lang="cs-CZ" sz="2400" dirty="0" smtClean="0"/>
              <a:t>Zvolen Michail </a:t>
            </a:r>
            <a:r>
              <a:rPr lang="cs-CZ" sz="2400" dirty="0" err="1" smtClean="0"/>
              <a:t>Romanov</a:t>
            </a:r>
            <a:endParaRPr lang="cs-CZ" sz="2400" dirty="0"/>
          </a:p>
          <a:p>
            <a:pPr lvl="2"/>
            <a:r>
              <a:rPr lang="cs-CZ" sz="2000" dirty="0" smtClean="0"/>
              <a:t>1613 </a:t>
            </a:r>
            <a:r>
              <a:rPr lang="cs-CZ" sz="2000" dirty="0"/>
              <a:t>byl korunován carem</a:t>
            </a:r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85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789240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AutoNum type="arabicPeriod"/>
            </a:pPr>
            <a:r>
              <a:rPr lang="cs-CZ" sz="3800" dirty="0" smtClean="0"/>
              <a:t>Kterého roku došlo k vymanění Ruska z nadvlády tatarské Zlaté Hordy?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Vysvětli pojem samoděržaví.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Co je to </a:t>
            </a:r>
            <a:r>
              <a:rPr lang="cs-CZ" sz="3800" dirty="0" err="1" smtClean="0"/>
              <a:t>poměstí</a:t>
            </a:r>
            <a:r>
              <a:rPr lang="cs-CZ" sz="3800" dirty="0" smtClean="0"/>
              <a:t>?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Roku ____ se kníže ________ nechal korunovat prvním ruským carem.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Vysvětli, v čem spočívala opričnina.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Ve kterých letech trvaly </a:t>
            </a:r>
            <a:r>
              <a:rPr lang="cs-CZ" sz="3800" dirty="0" err="1" smtClean="0"/>
              <a:t>livonské</a:t>
            </a:r>
            <a:r>
              <a:rPr lang="cs-CZ" sz="3800" dirty="0" smtClean="0"/>
              <a:t> války, kdo proti komu bojoval?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Boris </a:t>
            </a:r>
            <a:r>
              <a:rPr lang="cs-CZ" sz="3800" dirty="0" err="1" smtClean="0"/>
              <a:t>Godunov</a:t>
            </a:r>
            <a:r>
              <a:rPr lang="cs-CZ" sz="3800" dirty="0" smtClean="0"/>
              <a:t>.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Co to byla </a:t>
            </a:r>
            <a:r>
              <a:rPr lang="cs-CZ" sz="3800" dirty="0" err="1" smtClean="0"/>
              <a:t>smuta</a:t>
            </a:r>
            <a:r>
              <a:rPr lang="cs-CZ" sz="3800" dirty="0" smtClean="0"/>
              <a:t>? Ve kterém období trvala?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Kterého roku vymřeli Rurikovci?</a:t>
            </a:r>
          </a:p>
          <a:p>
            <a:pPr marL="457200" indent="-457200">
              <a:buAutoNum type="arabicPeriod"/>
            </a:pPr>
            <a:r>
              <a:rPr lang="cs-CZ" sz="3800" dirty="0" smtClean="0"/>
              <a:t>Roku ____ byl bojary zvolen ruským carem ________. Nastoupila nová dynastie – ________.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0788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/>
              <a:t>HELMOLT, </a:t>
            </a:r>
            <a:r>
              <a:rPr lang="cs-CZ" dirty="0" smtClean="0"/>
              <a:t>H.F. </a:t>
            </a:r>
            <a:r>
              <a:rPr lang="cs-CZ" i="1" dirty="0"/>
              <a:t>wikipedia.cz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cs.wikipedia.org/wiki/Soubor:Ivan_III_of_Russia.jpg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KORYAKOV, </a:t>
            </a:r>
            <a:r>
              <a:rPr lang="cs-CZ" dirty="0" err="1" smtClean="0"/>
              <a:t>Yuri</a:t>
            </a:r>
            <a:r>
              <a:rPr lang="cs-CZ" dirty="0" smtClean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cs.wikipedia.org/wiki/Soubor:Rus-1389.png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THÉVET, André. </a:t>
            </a:r>
            <a:r>
              <a:rPr lang="cs-CZ" i="1" dirty="0"/>
              <a:t>wikipedia.cz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cs.wikipedia.org/wiki/Soubor:Vasili_III_of_Russia.jpg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HELMOLT, H. F.. </a:t>
            </a:r>
            <a:r>
              <a:rPr lang="cs-CZ" i="1" dirty="0"/>
              <a:t>wikipedia.cz</a:t>
            </a:r>
            <a:r>
              <a:rPr lang="cs-CZ" dirty="0"/>
              <a:t> [online]. [cit. 26.10.2013].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cs.wikipedia.org/wiki/Soubor:Hw-ivan4.jpg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26.10.2013].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cs.wikipedia.org/wiki/Soubor:Borisgodunov.jpg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823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KANTOREK</a:t>
            </a:r>
            <a:r>
              <a:rPr lang="cs-CZ" dirty="0"/>
              <a:t>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 smtClean="0"/>
              <a:t>KVIRENC</a:t>
            </a:r>
            <a:r>
              <a:rPr lang="cs-CZ" dirty="0"/>
              <a:t>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smtClean="0"/>
              <a:t>ŠTĚPÁNKOVÁ</a:t>
            </a:r>
            <a:r>
              <a:rPr lang="cs-CZ" dirty="0"/>
              <a:t>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1567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konec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71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řehlednos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397</TotalTime>
  <Words>1321</Words>
  <Application>Microsoft Office PowerPoint</Application>
  <PresentationFormat>Předvádění na obrazovce (4:3)</PresentationFormat>
  <Paragraphs>204</Paragraphs>
  <Slides>32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32</vt:i4>
      </vt:variant>
    </vt:vector>
  </HeadingPairs>
  <TitlesOfParts>
    <vt:vector size="35" baseType="lpstr">
      <vt:lpstr>Přehlednost</vt:lpstr>
      <vt:lpstr>projekt</vt:lpstr>
      <vt:lpstr>1_projekt</vt:lpstr>
      <vt:lpstr>Rusko v raném novověku</vt:lpstr>
      <vt:lpstr>ANOTACE</vt:lpstr>
      <vt:lpstr>Rusko v raném novověku</vt:lpstr>
      <vt:lpstr>Ivan III.</vt:lpstr>
      <vt:lpstr>Prezentace aplikace PowerPoint</vt:lpstr>
      <vt:lpstr>Prezentace aplikace PowerPoint</vt:lpstr>
      <vt:lpstr>Prezentace aplikace PowerPoint</vt:lpstr>
      <vt:lpstr>Samoděržaví </vt:lpstr>
      <vt:lpstr>Vasilij III. </vt:lpstr>
      <vt:lpstr>Prezentace aplikace PowerPoint</vt:lpstr>
      <vt:lpstr>Ivan IV. Hrozný</vt:lpstr>
      <vt:lpstr>Prezentace aplikace PowerPoint</vt:lpstr>
      <vt:lpstr>1533 – 1543 </vt:lpstr>
      <vt:lpstr>Reformy </vt:lpstr>
      <vt:lpstr>Prezentace aplikace PowerPoint</vt:lpstr>
      <vt:lpstr>Opričnina </vt:lpstr>
      <vt:lpstr>Prezentace aplikace PowerPoint</vt:lpstr>
      <vt:lpstr>Prezentace aplikace PowerPoint</vt:lpstr>
      <vt:lpstr>Livonská válka</vt:lpstr>
      <vt:lpstr>Fjodor I.</vt:lpstr>
      <vt:lpstr>Prezentace aplikace PowerPoint</vt:lpstr>
      <vt:lpstr>Boris Fjodorovič Godunov</vt:lpstr>
      <vt:lpstr>Prezentace aplikace PowerPoint</vt:lpstr>
      <vt:lpstr>smuta</vt:lpstr>
      <vt:lpstr>Prezentace aplikace PowerPoint</vt:lpstr>
      <vt:lpstr>Lžidimitrij I.</vt:lpstr>
      <vt:lpstr>Lžidimitrij II.</vt:lpstr>
      <vt:lpstr>Prezentace aplikace PowerPoint</vt:lpstr>
      <vt:lpstr>Závěrečné opakování</vt:lpstr>
      <vt:lpstr>Zdroje </vt:lpstr>
      <vt:lpstr>Literatura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 v raném novověku</dc:title>
  <dc:creator>zi</dc:creator>
  <cp:lastModifiedBy>zi</cp:lastModifiedBy>
  <cp:revision>35</cp:revision>
  <dcterms:created xsi:type="dcterms:W3CDTF">2013-10-24T06:04:16Z</dcterms:created>
  <dcterms:modified xsi:type="dcterms:W3CDTF">2013-12-18T07:33:34Z</dcterms:modified>
</cp:coreProperties>
</file>