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95" r:id="rId4"/>
    <p:sldId id="296" r:id="rId5"/>
    <p:sldId id="256" r:id="rId6"/>
    <p:sldId id="267" r:id="rId7"/>
    <p:sldId id="257" r:id="rId8"/>
    <p:sldId id="258" r:id="rId9"/>
    <p:sldId id="259" r:id="rId10"/>
    <p:sldId id="260" r:id="rId11"/>
    <p:sldId id="261" r:id="rId12"/>
    <p:sldId id="263" r:id="rId13"/>
    <p:sldId id="264" r:id="rId14"/>
    <p:sldId id="265" r:id="rId15"/>
    <p:sldId id="268" r:id="rId16"/>
    <p:sldId id="266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9" r:id="rId36"/>
    <p:sldId id="290" r:id="rId37"/>
    <p:sldId id="291" r:id="rId38"/>
    <p:sldId id="292" r:id="rId39"/>
    <p:sldId id="293" r:id="rId40"/>
    <p:sldId id="294" r:id="rId41"/>
    <p:sldId id="288" r:id="rId42"/>
    <p:sldId id="262" r:id="rId43"/>
    <p:sldId id="297" r:id="rId44"/>
    <p:sldId id="287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5589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55762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75611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55039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645639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26225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35871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26053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779175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16577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4636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02970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58075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32184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7596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03612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27736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91100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7691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58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3877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443672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40096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40841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94439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8640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70270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785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CED5F1A-BBEF-4DCB-AC17-877E2E25726F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FE6F8B6-E99F-4B43-9A97-1E2144FC8D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9668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613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ugachyov.jpg" TargetMode="External"/><Relationship Id="rId3" Type="http://schemas.openxmlformats.org/officeDocument/2006/relationships/hyperlink" Target="http://cs.wikipedia.org/wiki/Soubor:Stiepan_Riazin.jpg" TargetMode="External"/><Relationship Id="rId7" Type="http://schemas.openxmlformats.org/officeDocument/2006/relationships/hyperlink" Target="http://commons.wikimedia.org/wiki/File:Anna_Rosina_de_Gasc,_Le_grand-duc_Pierre_Fiodorovitch,_la_grande-duchesse_Catherine_Alexe%C3%AFevna_et_un_page_(1756).jpg" TargetMode="External"/><Relationship Id="rId2" Type="http://schemas.openxmlformats.org/officeDocument/2006/relationships/hyperlink" Target="http://commons.wikimedia.org/wiki/File:BChmielnick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rl_XII_1706.jpg" TargetMode="External"/><Relationship Id="rId5" Type="http://schemas.openxmlformats.org/officeDocument/2006/relationships/hyperlink" Target="http://cs.wikipedia.org/wiki/Soubor:Surikov_streltsi.jpg" TargetMode="External"/><Relationship Id="rId4" Type="http://schemas.openxmlformats.org/officeDocument/2006/relationships/hyperlink" Target="http://cs.wikipedia.org/wiki/Soubor:Peter_der-Grosse_1838_PR.jpg" TargetMode="External"/><Relationship Id="rId9" Type="http://schemas.openxmlformats.org/officeDocument/2006/relationships/hyperlink" Target="http://cs.wikipedia.org/wiki/Soubor:Catherine_II_and_Potemkin_(modern_collage).jpg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Rusko v 17. a 18. století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03806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91174854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 problematikou podoby ruského carství v období po skončení </a:t>
            </a:r>
            <a:r>
              <a:rPr lang="cs-CZ" sz="1100" dirty="0" err="1"/>
              <a:t>smuty</a:t>
            </a:r>
            <a:r>
              <a:rPr lang="cs-CZ" sz="1100" dirty="0"/>
              <a:t>. Sleduje problematiku nástupu Romanovců, a zejména období vlády osvícenských panovníků Petra I. Velikého a Kateřiny II. Veliké. Obrazový materiál je vhodný jako pomůcka pro osvětlení a srovnání jednotlivých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3956107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Rusko v 17. a 18. století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7846640" cy="17526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Od nástupu Romanovců do koaličních válek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974775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Od nástupu Romanovců po Petra I. Velikého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318112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Michail III. </a:t>
            </a:r>
            <a:r>
              <a:rPr lang="cs-CZ" b="1" dirty="0" err="1"/>
              <a:t>Fjodorovič</a:t>
            </a:r>
            <a:r>
              <a:rPr lang="cs-CZ" b="1" dirty="0"/>
              <a:t> </a:t>
            </a:r>
            <a:r>
              <a:rPr lang="cs-CZ" b="1" dirty="0" err="1"/>
              <a:t>Romanov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/>
              <a:t>1613-1645</a:t>
            </a:r>
          </a:p>
          <a:p>
            <a:r>
              <a:rPr lang="cs-CZ" sz="2800" u="sng" dirty="0" smtClean="0"/>
              <a:t>1613</a:t>
            </a:r>
            <a:r>
              <a:rPr lang="cs-CZ" sz="2800" dirty="0"/>
              <a:t> </a:t>
            </a:r>
            <a:r>
              <a:rPr lang="cs-CZ" sz="2800" dirty="0" smtClean="0"/>
              <a:t>– na </a:t>
            </a:r>
            <a:r>
              <a:rPr lang="cs-CZ" sz="2800" dirty="0"/>
              <a:t>zemském sněmu zvolen </a:t>
            </a:r>
            <a:r>
              <a:rPr lang="cs-CZ" sz="2800" dirty="0" smtClean="0"/>
              <a:t>Michail </a:t>
            </a:r>
            <a:r>
              <a:rPr lang="cs-CZ" sz="2800" dirty="0" err="1" smtClean="0"/>
              <a:t>Romanov</a:t>
            </a:r>
            <a:endParaRPr lang="cs-CZ" sz="2800" dirty="0" smtClean="0"/>
          </a:p>
          <a:p>
            <a:pPr lvl="1"/>
            <a:r>
              <a:rPr lang="cs-CZ" sz="2400" dirty="0" smtClean="0"/>
              <a:t>zakladatel </a:t>
            </a:r>
            <a:r>
              <a:rPr lang="cs-CZ" sz="2400" dirty="0"/>
              <a:t>panovnické dynastie </a:t>
            </a:r>
            <a:r>
              <a:rPr lang="cs-CZ" sz="2400" i="1" dirty="0" smtClean="0"/>
              <a:t>Romanovců</a:t>
            </a:r>
            <a:endParaRPr lang="cs-CZ" sz="2400" dirty="0"/>
          </a:p>
          <a:p>
            <a:pPr lvl="1"/>
            <a:r>
              <a:rPr lang="cs-CZ" sz="2400" dirty="0" smtClean="0"/>
              <a:t>počátek </a:t>
            </a:r>
            <a:r>
              <a:rPr lang="cs-CZ" sz="2400" dirty="0"/>
              <a:t>konsolidace </a:t>
            </a:r>
            <a:r>
              <a:rPr lang="cs-CZ" sz="2400" dirty="0" smtClean="0"/>
              <a:t>Ruska</a:t>
            </a:r>
            <a:endParaRPr lang="cs-CZ" sz="2400" dirty="0"/>
          </a:p>
          <a:p>
            <a:pPr lvl="1"/>
            <a:r>
              <a:rPr lang="cs-CZ" sz="2400" dirty="0" smtClean="0"/>
              <a:t>dynastie </a:t>
            </a:r>
            <a:r>
              <a:rPr lang="cs-CZ" sz="2400" dirty="0"/>
              <a:t>v Rusku vládla až do roku </a:t>
            </a:r>
            <a:r>
              <a:rPr lang="cs-CZ" sz="2400" dirty="0" smtClean="0"/>
              <a:t>1917</a:t>
            </a:r>
          </a:p>
          <a:p>
            <a:pPr lvl="2"/>
            <a:r>
              <a:rPr lang="cs-CZ" sz="2000" dirty="0" smtClean="0"/>
              <a:t>po </a:t>
            </a:r>
            <a:r>
              <a:rPr lang="cs-CZ" sz="2000" dirty="0"/>
              <a:t>únorové revoluci abdikoval car Mikuláš </a:t>
            </a:r>
            <a:r>
              <a:rPr lang="cs-CZ" sz="2000" dirty="0" smtClean="0"/>
              <a:t>II. </a:t>
            </a:r>
          </a:p>
          <a:p>
            <a:pPr lvl="2"/>
            <a:r>
              <a:rPr lang="cs-CZ" sz="2000" dirty="0" smtClean="0"/>
              <a:t>Po </a:t>
            </a:r>
            <a:r>
              <a:rPr lang="cs-CZ" sz="2000" dirty="0"/>
              <a:t>bolševickém převratu byl car i s rodinou </a:t>
            </a:r>
            <a:r>
              <a:rPr lang="cs-CZ" sz="2000" dirty="0" smtClean="0"/>
              <a:t>zavražděn</a:t>
            </a:r>
          </a:p>
          <a:p>
            <a:r>
              <a:rPr lang="cs-CZ" sz="2800" dirty="0" smtClean="0"/>
              <a:t>Otcem </a:t>
            </a:r>
            <a:r>
              <a:rPr lang="cs-CZ" sz="2800" dirty="0"/>
              <a:t>cara Michala byl moskevský </a:t>
            </a:r>
            <a:r>
              <a:rPr lang="cs-CZ" sz="2800" b="1" dirty="0"/>
              <a:t>patriarcha </a:t>
            </a:r>
            <a:r>
              <a:rPr lang="cs-CZ" sz="2800" b="1" dirty="0" err="1"/>
              <a:t>Filaret</a:t>
            </a:r>
            <a:r>
              <a:rPr lang="cs-CZ" sz="2800" dirty="0"/>
              <a:t> (1554/5-1633), </a:t>
            </a:r>
            <a:r>
              <a:rPr lang="cs-CZ" sz="2800" dirty="0" err="1"/>
              <a:t>vl</a:t>
            </a:r>
            <a:r>
              <a:rPr lang="cs-CZ" sz="2800" dirty="0"/>
              <a:t>. </a:t>
            </a:r>
            <a:r>
              <a:rPr lang="cs-CZ" sz="2800" dirty="0" err="1"/>
              <a:t>jm</a:t>
            </a:r>
            <a:r>
              <a:rPr lang="cs-CZ" sz="2800" dirty="0"/>
              <a:t>. </a:t>
            </a:r>
            <a:r>
              <a:rPr lang="cs-CZ" sz="2800" dirty="0" err="1"/>
              <a:t>Fjodor</a:t>
            </a:r>
            <a:r>
              <a:rPr lang="cs-CZ" sz="2800" dirty="0"/>
              <a:t> </a:t>
            </a:r>
            <a:r>
              <a:rPr lang="cs-CZ" sz="2800" dirty="0" err="1"/>
              <a:t>Nikitič</a:t>
            </a:r>
            <a:r>
              <a:rPr lang="cs-CZ" sz="2800" dirty="0"/>
              <a:t> </a:t>
            </a:r>
            <a:r>
              <a:rPr lang="cs-CZ" sz="2800" dirty="0" err="1" smtClean="0"/>
              <a:t>Romanov</a:t>
            </a:r>
            <a:endParaRPr lang="cs-CZ" sz="2800" dirty="0" smtClean="0"/>
          </a:p>
          <a:p>
            <a:pPr lvl="1"/>
            <a:r>
              <a:rPr lang="cs-CZ" sz="2400" dirty="0" smtClean="0"/>
              <a:t>V</a:t>
            </a:r>
            <a:r>
              <a:rPr lang="cs-CZ" sz="2400" dirty="0"/>
              <a:t> době volby svého </a:t>
            </a:r>
            <a:r>
              <a:rPr lang="cs-CZ" sz="2400" dirty="0" smtClean="0"/>
              <a:t>syna byl </a:t>
            </a:r>
            <a:r>
              <a:rPr lang="cs-CZ" sz="2400" dirty="0"/>
              <a:t>v polském zajetí (</a:t>
            </a:r>
            <a:r>
              <a:rPr lang="cs-CZ" sz="2400" dirty="0" smtClean="0"/>
              <a:t>rukojmí)</a:t>
            </a:r>
          </a:p>
          <a:p>
            <a:pPr lvl="1"/>
            <a:r>
              <a:rPr lang="cs-CZ" sz="2400" dirty="0" smtClean="0"/>
              <a:t>1618 propuštěn</a:t>
            </a:r>
          </a:p>
          <a:p>
            <a:pPr lvl="1"/>
            <a:r>
              <a:rPr lang="cs-CZ" sz="2400" dirty="0" smtClean="0"/>
              <a:t>stává </a:t>
            </a:r>
            <a:r>
              <a:rPr lang="cs-CZ" sz="2400" dirty="0"/>
              <a:t>se </a:t>
            </a:r>
            <a:r>
              <a:rPr lang="cs-CZ" sz="2400" dirty="0" smtClean="0"/>
              <a:t>spoluvládcem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4233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Alexej I. </a:t>
            </a:r>
            <a:r>
              <a:rPr lang="cs-CZ" b="1" dirty="0" err="1"/>
              <a:t>Michailovič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1645-1676</a:t>
            </a:r>
          </a:p>
          <a:p>
            <a:r>
              <a:rPr lang="cs-CZ" sz="2800" b="1" dirty="0" smtClean="0"/>
              <a:t>Upevnění samoděržaví</a:t>
            </a:r>
          </a:p>
          <a:p>
            <a:pPr lvl="1"/>
            <a:r>
              <a:rPr lang="cs-CZ" sz="2400" dirty="0" smtClean="0"/>
              <a:t>1648 – zpracování </a:t>
            </a:r>
            <a:r>
              <a:rPr lang="cs-CZ" sz="2400" dirty="0"/>
              <a:t>nové sbírky </a:t>
            </a:r>
            <a:r>
              <a:rPr lang="cs-CZ" sz="2400" dirty="0" smtClean="0"/>
              <a:t>zákonů</a:t>
            </a:r>
          </a:p>
          <a:p>
            <a:pPr lvl="1"/>
            <a:r>
              <a:rPr lang="cs-CZ" sz="2400" dirty="0" smtClean="0"/>
              <a:t>První písemná </a:t>
            </a:r>
            <a:r>
              <a:rPr lang="cs-CZ" sz="2400" dirty="0"/>
              <a:t>podoba ruského </a:t>
            </a:r>
            <a:r>
              <a:rPr lang="cs-CZ" sz="2400" dirty="0" smtClean="0"/>
              <a:t>politického systému</a:t>
            </a:r>
          </a:p>
          <a:p>
            <a:pPr lvl="1"/>
            <a:r>
              <a:rPr lang="cs-CZ" sz="2400" dirty="0" smtClean="0"/>
              <a:t>zákoník stanovil zemský sněm </a:t>
            </a:r>
            <a:r>
              <a:rPr lang="cs-CZ" sz="2400" dirty="0"/>
              <a:t>jako </a:t>
            </a:r>
            <a:r>
              <a:rPr lang="cs-CZ" sz="2400" dirty="0" smtClean="0"/>
              <a:t>carovu </a:t>
            </a:r>
            <a:r>
              <a:rPr lang="cs-CZ" sz="2400" dirty="0"/>
              <a:t>poradní </a:t>
            </a:r>
            <a:r>
              <a:rPr lang="cs-CZ" sz="2400" dirty="0" smtClean="0"/>
              <a:t>instituci</a:t>
            </a:r>
          </a:p>
          <a:p>
            <a:r>
              <a:rPr lang="cs-CZ" sz="2800" dirty="0" smtClean="0"/>
              <a:t>Povstání Bohdana Chmelnického</a:t>
            </a:r>
          </a:p>
          <a:p>
            <a:r>
              <a:rPr lang="cs-CZ" sz="2800" dirty="0" smtClean="0"/>
              <a:t>1668 – 1671 v </a:t>
            </a:r>
            <a:r>
              <a:rPr lang="cs-CZ" sz="2800" dirty="0"/>
              <a:t>Rusku řada bouří a povstání </a:t>
            </a:r>
            <a:r>
              <a:rPr lang="cs-CZ" sz="2800" dirty="0" smtClean="0"/>
              <a:t>mužiků vyvolaných útiskem </a:t>
            </a:r>
            <a:r>
              <a:rPr lang="cs-CZ" sz="2800" dirty="0"/>
              <a:t>velkých vlastníků </a:t>
            </a:r>
            <a:r>
              <a:rPr lang="cs-CZ" sz="2800" dirty="0" smtClean="0"/>
              <a:t>půdy</a:t>
            </a:r>
          </a:p>
          <a:p>
            <a:pPr lvl="1"/>
            <a:r>
              <a:rPr lang="cs-CZ" sz="2400" dirty="0" smtClean="0"/>
              <a:t>Největší pod </a:t>
            </a:r>
            <a:r>
              <a:rPr lang="cs-CZ" sz="2400" dirty="0"/>
              <a:t>vedením </a:t>
            </a:r>
            <a:r>
              <a:rPr lang="cs-CZ" sz="2400" dirty="0" err="1"/>
              <a:t>Stěpana</a:t>
            </a:r>
            <a:r>
              <a:rPr lang="cs-CZ" sz="2400" dirty="0"/>
              <a:t> </a:t>
            </a:r>
            <a:r>
              <a:rPr lang="cs-CZ" sz="2400" dirty="0" err="1"/>
              <a:t>Razina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81077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Bohdan </a:t>
            </a:r>
            <a:r>
              <a:rPr lang="cs-CZ" b="1" dirty="0" err="1"/>
              <a:t>Zenobius</a:t>
            </a:r>
            <a:r>
              <a:rPr lang="cs-CZ" b="1" dirty="0"/>
              <a:t> </a:t>
            </a:r>
            <a:r>
              <a:rPr lang="cs-CZ" b="1" dirty="0" smtClean="0"/>
              <a:t>Chmelnický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484784"/>
            <a:ext cx="3931920" cy="4904904"/>
          </a:xfrm>
        </p:spPr>
        <p:txBody>
          <a:bodyPr>
            <a:normAutofit/>
          </a:bodyPr>
          <a:lstStyle/>
          <a:p>
            <a:r>
              <a:rPr lang="cs-CZ" dirty="0" smtClean="0"/>
              <a:t>vůdce </a:t>
            </a:r>
            <a:r>
              <a:rPr lang="cs-CZ" dirty="0"/>
              <a:t>kozácké vzpoury proti polsko-litevské nadvládě na </a:t>
            </a:r>
            <a:r>
              <a:rPr lang="cs-CZ" dirty="0" smtClean="0"/>
              <a:t>Ukrajině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bránil </a:t>
            </a:r>
            <a:r>
              <a:rPr lang="cs-CZ" dirty="0"/>
              <a:t>Ukrajinu proti </a:t>
            </a:r>
            <a:r>
              <a:rPr lang="cs-CZ" dirty="0" smtClean="0"/>
              <a:t>Tatarům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 </a:t>
            </a:r>
            <a:r>
              <a:rPr lang="cs-CZ" dirty="0"/>
              <a:t>r. 1648 byl </a:t>
            </a:r>
            <a:r>
              <a:rPr lang="cs-CZ" dirty="0" smtClean="0"/>
              <a:t>hejtmanem ukrajinských kozáků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razil </a:t>
            </a:r>
            <a:r>
              <a:rPr lang="cs-CZ" dirty="0"/>
              <a:t>vlastní mince 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88024" y="6206360"/>
            <a:ext cx="3931920" cy="639762"/>
          </a:xfrm>
        </p:spPr>
        <p:txBody>
          <a:bodyPr/>
          <a:lstStyle/>
          <a:p>
            <a:r>
              <a:rPr lang="cs-CZ" b="1" dirty="0" smtClean="0"/>
              <a:t>1. Bohdan Chmelnický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45997"/>
            <a:ext cx="360997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9181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/>
          </a:bodyPr>
          <a:lstStyle/>
          <a:p>
            <a:r>
              <a:rPr lang="cs-CZ" dirty="0"/>
              <a:t>prosazoval </a:t>
            </a:r>
            <a:r>
              <a:rPr lang="cs-CZ" dirty="0" err="1"/>
              <a:t>protipolskou</a:t>
            </a:r>
            <a:r>
              <a:rPr lang="cs-CZ" dirty="0"/>
              <a:t> </a:t>
            </a:r>
            <a:r>
              <a:rPr lang="cs-CZ" dirty="0" smtClean="0"/>
              <a:t>diplomacii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proti </a:t>
            </a:r>
            <a:r>
              <a:rPr lang="cs-CZ" dirty="0"/>
              <a:t>kozákům vyslána </a:t>
            </a:r>
            <a:r>
              <a:rPr lang="cs-CZ" dirty="0" smtClean="0"/>
              <a:t>polská vojska</a:t>
            </a:r>
            <a:r>
              <a:rPr lang="cs-CZ" dirty="0"/>
              <a:t>, Chmelnický je s pomocí tatarského prince </a:t>
            </a:r>
            <a:r>
              <a:rPr lang="cs-CZ" dirty="0" err="1"/>
              <a:t>Tuhaj</a:t>
            </a:r>
            <a:r>
              <a:rPr lang="cs-CZ" dirty="0"/>
              <a:t> Beje </a:t>
            </a:r>
            <a:r>
              <a:rPr lang="cs-CZ" dirty="0" smtClean="0"/>
              <a:t>porazil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/>
              <a:t>čela polských vojsk postavil kníže Jeremiáš </a:t>
            </a:r>
            <a:r>
              <a:rPr lang="cs-CZ" dirty="0" err="1"/>
              <a:t>Wisniowiecki</a:t>
            </a:r>
            <a:r>
              <a:rPr lang="cs-CZ" dirty="0"/>
              <a:t>, kozáci </a:t>
            </a:r>
            <a:r>
              <a:rPr lang="cs-CZ" dirty="0" smtClean="0"/>
              <a:t>rozdrceni </a:t>
            </a:r>
            <a:r>
              <a:rPr lang="cs-CZ" dirty="0"/>
              <a:t>a </a:t>
            </a:r>
            <a:r>
              <a:rPr lang="cs-CZ" dirty="0" smtClean="0"/>
              <a:t>Chmelnický nucen </a:t>
            </a:r>
            <a:r>
              <a:rPr lang="cs-CZ" dirty="0"/>
              <a:t>hledat ochranu u ruského </a:t>
            </a:r>
            <a:r>
              <a:rPr lang="cs-CZ" dirty="0" smtClean="0"/>
              <a:t>cara</a:t>
            </a:r>
          </a:p>
          <a:p>
            <a:endParaRPr lang="cs-CZ" dirty="0"/>
          </a:p>
          <a:p>
            <a:r>
              <a:rPr lang="cs-CZ" dirty="0" smtClean="0"/>
              <a:t>rusko-polské boje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160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496272"/>
          </a:xfrm>
        </p:spPr>
        <p:txBody>
          <a:bodyPr/>
          <a:lstStyle/>
          <a:p>
            <a:r>
              <a:rPr lang="cs-CZ" dirty="0"/>
              <a:t>neblaze se zapsal do historie jako iniciátor brutálních pogromů na Židy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1654 byla Ukrajina začleněna do moskevského státu, kozáci ztratili samostatnost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po ukončení bojů byla Ukrajina rozdělena mezi Rusko a Polsko-litevský </a:t>
            </a:r>
            <a:r>
              <a:rPr lang="cs-CZ" dirty="0" smtClean="0"/>
              <a:t>stát</a:t>
            </a:r>
          </a:p>
          <a:p>
            <a:endParaRPr lang="cs-CZ" dirty="0"/>
          </a:p>
          <a:p>
            <a:r>
              <a:rPr lang="cs-CZ" dirty="0" smtClean="0"/>
              <a:t>hranicí </a:t>
            </a:r>
            <a:r>
              <a:rPr lang="cs-CZ" dirty="0"/>
              <a:t>se stala přibližně řeka Dněpr, která tak rozdělila Ukrajinu na tzv. „Levobřežní“ a „Pravobřežní“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512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Stěpan</a:t>
            </a:r>
            <a:r>
              <a:rPr lang="cs-CZ" b="1" dirty="0" smtClean="0"/>
              <a:t> </a:t>
            </a:r>
            <a:r>
              <a:rPr lang="cs-CZ" b="1" dirty="0"/>
              <a:t>(</a:t>
            </a:r>
            <a:r>
              <a:rPr lang="cs-CZ" b="1" dirty="0" err="1"/>
              <a:t>Stěnka</a:t>
            </a:r>
            <a:r>
              <a:rPr lang="cs-CZ" b="1" dirty="0"/>
              <a:t>) </a:t>
            </a:r>
            <a:r>
              <a:rPr lang="cs-CZ" b="1" dirty="0" err="1"/>
              <a:t>Timofejevič</a:t>
            </a:r>
            <a:r>
              <a:rPr lang="cs-CZ" b="1" dirty="0"/>
              <a:t> </a:t>
            </a:r>
            <a:r>
              <a:rPr lang="cs-CZ" b="1" dirty="0" err="1"/>
              <a:t>Razin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Kozák</a:t>
            </a:r>
            <a:r>
              <a:rPr lang="cs-CZ" sz="2800" dirty="0"/>
              <a:t>, pirát, povstalec a lidový </a:t>
            </a:r>
            <a:r>
              <a:rPr lang="cs-CZ" sz="2800" dirty="0" smtClean="0"/>
              <a:t>hrdina</a:t>
            </a:r>
          </a:p>
          <a:p>
            <a:r>
              <a:rPr lang="cs-CZ" sz="2800" dirty="0"/>
              <a:t>1670 </a:t>
            </a:r>
            <a:r>
              <a:rPr lang="cs-CZ" sz="2800" dirty="0" smtClean="0"/>
              <a:t>napadl </a:t>
            </a:r>
            <a:r>
              <a:rPr lang="cs-CZ" sz="2800" dirty="0"/>
              <a:t>město Astrachaň a dal popravit tamního vojvodu </a:t>
            </a:r>
            <a:r>
              <a:rPr lang="cs-CZ" sz="2800" dirty="0" err="1"/>
              <a:t>Semjona</a:t>
            </a:r>
            <a:r>
              <a:rPr lang="cs-CZ" sz="2800" dirty="0"/>
              <a:t> </a:t>
            </a:r>
            <a:r>
              <a:rPr lang="cs-CZ" sz="2800" dirty="0" err="1" smtClean="0"/>
              <a:t>Prozorovského</a:t>
            </a:r>
            <a:r>
              <a:rPr lang="cs-CZ" sz="2800" dirty="0" smtClean="0"/>
              <a:t> – začátek povstání</a:t>
            </a:r>
          </a:p>
          <a:p>
            <a:r>
              <a:rPr lang="cs-CZ" sz="2800" dirty="0"/>
              <a:t>K povstání se </a:t>
            </a:r>
            <a:r>
              <a:rPr lang="cs-CZ" sz="2800" dirty="0" smtClean="0"/>
              <a:t>připojili také Tataři</a:t>
            </a:r>
            <a:r>
              <a:rPr lang="cs-CZ" sz="2800" dirty="0"/>
              <a:t>, nevolníci a částečně také </a:t>
            </a:r>
            <a:r>
              <a:rPr lang="cs-CZ" sz="2800" dirty="0" smtClean="0"/>
              <a:t>církev</a:t>
            </a:r>
          </a:p>
          <a:p>
            <a:r>
              <a:rPr lang="cs-CZ" sz="2800" dirty="0" smtClean="0"/>
              <a:t>Byli carským </a:t>
            </a:r>
            <a:r>
              <a:rPr lang="cs-CZ" sz="2800" dirty="0"/>
              <a:t>vojskem </a:t>
            </a:r>
            <a:r>
              <a:rPr lang="cs-CZ" sz="2800" dirty="0" smtClean="0"/>
              <a:t>u </a:t>
            </a:r>
            <a:r>
              <a:rPr lang="cs-CZ" sz="2800" dirty="0"/>
              <a:t>pevnosti </a:t>
            </a:r>
            <a:r>
              <a:rPr lang="cs-CZ" sz="2800" dirty="0" err="1"/>
              <a:t>Simbirsk</a:t>
            </a:r>
            <a:r>
              <a:rPr lang="cs-CZ" sz="2800" dirty="0"/>
              <a:t> </a:t>
            </a:r>
            <a:r>
              <a:rPr lang="cs-CZ" sz="2800" dirty="0" smtClean="0"/>
              <a:t>poraženi</a:t>
            </a:r>
          </a:p>
          <a:p>
            <a:pPr lvl="1"/>
            <a:r>
              <a:rPr lang="cs-CZ" sz="2400" dirty="0" err="1" smtClean="0"/>
              <a:t>Stěnka</a:t>
            </a:r>
            <a:r>
              <a:rPr lang="cs-CZ" sz="2400" dirty="0" smtClean="0"/>
              <a:t> </a:t>
            </a:r>
            <a:r>
              <a:rPr lang="cs-CZ" sz="2400" dirty="0"/>
              <a:t>byl v boji těžce raněn, ale </a:t>
            </a:r>
            <a:r>
              <a:rPr lang="cs-CZ" sz="2400" dirty="0" smtClean="0"/>
              <a:t>kozáci </a:t>
            </a:r>
            <a:r>
              <a:rPr lang="cs-CZ" sz="2400" dirty="0"/>
              <a:t>ho odvezli na </a:t>
            </a:r>
            <a:r>
              <a:rPr lang="cs-CZ" sz="2400" dirty="0" smtClean="0"/>
              <a:t>Don</a:t>
            </a:r>
          </a:p>
        </p:txBody>
      </p:sp>
    </p:spTree>
    <p:extLst>
      <p:ext uri="{BB962C8B-B14F-4D97-AF65-F5344CB8AC3E}">
        <p14:creationId xmlns:p14="http://schemas.microsoft.com/office/powerpoint/2010/main" xmlns="" val="358167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692696"/>
            <a:ext cx="4038600" cy="5698960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Na jaře 1671 se chtěl pokusit o nové tažení</a:t>
            </a:r>
          </a:p>
          <a:p>
            <a:r>
              <a:rPr lang="cs-CZ" sz="2800" dirty="0"/>
              <a:t>Byl zrazen a vydán carovi</a:t>
            </a:r>
          </a:p>
          <a:p>
            <a:r>
              <a:rPr lang="cs-CZ" sz="2800" dirty="0"/>
              <a:t>1671 byl v Moskvě sťat a jeho tělo rozčtvrceno</a:t>
            </a:r>
          </a:p>
          <a:p>
            <a:r>
              <a:rPr lang="cs-CZ" sz="2800" dirty="0"/>
              <a:t>Ostatní povstalci byli z větší části povražděni carskými vojáky</a:t>
            </a:r>
          </a:p>
          <a:p>
            <a:r>
              <a:rPr lang="cs-CZ" sz="2800" dirty="0"/>
              <a:t>celkem bylo popraveno nebo ubito carskými více než 10.000 </a:t>
            </a:r>
            <a:r>
              <a:rPr lang="cs-CZ" sz="2800" dirty="0" smtClean="0"/>
              <a:t>povstalců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6470504"/>
            <a:ext cx="4038600" cy="38749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000" b="1" dirty="0" smtClean="0"/>
              <a:t>2. </a:t>
            </a:r>
            <a:r>
              <a:rPr lang="cs-CZ" sz="2000" b="1" dirty="0" err="1" smtClean="0"/>
              <a:t>Stěpan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Razin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1993" y="692696"/>
            <a:ext cx="43624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3038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Fjodor</a:t>
            </a:r>
            <a:r>
              <a:rPr lang="cs-CZ" b="1" dirty="0"/>
              <a:t> III. </a:t>
            </a:r>
            <a:r>
              <a:rPr lang="cs-CZ" b="1" dirty="0" smtClean="0"/>
              <a:t>Alexejevič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smtClean="0"/>
              <a:t>1676 – 1682</a:t>
            </a:r>
          </a:p>
          <a:p>
            <a:r>
              <a:rPr lang="cs-CZ" dirty="0"/>
              <a:t>1678 </a:t>
            </a:r>
            <a:r>
              <a:rPr lang="cs-CZ" dirty="0" smtClean="0"/>
              <a:t>provedeno </a:t>
            </a:r>
            <a:r>
              <a:rPr lang="cs-CZ" dirty="0"/>
              <a:t>všeobecné sčítání </a:t>
            </a:r>
            <a:r>
              <a:rPr lang="cs-CZ" dirty="0" smtClean="0"/>
              <a:t>lidu</a:t>
            </a:r>
            <a:endParaRPr lang="cs-CZ" dirty="0"/>
          </a:p>
          <a:p>
            <a:r>
              <a:rPr lang="cs-CZ" dirty="0" smtClean="0"/>
              <a:t>1679 </a:t>
            </a:r>
            <a:r>
              <a:rPr lang="cs-CZ" dirty="0"/>
              <a:t>zavedeno uvalení přímých daní jednotlivým uživatelům půdy </a:t>
            </a:r>
            <a:r>
              <a:rPr lang="cs-CZ" dirty="0" smtClean="0"/>
              <a:t>(zvýšilo </a:t>
            </a:r>
            <a:r>
              <a:rPr lang="cs-CZ" dirty="0"/>
              <a:t>útlak </a:t>
            </a:r>
            <a:r>
              <a:rPr lang="cs-CZ" dirty="0" smtClean="0"/>
              <a:t>poddaných)</a:t>
            </a:r>
          </a:p>
          <a:p>
            <a:r>
              <a:rPr lang="cs-CZ" dirty="0" smtClean="0"/>
              <a:t>1682 byl zrušen systém </a:t>
            </a:r>
            <a:r>
              <a:rPr lang="cs-CZ" dirty="0"/>
              <a:t>obsazování vyšších státních funkcí a úřadů podle urozenosti kandidátů nebo funkcí držených jejich </a:t>
            </a:r>
            <a:r>
              <a:rPr lang="cs-CZ" dirty="0" smtClean="0"/>
              <a:t>předky</a:t>
            </a:r>
          </a:p>
          <a:p>
            <a:r>
              <a:rPr lang="cs-CZ" dirty="0" smtClean="0"/>
              <a:t>Zemřel ve věku 20 let</a:t>
            </a:r>
          </a:p>
          <a:p>
            <a:r>
              <a:rPr lang="cs-CZ" b="1" dirty="0"/>
              <a:t>Po </a:t>
            </a:r>
            <a:r>
              <a:rPr lang="cs-CZ" b="1" dirty="0" smtClean="0"/>
              <a:t>jeho smrti </a:t>
            </a:r>
            <a:r>
              <a:rPr lang="cs-CZ" b="1" dirty="0"/>
              <a:t>spravovala v letech </a:t>
            </a:r>
            <a:r>
              <a:rPr lang="cs-CZ" b="1" dirty="0" smtClean="0"/>
              <a:t>1682 – 1689 </a:t>
            </a:r>
            <a:r>
              <a:rPr lang="cs-CZ" b="1" dirty="0"/>
              <a:t>vládu v Rusku jako regentka jeho bratří Ivana a Petra jejich sestra </a:t>
            </a:r>
            <a:r>
              <a:rPr lang="cs-CZ" b="1" dirty="0" smtClean="0"/>
              <a:t>Sofie (Žofie) Alexejevna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9109815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Petr I. veliký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1682 – 1725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87710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577334"/>
            <a:ext cx="3826768" cy="5948009"/>
          </a:xfrm>
        </p:spPr>
        <p:txBody>
          <a:bodyPr>
            <a:noAutofit/>
          </a:bodyPr>
          <a:lstStyle/>
          <a:p>
            <a:r>
              <a:rPr lang="cs-CZ" sz="2300" b="1" dirty="0"/>
              <a:t>Petr </a:t>
            </a:r>
            <a:r>
              <a:rPr lang="cs-CZ" sz="2300" b="1" dirty="0" smtClean="0"/>
              <a:t>Alexejevič</a:t>
            </a:r>
            <a:endParaRPr lang="cs-CZ" sz="2300" dirty="0" smtClean="0"/>
          </a:p>
          <a:p>
            <a:r>
              <a:rPr lang="cs-CZ" sz="2300" dirty="0" smtClean="0"/>
              <a:t>Nejprve </a:t>
            </a:r>
            <a:r>
              <a:rPr lang="cs-CZ" sz="2300" dirty="0"/>
              <a:t>formálně vládl společně se svým </a:t>
            </a:r>
            <a:r>
              <a:rPr lang="cs-CZ" sz="2300" dirty="0" smtClean="0"/>
              <a:t>bratrem </a:t>
            </a:r>
            <a:r>
              <a:rPr lang="cs-CZ" sz="2300" dirty="0"/>
              <a:t>Ivanem </a:t>
            </a:r>
            <a:r>
              <a:rPr lang="cs-CZ" sz="2300" dirty="0" smtClean="0"/>
              <a:t>V. od roku 1682</a:t>
            </a:r>
          </a:p>
          <a:p>
            <a:r>
              <a:rPr lang="cs-CZ" sz="2300" dirty="0" smtClean="0"/>
              <a:t>1689 </a:t>
            </a:r>
            <a:r>
              <a:rPr lang="cs-CZ" sz="2300" dirty="0"/>
              <a:t>se ujal skutečné </a:t>
            </a:r>
            <a:r>
              <a:rPr lang="cs-CZ" sz="2300" dirty="0" smtClean="0"/>
              <a:t>vlády</a:t>
            </a:r>
          </a:p>
          <a:p>
            <a:r>
              <a:rPr lang="cs-CZ" sz="2300" dirty="0" smtClean="0"/>
              <a:t>1696 samostatným </a:t>
            </a:r>
            <a:r>
              <a:rPr lang="cs-CZ" sz="2300" dirty="0"/>
              <a:t>vladařem </a:t>
            </a:r>
            <a:r>
              <a:rPr lang="cs-CZ" sz="2300" dirty="0" smtClean="0"/>
              <a:t>po </a:t>
            </a:r>
            <a:r>
              <a:rPr lang="cs-CZ" sz="2300" dirty="0"/>
              <a:t>Ivanově </a:t>
            </a:r>
            <a:r>
              <a:rPr lang="cs-CZ" sz="2300" dirty="0" smtClean="0"/>
              <a:t>smrti</a:t>
            </a:r>
            <a:endParaRPr lang="cs-CZ" sz="2300" dirty="0"/>
          </a:p>
          <a:p>
            <a:r>
              <a:rPr lang="cs-CZ" sz="2300" dirty="0" smtClean="0"/>
              <a:t>1724 </a:t>
            </a:r>
            <a:r>
              <a:rPr lang="cs-CZ" sz="2300" dirty="0"/>
              <a:t>se spoluvlády nad Ruskem ujala jeho žena Kateřina </a:t>
            </a:r>
            <a:r>
              <a:rPr lang="cs-CZ" sz="2300" dirty="0" smtClean="0"/>
              <a:t>I.</a:t>
            </a:r>
          </a:p>
          <a:p>
            <a:r>
              <a:rPr lang="cs-CZ" sz="2300" dirty="0" smtClean="0"/>
              <a:t>Snaha </a:t>
            </a:r>
            <a:r>
              <a:rPr lang="cs-CZ" sz="2300" dirty="0"/>
              <a:t>modernizovat Ruskou </a:t>
            </a:r>
            <a:r>
              <a:rPr lang="cs-CZ" sz="2300" dirty="0" smtClean="0"/>
              <a:t>říši</a:t>
            </a:r>
          </a:p>
          <a:p>
            <a:r>
              <a:rPr lang="cs-CZ" sz="2300" dirty="0" smtClean="0"/>
              <a:t>Rusko vstoupilo </a:t>
            </a:r>
            <a:r>
              <a:rPr lang="cs-CZ" sz="2300" dirty="0"/>
              <a:t>mezi </a:t>
            </a:r>
            <a:r>
              <a:rPr lang="cs-CZ" sz="2300" dirty="0" smtClean="0"/>
              <a:t>evropské velmoci</a:t>
            </a:r>
            <a:endParaRPr lang="cs-CZ" sz="2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067944" y="6398496"/>
            <a:ext cx="4038600" cy="459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3.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8314" y="567374"/>
            <a:ext cx="4434985" cy="6173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00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1682</a:t>
            </a:r>
            <a:r>
              <a:rPr lang="cs-CZ" sz="2800" dirty="0" smtClean="0"/>
              <a:t> – ruská šlechta provolala </a:t>
            </a:r>
            <a:r>
              <a:rPr lang="cs-CZ" sz="2800" dirty="0"/>
              <a:t>ruským carem Petra </a:t>
            </a:r>
          </a:p>
          <a:p>
            <a:pPr lvl="1"/>
            <a:r>
              <a:rPr lang="cs-CZ" sz="2400" dirty="0" smtClean="0"/>
              <a:t>jeho </a:t>
            </a:r>
            <a:r>
              <a:rPr lang="cs-CZ" sz="2400" dirty="0"/>
              <a:t>matka Natálie byla ustavena za </a:t>
            </a:r>
            <a:r>
              <a:rPr lang="cs-CZ" sz="2400" dirty="0" smtClean="0"/>
              <a:t>regentku</a:t>
            </a:r>
            <a:endParaRPr lang="cs-CZ" sz="2400" dirty="0"/>
          </a:p>
          <a:p>
            <a:r>
              <a:rPr lang="cs-CZ" sz="2800" dirty="0" smtClean="0"/>
              <a:t>Skutečné </a:t>
            </a:r>
            <a:r>
              <a:rPr lang="cs-CZ" sz="2800" dirty="0"/>
              <a:t>moci </a:t>
            </a:r>
            <a:r>
              <a:rPr lang="cs-CZ" sz="2800" dirty="0" smtClean="0"/>
              <a:t>se chopila </a:t>
            </a:r>
            <a:r>
              <a:rPr lang="cs-CZ" sz="2800" dirty="0"/>
              <a:t>Petrova </a:t>
            </a:r>
            <a:r>
              <a:rPr lang="cs-CZ" sz="2800" dirty="0" smtClean="0"/>
              <a:t>sestra </a:t>
            </a:r>
            <a:r>
              <a:rPr lang="cs-CZ" sz="2800" dirty="0"/>
              <a:t>Žofie (Sofie </a:t>
            </a:r>
            <a:r>
              <a:rPr lang="cs-CZ" sz="2800" dirty="0" smtClean="0"/>
              <a:t>Alexejevna)</a:t>
            </a:r>
          </a:p>
          <a:p>
            <a:pPr lvl="1"/>
            <a:r>
              <a:rPr lang="cs-CZ" sz="2400" dirty="0" smtClean="0"/>
              <a:t>Opírala </a:t>
            </a:r>
            <a:r>
              <a:rPr lang="cs-CZ" sz="2400" dirty="0"/>
              <a:t>o podporu elitních vojenských jednotek, tzv. </a:t>
            </a:r>
            <a:r>
              <a:rPr lang="cs-CZ" sz="2400" i="1" dirty="0" smtClean="0"/>
              <a:t>střelců</a:t>
            </a:r>
            <a:endParaRPr lang="cs-CZ" sz="2400" dirty="0"/>
          </a:p>
          <a:p>
            <a:pPr lvl="1"/>
            <a:r>
              <a:rPr lang="cs-CZ" sz="2400" dirty="0" smtClean="0"/>
              <a:t>Petr </a:t>
            </a:r>
            <a:r>
              <a:rPr lang="cs-CZ" sz="2400" dirty="0"/>
              <a:t>byl </a:t>
            </a:r>
            <a:r>
              <a:rPr lang="cs-CZ" sz="2400" dirty="0" smtClean="0"/>
              <a:t>formálně </a:t>
            </a:r>
            <a:r>
              <a:rPr lang="cs-CZ" sz="2400" dirty="0"/>
              <a:t>spoluvládcem </a:t>
            </a:r>
            <a:r>
              <a:rPr lang="cs-CZ" sz="2400" dirty="0" smtClean="0"/>
              <a:t>spolu se </a:t>
            </a:r>
            <a:r>
              <a:rPr lang="cs-CZ" sz="2400" dirty="0"/>
              <a:t>svým </a:t>
            </a:r>
            <a:r>
              <a:rPr lang="cs-CZ" sz="2400" dirty="0" smtClean="0"/>
              <a:t>bratrem Ivanem</a:t>
            </a:r>
            <a:endParaRPr lang="cs-CZ" dirty="0" smtClean="0"/>
          </a:p>
          <a:p>
            <a:r>
              <a:rPr lang="cs-CZ" sz="2800" dirty="0"/>
              <a:t>1689 </a:t>
            </a:r>
            <a:r>
              <a:rPr lang="cs-CZ" sz="2800" dirty="0" smtClean="0"/>
              <a:t>– proti </a:t>
            </a:r>
            <a:r>
              <a:rPr lang="cs-CZ" sz="2800" dirty="0"/>
              <a:t>Žofii </a:t>
            </a:r>
            <a:r>
              <a:rPr lang="cs-CZ" sz="2800" dirty="0" smtClean="0"/>
              <a:t>se spikla </a:t>
            </a:r>
            <a:r>
              <a:rPr lang="cs-CZ" sz="2800" dirty="0"/>
              <a:t>část jednotek </a:t>
            </a:r>
            <a:r>
              <a:rPr lang="cs-CZ" sz="2800" dirty="0" smtClean="0"/>
              <a:t>střelců</a:t>
            </a:r>
          </a:p>
          <a:p>
            <a:r>
              <a:rPr lang="cs-CZ" sz="2800" b="1" dirty="0" smtClean="0"/>
              <a:t>Petr</a:t>
            </a:r>
            <a:r>
              <a:rPr lang="cs-CZ" sz="2800" dirty="0" smtClean="0"/>
              <a:t> povstání zlikvidoval a </a:t>
            </a:r>
            <a:r>
              <a:rPr lang="cs-CZ" sz="2800" b="1" dirty="0" smtClean="0"/>
              <a:t>stal se vládcem </a:t>
            </a:r>
            <a:r>
              <a:rPr lang="cs-CZ" sz="2800" b="1" dirty="0"/>
              <a:t>Ruska</a:t>
            </a:r>
          </a:p>
        </p:txBody>
      </p:sp>
    </p:spTree>
    <p:extLst>
      <p:ext uri="{BB962C8B-B14F-4D97-AF65-F5344CB8AC3E}">
        <p14:creationId xmlns:p14="http://schemas.microsoft.com/office/powerpoint/2010/main" xmlns="" val="29572920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12296"/>
          </a:xfrm>
        </p:spPr>
        <p:txBody>
          <a:bodyPr/>
          <a:lstStyle/>
          <a:p>
            <a:r>
              <a:rPr lang="cs-CZ" sz="2800" dirty="0"/>
              <a:t>1697 se v utajení vydal na cesty do západoevropských </a:t>
            </a:r>
            <a:r>
              <a:rPr lang="cs-CZ" sz="2800" dirty="0" smtClean="0"/>
              <a:t>zemí</a:t>
            </a:r>
          </a:p>
          <a:p>
            <a:pPr lvl="1"/>
            <a:r>
              <a:rPr lang="cs-CZ" sz="2400" dirty="0" smtClean="0"/>
              <a:t>Seznámil se s </a:t>
            </a:r>
            <a:r>
              <a:rPr lang="cs-CZ" sz="2400" dirty="0"/>
              <a:t>technickým pokrokem </a:t>
            </a:r>
          </a:p>
          <a:p>
            <a:pPr lvl="1"/>
            <a:r>
              <a:rPr lang="cs-CZ" sz="2400" dirty="0" smtClean="0"/>
              <a:t>Kontaktoval </a:t>
            </a:r>
            <a:r>
              <a:rPr lang="cs-CZ" sz="2400" dirty="0"/>
              <a:t>se s významnými vojenskými a politickými osobnostmi, vědci, umělci, techniky a pozval je do </a:t>
            </a:r>
            <a:r>
              <a:rPr lang="cs-CZ" sz="2400" dirty="0" smtClean="0"/>
              <a:t>Ruska – měli se podílet </a:t>
            </a:r>
            <a:r>
              <a:rPr lang="cs-CZ" sz="2400" dirty="0"/>
              <a:t>na </a:t>
            </a:r>
            <a:r>
              <a:rPr lang="cs-CZ" sz="2400" dirty="0" smtClean="0"/>
              <a:t>modernizaci země</a:t>
            </a:r>
          </a:p>
          <a:p>
            <a:endParaRPr lang="cs-CZ" dirty="0" smtClean="0"/>
          </a:p>
          <a:p>
            <a:r>
              <a:rPr lang="cs-CZ" sz="2800" dirty="0" smtClean="0"/>
              <a:t>1698 – vzpoura střelců </a:t>
            </a:r>
          </a:p>
          <a:p>
            <a:pPr lvl="1"/>
            <a:r>
              <a:rPr lang="cs-CZ" sz="2400" dirty="0" smtClean="0"/>
              <a:t>Návrat Petra do Ruska</a:t>
            </a:r>
          </a:p>
          <a:p>
            <a:pPr lvl="1"/>
            <a:r>
              <a:rPr lang="cs-CZ" sz="2400" dirty="0" smtClean="0"/>
              <a:t>Potrestání povstalců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338327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85504"/>
            <a:ext cx="9144000" cy="5724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b="1" dirty="0"/>
              <a:t>4. </a:t>
            </a:r>
            <a:r>
              <a:rPr lang="cs-CZ" sz="2000" b="1" dirty="0" smtClean="0"/>
              <a:t>Ráno </a:t>
            </a:r>
            <a:r>
              <a:rPr lang="cs-CZ" sz="2000" b="1" dirty="0"/>
              <a:t>před popravou </a:t>
            </a:r>
            <a:r>
              <a:rPr lang="cs-CZ" sz="2000" b="1" dirty="0" smtClean="0"/>
              <a:t>střelců – obraz </a:t>
            </a:r>
            <a:r>
              <a:rPr lang="cs-CZ" sz="2000" b="1" dirty="0"/>
              <a:t>Vasilije </a:t>
            </a:r>
            <a:r>
              <a:rPr lang="cs-CZ" sz="2000" b="1" dirty="0" err="1"/>
              <a:t>Surikova</a:t>
            </a:r>
            <a:r>
              <a:rPr lang="cs-CZ" sz="2000" b="1" dirty="0"/>
              <a:t> (1881</a:t>
            </a:r>
            <a:r>
              <a:rPr lang="cs-CZ" sz="2000" b="1" dirty="0" smtClean="0"/>
              <a:t>) 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0" y="836712"/>
            <a:ext cx="8739779" cy="50581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68515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Severní válka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Konflikt </a:t>
            </a:r>
            <a:r>
              <a:rPr lang="cs-CZ" sz="2600" dirty="0"/>
              <a:t>se </a:t>
            </a:r>
            <a:r>
              <a:rPr lang="cs-CZ" sz="2600" dirty="0" smtClean="0"/>
              <a:t>Švédskem</a:t>
            </a:r>
          </a:p>
          <a:p>
            <a:r>
              <a:rPr lang="cs-CZ" sz="2600" dirty="0" smtClean="0"/>
              <a:t>Petr uzavřel </a:t>
            </a:r>
            <a:r>
              <a:rPr lang="cs-CZ" sz="2600" dirty="0"/>
              <a:t>spojeneckou smlouvu s </a:t>
            </a:r>
            <a:r>
              <a:rPr lang="cs-CZ" sz="2600" dirty="0" smtClean="0"/>
              <a:t>Polskem </a:t>
            </a:r>
            <a:r>
              <a:rPr lang="cs-CZ" sz="2600" dirty="0"/>
              <a:t>a </a:t>
            </a:r>
            <a:r>
              <a:rPr lang="cs-CZ" sz="2600" dirty="0" smtClean="0"/>
              <a:t>Dánskem</a:t>
            </a:r>
          </a:p>
          <a:p>
            <a:r>
              <a:rPr lang="cs-CZ" sz="2600" b="1" dirty="0" smtClean="0"/>
              <a:t>1700 zahájena </a:t>
            </a:r>
            <a:r>
              <a:rPr lang="cs-CZ" sz="2600" b="1" dirty="0"/>
              <a:t>severní </a:t>
            </a:r>
            <a:r>
              <a:rPr lang="cs-CZ" sz="2600" b="1" dirty="0" smtClean="0"/>
              <a:t>válka </a:t>
            </a:r>
          </a:p>
          <a:p>
            <a:pPr lvl="1"/>
            <a:r>
              <a:rPr lang="cs-CZ" sz="2400" dirty="0" smtClean="0"/>
              <a:t>Vojska </a:t>
            </a:r>
            <a:r>
              <a:rPr lang="cs-CZ" sz="2400" dirty="0"/>
              <a:t>Petra Velikého </a:t>
            </a:r>
            <a:r>
              <a:rPr lang="cs-CZ" sz="2400" b="1" dirty="0" smtClean="0"/>
              <a:t>v </a:t>
            </a:r>
            <a:r>
              <a:rPr lang="cs-CZ" sz="2400" b="1" dirty="0"/>
              <a:t>bitvě u </a:t>
            </a:r>
            <a:r>
              <a:rPr lang="cs-CZ" sz="2400" b="1" dirty="0" err="1"/>
              <a:t>Narvy</a:t>
            </a:r>
            <a:r>
              <a:rPr lang="cs-CZ" sz="2400" b="1" dirty="0"/>
              <a:t> </a:t>
            </a:r>
            <a:r>
              <a:rPr lang="cs-CZ" sz="2400" dirty="0" smtClean="0"/>
              <a:t>poražena</a:t>
            </a:r>
          </a:p>
          <a:p>
            <a:pPr lvl="1"/>
            <a:r>
              <a:rPr lang="cs-CZ" sz="2400" dirty="0" smtClean="0"/>
              <a:t>Petr využil </a:t>
            </a:r>
            <a:r>
              <a:rPr lang="cs-CZ" sz="2400" dirty="0"/>
              <a:t>oslabení švédské armády (</a:t>
            </a:r>
            <a:r>
              <a:rPr lang="cs-CZ" sz="2400" dirty="0" smtClean="0"/>
              <a:t>boje </a:t>
            </a:r>
            <a:r>
              <a:rPr lang="cs-CZ" sz="2400" dirty="0"/>
              <a:t>s </a:t>
            </a:r>
            <a:r>
              <a:rPr lang="cs-CZ" sz="2400" dirty="0" smtClean="0"/>
              <a:t>Poláky), provedl </a:t>
            </a:r>
            <a:r>
              <a:rPr lang="cs-CZ" sz="2400" dirty="0"/>
              <a:t>změny </a:t>
            </a:r>
            <a:r>
              <a:rPr lang="cs-CZ" sz="2400" dirty="0" smtClean="0"/>
              <a:t>ve vojsku </a:t>
            </a:r>
            <a:r>
              <a:rPr lang="cs-CZ" sz="2400" dirty="0"/>
              <a:t>a pronikl do </a:t>
            </a:r>
            <a:r>
              <a:rPr lang="cs-CZ" sz="2400" dirty="0" err="1" smtClean="0"/>
              <a:t>Livonska</a:t>
            </a:r>
            <a:endParaRPr lang="cs-CZ" sz="2400" dirty="0"/>
          </a:p>
          <a:p>
            <a:pPr lvl="1"/>
            <a:r>
              <a:rPr lang="cs-CZ" sz="2400" dirty="0" smtClean="0"/>
              <a:t>Zabral i ústí </a:t>
            </a:r>
            <a:r>
              <a:rPr lang="cs-CZ" sz="2400" dirty="0"/>
              <a:t>řeky Něvy do Finského </a:t>
            </a:r>
            <a:r>
              <a:rPr lang="cs-CZ" sz="2400" dirty="0" smtClean="0"/>
              <a:t>zálivu</a:t>
            </a:r>
          </a:p>
          <a:p>
            <a:r>
              <a:rPr lang="cs-CZ" sz="2600" b="1" dirty="0" smtClean="0"/>
              <a:t>1703</a:t>
            </a:r>
            <a:r>
              <a:rPr lang="cs-CZ" sz="2600" dirty="0" smtClean="0"/>
              <a:t> </a:t>
            </a:r>
            <a:r>
              <a:rPr lang="cs-CZ" sz="2600" b="1" dirty="0" smtClean="0"/>
              <a:t>založil</a:t>
            </a:r>
            <a:r>
              <a:rPr lang="cs-CZ" sz="2600" dirty="0" smtClean="0"/>
              <a:t> </a:t>
            </a:r>
            <a:r>
              <a:rPr lang="cs-CZ" sz="2600" dirty="0"/>
              <a:t>budoucí ruskou metropoli – </a:t>
            </a:r>
            <a:r>
              <a:rPr lang="cs-CZ" sz="2600" b="1" dirty="0" smtClean="0"/>
              <a:t>Petrohrad</a:t>
            </a:r>
          </a:p>
          <a:p>
            <a:pPr lvl="1"/>
            <a:r>
              <a:rPr lang="cs-CZ" sz="2400" dirty="0" smtClean="0"/>
              <a:t>Hlavním </a:t>
            </a:r>
            <a:r>
              <a:rPr lang="cs-CZ" sz="2400" dirty="0"/>
              <a:t>městem </a:t>
            </a:r>
            <a:r>
              <a:rPr lang="cs-CZ" sz="2400" dirty="0" smtClean="0"/>
              <a:t>Ruska se </a:t>
            </a:r>
            <a:r>
              <a:rPr lang="cs-CZ" sz="2400" dirty="0"/>
              <a:t>Petrohrad stal </a:t>
            </a:r>
            <a:r>
              <a:rPr lang="cs-CZ" sz="2400" dirty="0" smtClean="0"/>
              <a:t>1712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9559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84304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1707 – tažení Švédů do Ruska</a:t>
            </a:r>
          </a:p>
          <a:p>
            <a:r>
              <a:rPr lang="cs-CZ" sz="2800" dirty="0"/>
              <a:t>Karel </a:t>
            </a:r>
            <a:r>
              <a:rPr lang="cs-CZ" sz="2800" dirty="0" smtClean="0"/>
              <a:t>postupoval na Ukrajinu (chtěl získat </a:t>
            </a:r>
            <a:r>
              <a:rPr lang="cs-CZ" sz="2800" dirty="0"/>
              <a:t>spojence v </a:t>
            </a:r>
            <a:r>
              <a:rPr lang="cs-CZ" sz="2800" dirty="0" smtClean="0"/>
              <a:t>hejtmanu </a:t>
            </a:r>
            <a:r>
              <a:rPr lang="cs-CZ" sz="2800" dirty="0" err="1" smtClean="0"/>
              <a:t>Mazepovi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Ivan </a:t>
            </a:r>
            <a:r>
              <a:rPr lang="cs-CZ" sz="2800" dirty="0" err="1"/>
              <a:t>Mazepa</a:t>
            </a:r>
            <a:r>
              <a:rPr lang="cs-CZ" sz="2800" dirty="0"/>
              <a:t> </a:t>
            </a:r>
            <a:r>
              <a:rPr lang="cs-CZ" sz="2800" dirty="0" smtClean="0"/>
              <a:t>toužil </a:t>
            </a:r>
            <a:r>
              <a:rPr lang="cs-CZ" sz="2800" dirty="0"/>
              <a:t>po úplné samostatnosti </a:t>
            </a:r>
            <a:r>
              <a:rPr lang="cs-CZ" sz="2800" dirty="0" smtClean="0"/>
              <a:t>Ukrajiny – spojencem Švédů</a:t>
            </a:r>
          </a:p>
          <a:p>
            <a:endParaRPr lang="cs-CZ" sz="2800" dirty="0" smtClean="0"/>
          </a:p>
          <a:p>
            <a:r>
              <a:rPr lang="cs-CZ" sz="2800" b="1" dirty="0" smtClean="0"/>
              <a:t>1709 </a:t>
            </a:r>
            <a:r>
              <a:rPr lang="cs-CZ" sz="2800" dirty="0"/>
              <a:t>Karel oblehl </a:t>
            </a:r>
            <a:r>
              <a:rPr lang="cs-CZ" sz="2800" dirty="0" smtClean="0"/>
              <a:t>Poltavu</a:t>
            </a:r>
          </a:p>
          <a:p>
            <a:r>
              <a:rPr lang="cs-CZ" sz="2800" dirty="0" smtClean="0"/>
              <a:t>Svedena </a:t>
            </a:r>
            <a:r>
              <a:rPr lang="cs-CZ" sz="2800" b="1" dirty="0"/>
              <a:t>bitva u </a:t>
            </a:r>
            <a:r>
              <a:rPr lang="cs-CZ" sz="2800" b="1" dirty="0" smtClean="0"/>
              <a:t>Poltavy</a:t>
            </a:r>
          </a:p>
          <a:p>
            <a:r>
              <a:rPr lang="cs-CZ" sz="2800" dirty="0" smtClean="0"/>
              <a:t>Petr </a:t>
            </a:r>
            <a:r>
              <a:rPr lang="cs-CZ" sz="2800" dirty="0"/>
              <a:t>I. porazil švédskou </a:t>
            </a:r>
            <a:r>
              <a:rPr lang="cs-CZ" sz="2800" dirty="0" smtClean="0"/>
              <a:t>armádu</a:t>
            </a:r>
          </a:p>
          <a:p>
            <a:r>
              <a:rPr lang="cs-CZ" sz="2800" dirty="0" smtClean="0"/>
              <a:t>Karel </a:t>
            </a:r>
            <a:r>
              <a:rPr lang="cs-CZ" sz="2800" dirty="0"/>
              <a:t>musel s </a:t>
            </a:r>
            <a:r>
              <a:rPr lang="cs-CZ" sz="2800" dirty="0" err="1"/>
              <a:t>Mazepou</a:t>
            </a:r>
            <a:r>
              <a:rPr lang="cs-CZ" sz="2800" dirty="0"/>
              <a:t> utéct do </a:t>
            </a:r>
            <a:r>
              <a:rPr lang="cs-CZ" sz="2800" dirty="0" smtClean="0"/>
              <a:t>Turecka</a:t>
            </a:r>
            <a:endParaRPr lang="cs-CZ" sz="2800" dirty="0"/>
          </a:p>
          <a:p>
            <a:r>
              <a:rPr lang="cs-CZ" sz="2800" dirty="0" smtClean="0"/>
              <a:t>Bitva </a:t>
            </a:r>
            <a:r>
              <a:rPr lang="cs-CZ" sz="2800" dirty="0"/>
              <a:t>u </a:t>
            </a:r>
            <a:r>
              <a:rPr lang="cs-CZ" sz="2800" dirty="0" smtClean="0"/>
              <a:t>Poltavy </a:t>
            </a:r>
            <a:r>
              <a:rPr lang="cs-CZ" sz="2800" dirty="0"/>
              <a:t>znamenala zvrat ve </a:t>
            </a:r>
            <a:r>
              <a:rPr lang="cs-CZ" sz="2800" dirty="0" smtClean="0"/>
              <a:t>válce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526590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1593056"/>
            <a:ext cx="3931920" cy="5264944"/>
          </a:xfrm>
        </p:spPr>
        <p:txBody>
          <a:bodyPr/>
          <a:lstStyle/>
          <a:p>
            <a:r>
              <a:rPr lang="cs-CZ" sz="2800" b="1" dirty="0" smtClean="0"/>
              <a:t>1721 – podepsán </a:t>
            </a:r>
            <a:r>
              <a:rPr lang="cs-CZ" sz="2800" b="1" dirty="0" err="1" smtClean="0"/>
              <a:t>Nystadský</a:t>
            </a:r>
            <a:r>
              <a:rPr lang="cs-CZ" sz="2800" b="1" dirty="0" smtClean="0"/>
              <a:t> mír</a:t>
            </a:r>
          </a:p>
          <a:p>
            <a:pPr lvl="1"/>
            <a:r>
              <a:rPr lang="cs-CZ" sz="2400" dirty="0" smtClean="0"/>
              <a:t>Ztráta </a:t>
            </a:r>
            <a:r>
              <a:rPr lang="cs-CZ" sz="2400" dirty="0"/>
              <a:t>švédských pozic v pobaltských státech </a:t>
            </a:r>
          </a:p>
          <a:p>
            <a:pPr lvl="1"/>
            <a:r>
              <a:rPr lang="cs-CZ" sz="2400" dirty="0" smtClean="0"/>
              <a:t>Ústup Švédska </a:t>
            </a:r>
            <a:r>
              <a:rPr lang="cs-CZ" sz="2400" dirty="0"/>
              <a:t>z postavení </a:t>
            </a:r>
            <a:r>
              <a:rPr lang="cs-CZ" sz="2400" dirty="0" smtClean="0"/>
              <a:t>velmoci</a:t>
            </a:r>
          </a:p>
          <a:p>
            <a:pPr lvl="1"/>
            <a:r>
              <a:rPr lang="cs-CZ" sz="2400" dirty="0" smtClean="0"/>
              <a:t>Rusko získalo </a:t>
            </a:r>
            <a:r>
              <a:rPr lang="cs-CZ" sz="2400" dirty="0"/>
              <a:t>přístup k Baltu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4008" y="6192409"/>
            <a:ext cx="4392488" cy="639762"/>
          </a:xfrm>
        </p:spPr>
        <p:txBody>
          <a:bodyPr/>
          <a:lstStyle/>
          <a:p>
            <a:r>
              <a:rPr lang="cs-CZ" b="1" dirty="0" smtClean="0"/>
              <a:t>5. Karel XII.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96405"/>
            <a:ext cx="3888432" cy="5649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5545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Reformní činnost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800" dirty="0"/>
              <a:t>vytvořil dobře </a:t>
            </a:r>
            <a:r>
              <a:rPr lang="cs-CZ" sz="2800" dirty="0" smtClean="0"/>
              <a:t>vycvičené </a:t>
            </a:r>
            <a:r>
              <a:rPr lang="cs-CZ" sz="2800" dirty="0"/>
              <a:t>pozemní vojsko o síle 320.000 </a:t>
            </a:r>
            <a:r>
              <a:rPr lang="cs-CZ" sz="2800" dirty="0" smtClean="0"/>
              <a:t>vojáků</a:t>
            </a:r>
          </a:p>
          <a:p>
            <a:pPr lvl="1"/>
            <a:r>
              <a:rPr lang="cs-CZ" sz="2400" dirty="0" smtClean="0"/>
              <a:t>3</a:t>
            </a:r>
            <a:r>
              <a:rPr lang="cs-CZ" sz="2400" dirty="0"/>
              <a:t>. nejsilnější v </a:t>
            </a:r>
            <a:r>
              <a:rPr lang="cs-CZ" sz="2400" dirty="0" smtClean="0"/>
              <a:t>Evropě</a:t>
            </a:r>
            <a:endParaRPr lang="cs-CZ" sz="2400" dirty="0"/>
          </a:p>
          <a:p>
            <a:pPr lvl="0"/>
            <a:r>
              <a:rPr lang="cs-CZ" sz="2800" dirty="0"/>
              <a:t>vybudoval </a:t>
            </a:r>
            <a:r>
              <a:rPr lang="cs-CZ" sz="2800" dirty="0" smtClean="0"/>
              <a:t>silné baltské </a:t>
            </a:r>
            <a:r>
              <a:rPr lang="cs-CZ" sz="2800" dirty="0"/>
              <a:t>loďstvo</a:t>
            </a:r>
          </a:p>
          <a:p>
            <a:pPr lvl="0"/>
            <a:r>
              <a:rPr lang="cs-CZ" sz="2800" dirty="0"/>
              <a:t>zvyšoval daně a cla</a:t>
            </a:r>
          </a:p>
          <a:p>
            <a:pPr lvl="0"/>
            <a:r>
              <a:rPr lang="cs-CZ" sz="2800" dirty="0"/>
              <a:t>podporoval zakládání </a:t>
            </a:r>
            <a:r>
              <a:rPr lang="cs-CZ" sz="2800" dirty="0" smtClean="0"/>
              <a:t>manufaktur</a:t>
            </a:r>
            <a:endParaRPr lang="cs-CZ" sz="2800" dirty="0"/>
          </a:p>
          <a:p>
            <a:pPr lvl="0"/>
            <a:r>
              <a:rPr lang="cs-CZ" sz="2800" dirty="0"/>
              <a:t>centrem zahraničního obchodu učinil Petrohrad</a:t>
            </a:r>
          </a:p>
          <a:p>
            <a:pPr lvl="0"/>
            <a:r>
              <a:rPr lang="cs-CZ" sz="2800" dirty="0"/>
              <a:t>budoval orgány </a:t>
            </a:r>
            <a:r>
              <a:rPr lang="cs-CZ" sz="2800" dirty="0" smtClean="0"/>
              <a:t>státní správy</a:t>
            </a:r>
          </a:p>
          <a:p>
            <a:pPr lvl="1"/>
            <a:r>
              <a:rPr lang="cs-CZ" sz="2400" dirty="0" smtClean="0"/>
              <a:t>říši </a:t>
            </a:r>
            <a:r>
              <a:rPr lang="cs-CZ" sz="2400" dirty="0"/>
              <a:t>rozdělil na </a:t>
            </a:r>
            <a:r>
              <a:rPr lang="cs-CZ" sz="2400" i="1" dirty="0" smtClean="0"/>
              <a:t>gubernie</a:t>
            </a:r>
            <a:endParaRPr lang="cs-CZ" sz="2400" dirty="0"/>
          </a:p>
          <a:p>
            <a:pPr lvl="1"/>
            <a:r>
              <a:rPr lang="cs-CZ" sz="2400" dirty="0" smtClean="0"/>
              <a:t>zřizoval </a:t>
            </a:r>
            <a:r>
              <a:rPr lang="cs-CZ" sz="2400" i="1" dirty="0"/>
              <a:t>kolegia</a:t>
            </a:r>
            <a:r>
              <a:rPr lang="cs-CZ" sz="2400" dirty="0"/>
              <a:t> </a:t>
            </a:r>
            <a:r>
              <a:rPr lang="cs-CZ" sz="2400" dirty="0" smtClean="0"/>
              <a:t>– ministerstva (9)</a:t>
            </a:r>
            <a:endParaRPr lang="cs-CZ" sz="2400" dirty="0"/>
          </a:p>
          <a:p>
            <a:pPr lvl="1"/>
            <a:r>
              <a:rPr lang="cs-CZ" sz="2400" dirty="0"/>
              <a:t>kladl důraz na osobní schopnosti jednotlivých úředníků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91219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23731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800" dirty="0"/>
              <a:t>nutil šlechtu vzdělávat </a:t>
            </a:r>
            <a:r>
              <a:rPr lang="cs-CZ" sz="2800" dirty="0" smtClean="0"/>
              <a:t>se</a:t>
            </a:r>
          </a:p>
          <a:p>
            <a:pPr lvl="1"/>
            <a:r>
              <a:rPr lang="cs-CZ" sz="2400" dirty="0" smtClean="0"/>
              <a:t>rozkvět </a:t>
            </a:r>
            <a:r>
              <a:rPr lang="cs-CZ" sz="2400" dirty="0"/>
              <a:t>knihtisku (učebnice)</a:t>
            </a:r>
          </a:p>
          <a:p>
            <a:pPr lvl="0"/>
            <a:r>
              <a:rPr lang="cs-CZ" sz="2800" dirty="0"/>
              <a:t>vybudoval nové školství </a:t>
            </a:r>
            <a:endParaRPr lang="cs-CZ" sz="2800" dirty="0" smtClean="0"/>
          </a:p>
          <a:p>
            <a:pPr lvl="1"/>
            <a:r>
              <a:rPr lang="cs-CZ" sz="2400" dirty="0" smtClean="0"/>
              <a:t>světské </a:t>
            </a:r>
            <a:r>
              <a:rPr lang="cs-CZ" sz="2400" dirty="0"/>
              <a:t>základní </a:t>
            </a:r>
            <a:r>
              <a:rPr lang="cs-CZ" sz="2400" dirty="0" smtClean="0"/>
              <a:t>školy</a:t>
            </a:r>
          </a:p>
          <a:p>
            <a:pPr lvl="1"/>
            <a:r>
              <a:rPr lang="cs-CZ" sz="2400" dirty="0" smtClean="0"/>
              <a:t>církev </a:t>
            </a:r>
            <a:r>
              <a:rPr lang="cs-CZ" sz="2400" dirty="0"/>
              <a:t>ztrácí </a:t>
            </a:r>
            <a:r>
              <a:rPr lang="cs-CZ" sz="2400" dirty="0" smtClean="0"/>
              <a:t>monopol</a:t>
            </a:r>
          </a:p>
          <a:p>
            <a:pPr lvl="1"/>
            <a:endParaRPr lang="cs-CZ" sz="2800" b="1" dirty="0" smtClean="0"/>
          </a:p>
          <a:p>
            <a:r>
              <a:rPr lang="cs-CZ" sz="2800" b="1" dirty="0" smtClean="0"/>
              <a:t>Petr vytvořil </a:t>
            </a:r>
            <a:r>
              <a:rPr lang="cs-CZ" sz="2800" b="1" dirty="0"/>
              <a:t>silnou absolutistickou </a:t>
            </a:r>
            <a:r>
              <a:rPr lang="cs-CZ" sz="2800" b="1" dirty="0" smtClean="0"/>
              <a:t>monarchii </a:t>
            </a:r>
          </a:p>
          <a:p>
            <a:pPr lvl="1"/>
            <a:r>
              <a:rPr lang="cs-CZ" sz="2400" dirty="0" smtClean="0"/>
              <a:t>Podstata změn nespočívá v</a:t>
            </a:r>
            <a:r>
              <a:rPr lang="cs-CZ" sz="2400" dirty="0"/>
              <a:t> rozšíření občanské, individuální a společenské aktivity, ale v přeměně ruské stavovské </a:t>
            </a:r>
            <a:r>
              <a:rPr lang="cs-CZ" sz="2400" dirty="0" smtClean="0"/>
              <a:t>monarchie </a:t>
            </a:r>
            <a:r>
              <a:rPr lang="cs-CZ" sz="2400" dirty="0"/>
              <a:t>v monarchii </a:t>
            </a:r>
            <a:r>
              <a:rPr lang="cs-CZ" sz="2400" dirty="0" smtClean="0"/>
              <a:t>byrokratickou</a:t>
            </a:r>
          </a:p>
          <a:p>
            <a:pPr lvl="1"/>
            <a:r>
              <a:rPr lang="cs-CZ" sz="2400" dirty="0" smtClean="0"/>
              <a:t>posílení </a:t>
            </a:r>
            <a:r>
              <a:rPr lang="cs-CZ" sz="2400" dirty="0"/>
              <a:t>centrální </a:t>
            </a:r>
            <a:r>
              <a:rPr lang="cs-CZ" sz="2400" dirty="0" smtClean="0"/>
              <a:t>moci</a:t>
            </a:r>
          </a:p>
          <a:p>
            <a:pPr lvl="1"/>
            <a:r>
              <a:rPr lang="cs-CZ" sz="2400" dirty="0" smtClean="0"/>
              <a:t>Služba carovi </a:t>
            </a:r>
            <a:r>
              <a:rPr lang="cs-CZ" sz="2400" dirty="0"/>
              <a:t>zaměněna za službu </a:t>
            </a:r>
            <a:r>
              <a:rPr lang="cs-CZ" sz="2400" dirty="0" smtClean="0"/>
              <a:t>státu</a:t>
            </a:r>
          </a:p>
          <a:p>
            <a:r>
              <a:rPr lang="cs-CZ" sz="2800" dirty="0" smtClean="0"/>
              <a:t>O </a:t>
            </a:r>
            <a:r>
              <a:rPr lang="cs-CZ" sz="2800" dirty="0"/>
              <a:t>zájmu státu rozhodoval „první úředník“, samoděržavný car </a:t>
            </a:r>
          </a:p>
          <a:p>
            <a:pPr lvl="1"/>
            <a:r>
              <a:rPr lang="cs-CZ" sz="2400" dirty="0" smtClean="0"/>
              <a:t>upevnění samoděržaví</a:t>
            </a:r>
          </a:p>
          <a:p>
            <a:pPr lvl="1"/>
            <a:r>
              <a:rPr lang="cs-CZ" sz="2400" dirty="0" smtClean="0"/>
              <a:t>zbožštění státu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274809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Období palácových převratů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1725 – 1762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94577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Kateřina 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1725-1727</a:t>
            </a:r>
          </a:p>
          <a:p>
            <a:r>
              <a:rPr lang="cs-CZ" sz="2800" dirty="0" smtClean="0"/>
              <a:t>Negramotná</a:t>
            </a:r>
            <a:r>
              <a:rPr lang="cs-CZ" sz="2800" dirty="0"/>
              <a:t>, </a:t>
            </a:r>
            <a:r>
              <a:rPr lang="cs-CZ" sz="2800" dirty="0" smtClean="0"/>
              <a:t>inteligentní</a:t>
            </a:r>
          </a:p>
          <a:p>
            <a:r>
              <a:rPr lang="cs-CZ" sz="2800" dirty="0" smtClean="0"/>
              <a:t>Byla druhou </a:t>
            </a:r>
            <a:r>
              <a:rPr lang="cs-CZ" sz="2800" dirty="0"/>
              <a:t>manželkou Petra </a:t>
            </a:r>
            <a:r>
              <a:rPr lang="cs-CZ" sz="2800" dirty="0" smtClean="0"/>
              <a:t>Velikého</a:t>
            </a:r>
          </a:p>
          <a:p>
            <a:r>
              <a:rPr lang="cs-CZ" sz="2800" dirty="0" smtClean="0"/>
              <a:t>Státní </a:t>
            </a:r>
            <a:r>
              <a:rPr lang="cs-CZ" sz="2800" dirty="0"/>
              <a:t>záležitosti ji příliš </a:t>
            </a:r>
            <a:r>
              <a:rPr lang="cs-CZ" sz="2800" dirty="0" smtClean="0"/>
              <a:t>nezajímaly (nerozuměla jim)</a:t>
            </a:r>
          </a:p>
          <a:p>
            <a:pPr lvl="1"/>
            <a:r>
              <a:rPr lang="cs-CZ" sz="2400" dirty="0" smtClean="0"/>
              <a:t>Držela </a:t>
            </a:r>
            <a:r>
              <a:rPr lang="cs-CZ" sz="2400" dirty="0"/>
              <a:t>u moci </a:t>
            </a:r>
            <a:r>
              <a:rPr lang="cs-CZ" sz="2400" dirty="0" smtClean="0"/>
              <a:t>garda</a:t>
            </a:r>
          </a:p>
          <a:p>
            <a:pPr lvl="1"/>
            <a:r>
              <a:rPr lang="cs-CZ" sz="2400" dirty="0" smtClean="0"/>
              <a:t>Sama </a:t>
            </a:r>
            <a:r>
              <a:rPr lang="cs-CZ" sz="2400" dirty="0"/>
              <a:t>nalévala vojákům </a:t>
            </a:r>
            <a:r>
              <a:rPr lang="cs-CZ" sz="2400" dirty="0" smtClean="0"/>
              <a:t>vodku</a:t>
            </a:r>
          </a:p>
          <a:p>
            <a:r>
              <a:rPr lang="cs-CZ" sz="2800" dirty="0"/>
              <a:t>Skutečným regentem říše </a:t>
            </a:r>
            <a:r>
              <a:rPr lang="cs-CZ" sz="2800" b="1" dirty="0" smtClean="0"/>
              <a:t>Alexandr </a:t>
            </a:r>
            <a:r>
              <a:rPr lang="cs-CZ" sz="2800" b="1" dirty="0" err="1" smtClean="0"/>
              <a:t>Menšikov</a:t>
            </a:r>
            <a:endParaRPr lang="cs-CZ" sz="2800" dirty="0"/>
          </a:p>
          <a:p>
            <a:pPr lvl="1"/>
            <a:r>
              <a:rPr lang="cs-CZ" sz="2400" dirty="0" smtClean="0"/>
              <a:t>Téměř </a:t>
            </a:r>
            <a:r>
              <a:rPr lang="cs-CZ" sz="2400" dirty="0"/>
              <a:t>negramotný, přirozeně </a:t>
            </a:r>
            <a:r>
              <a:rPr lang="cs-CZ" sz="2400" dirty="0" smtClean="0"/>
              <a:t>inteligentní, obrovský majetek (100.000 </a:t>
            </a:r>
            <a:r>
              <a:rPr lang="cs-CZ" sz="2400" dirty="0"/>
              <a:t>nevolníků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dirty="0" smtClean="0"/>
              <a:t>Později </a:t>
            </a:r>
            <a:r>
              <a:rPr lang="cs-CZ" sz="2400" dirty="0"/>
              <a:t>poslán na Sibiř </a:t>
            </a:r>
            <a:endParaRPr lang="cs-CZ" sz="24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8828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Petr II.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1727-1730</a:t>
            </a:r>
          </a:p>
          <a:p>
            <a:r>
              <a:rPr lang="cs-CZ" sz="2800" dirty="0"/>
              <a:t>mladý, </a:t>
            </a:r>
            <a:r>
              <a:rPr lang="cs-CZ" sz="2800" dirty="0" smtClean="0"/>
              <a:t>bezmocný</a:t>
            </a:r>
          </a:p>
          <a:p>
            <a:r>
              <a:rPr lang="cs-CZ" sz="2800" dirty="0" smtClean="0"/>
              <a:t>v</a:t>
            </a:r>
            <a:r>
              <a:rPr lang="cs-CZ" sz="2800" dirty="0"/>
              <a:t> rukou velmožů (přesídlil z Petrohradu do </a:t>
            </a:r>
            <a:r>
              <a:rPr lang="cs-CZ" sz="2800" dirty="0" smtClean="0"/>
              <a:t>Moskvy)</a:t>
            </a:r>
          </a:p>
          <a:p>
            <a:r>
              <a:rPr lang="cs-CZ" sz="2800" dirty="0" smtClean="0"/>
              <a:t>1730 </a:t>
            </a:r>
            <a:r>
              <a:rPr lang="cs-CZ" sz="2800" dirty="0"/>
              <a:t>čtrnáctiletý umírá (neštovice)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dynastie </a:t>
            </a:r>
            <a:r>
              <a:rPr lang="cs-CZ" sz="2800" b="1" dirty="0"/>
              <a:t>Romanovců vymřela po </a:t>
            </a:r>
            <a:r>
              <a:rPr lang="cs-CZ" sz="2800" b="1" dirty="0" smtClean="0"/>
              <a:t>meči</a:t>
            </a:r>
            <a:endParaRPr lang="cs-CZ" sz="2800" b="1" dirty="0"/>
          </a:p>
          <a:p>
            <a:pPr lvl="1"/>
            <a:r>
              <a:rPr lang="cs-CZ" sz="2400" dirty="0" smtClean="0"/>
              <a:t>ženská linie zůstala, </a:t>
            </a:r>
            <a:r>
              <a:rPr lang="cs-CZ" sz="2400" dirty="0"/>
              <a:t>nejsou to ale čistě Romanovci</a:t>
            </a:r>
          </a:p>
        </p:txBody>
      </p:sp>
    </p:spTree>
    <p:extLst>
      <p:ext uri="{BB962C8B-B14F-4D97-AF65-F5344CB8AC3E}">
        <p14:creationId xmlns:p14="http://schemas.microsoft.com/office/powerpoint/2010/main" xmlns="" val="4101225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Anna </a:t>
            </a:r>
            <a:r>
              <a:rPr lang="cs-CZ" b="1" dirty="0" err="1"/>
              <a:t>Kuronská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1730-1740</a:t>
            </a:r>
          </a:p>
          <a:p>
            <a:endParaRPr lang="cs-CZ" sz="2800" b="1" dirty="0" smtClean="0"/>
          </a:p>
          <a:p>
            <a:r>
              <a:rPr lang="cs-CZ" sz="2800" dirty="0" smtClean="0"/>
              <a:t>Dcera </a:t>
            </a:r>
            <a:r>
              <a:rPr lang="cs-CZ" sz="2800" dirty="0"/>
              <a:t>Ivana </a:t>
            </a:r>
            <a:r>
              <a:rPr lang="cs-CZ" sz="2800" dirty="0" smtClean="0"/>
              <a:t>V. Alexejeviče (starší bratr Petra Velikého)</a:t>
            </a:r>
          </a:p>
          <a:p>
            <a:endParaRPr lang="cs-CZ" sz="2800" dirty="0" smtClean="0"/>
          </a:p>
          <a:p>
            <a:r>
              <a:rPr lang="cs-CZ" sz="2800" dirty="0"/>
              <a:t>Skutečnou vládní moc měl soukromý kabinet </a:t>
            </a:r>
            <a:r>
              <a:rPr lang="cs-CZ" sz="2800" dirty="0" smtClean="0"/>
              <a:t>carevny</a:t>
            </a:r>
          </a:p>
          <a:p>
            <a:pPr lvl="1"/>
            <a:r>
              <a:rPr lang="cs-CZ" sz="2400" dirty="0" smtClean="0"/>
              <a:t>Rozhodující </a:t>
            </a:r>
            <a:r>
              <a:rPr lang="cs-CZ" sz="2400" dirty="0"/>
              <a:t>osobností </a:t>
            </a:r>
            <a:r>
              <a:rPr lang="cs-CZ" sz="2400" b="1" dirty="0" smtClean="0"/>
              <a:t>hrabě </a:t>
            </a:r>
            <a:r>
              <a:rPr lang="cs-CZ" sz="2400" b="1" dirty="0"/>
              <a:t>Ernest </a:t>
            </a:r>
            <a:r>
              <a:rPr lang="cs-CZ" sz="2400" b="1" dirty="0" err="1"/>
              <a:t>Biron</a:t>
            </a:r>
            <a:r>
              <a:rPr lang="cs-CZ" sz="2400" b="1" dirty="0"/>
              <a:t> </a:t>
            </a:r>
            <a:endParaRPr lang="cs-CZ" sz="2400" b="1" dirty="0" smtClean="0"/>
          </a:p>
          <a:p>
            <a:pPr lvl="1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455389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Ivan VI.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1740 – 1741 </a:t>
            </a:r>
          </a:p>
          <a:p>
            <a:r>
              <a:rPr lang="cs-CZ" sz="2800" dirty="0" smtClean="0"/>
              <a:t>Tříměsíční </a:t>
            </a:r>
            <a:r>
              <a:rPr lang="cs-CZ" sz="2800" dirty="0"/>
              <a:t>syn carevniny </a:t>
            </a:r>
            <a:r>
              <a:rPr lang="cs-CZ" sz="2800" dirty="0" smtClean="0"/>
              <a:t>neteře</a:t>
            </a:r>
          </a:p>
          <a:p>
            <a:r>
              <a:rPr lang="cs-CZ" sz="2800" dirty="0" smtClean="0"/>
              <a:t>Prohlášen </a:t>
            </a:r>
            <a:r>
              <a:rPr lang="cs-CZ" sz="2800" dirty="0"/>
              <a:t>Annou </a:t>
            </a:r>
            <a:r>
              <a:rPr lang="cs-CZ" sz="2800" dirty="0" err="1"/>
              <a:t>Kuronskou</a:t>
            </a:r>
            <a:r>
              <a:rPr lang="cs-CZ" sz="2800" dirty="0"/>
              <a:t> na smrtelné posteli za </a:t>
            </a:r>
            <a:r>
              <a:rPr lang="cs-CZ" sz="2800" dirty="0" smtClean="0"/>
              <a:t>cara</a:t>
            </a:r>
          </a:p>
          <a:p>
            <a:r>
              <a:rPr lang="cs-CZ" sz="2800" dirty="0" smtClean="0"/>
              <a:t>Za </a:t>
            </a:r>
            <a:r>
              <a:rPr lang="cs-CZ" sz="2800" dirty="0"/>
              <a:t>3 týdny jej svrhla </a:t>
            </a:r>
            <a:r>
              <a:rPr lang="cs-CZ" sz="2800" dirty="0" smtClean="0"/>
              <a:t>garda</a:t>
            </a:r>
          </a:p>
          <a:p>
            <a:r>
              <a:rPr lang="cs-CZ" sz="2800" dirty="0" smtClean="0"/>
              <a:t>regentkou </a:t>
            </a:r>
            <a:r>
              <a:rPr lang="cs-CZ" sz="2800" dirty="0"/>
              <a:t>carova matka, kněžna </a:t>
            </a:r>
            <a:r>
              <a:rPr lang="cs-CZ" sz="2800" dirty="0" smtClean="0"/>
              <a:t>brunšvická</a:t>
            </a:r>
          </a:p>
          <a:p>
            <a:r>
              <a:rPr lang="cs-CZ" sz="2800" dirty="0" smtClean="0"/>
              <a:t>O </a:t>
            </a:r>
            <a:r>
              <a:rPr lang="cs-CZ" sz="2800" dirty="0"/>
              <a:t>rok později gardové pluky svrhly matku i </a:t>
            </a:r>
            <a:r>
              <a:rPr lang="cs-CZ" sz="2800" dirty="0" smtClean="0"/>
              <a:t>syna</a:t>
            </a:r>
          </a:p>
          <a:p>
            <a:r>
              <a:rPr lang="cs-CZ" sz="2800" dirty="0" smtClean="0"/>
              <a:t>Ivan </a:t>
            </a:r>
            <a:r>
              <a:rPr lang="cs-CZ" sz="2800" dirty="0"/>
              <a:t>zbytek života strávil ve vězení jako státní </a:t>
            </a:r>
            <a:r>
              <a:rPr lang="cs-CZ" sz="2800" dirty="0" smtClean="0"/>
              <a:t>bezejmenný </a:t>
            </a:r>
            <a:r>
              <a:rPr lang="cs-CZ" sz="2800" dirty="0"/>
              <a:t>vězeň </a:t>
            </a:r>
            <a:endParaRPr lang="cs-CZ" sz="2800" dirty="0" smtClean="0"/>
          </a:p>
          <a:p>
            <a:pPr lvl="1"/>
            <a:r>
              <a:rPr lang="cs-CZ" dirty="0" smtClean="0"/>
              <a:t>Zavražděn </a:t>
            </a:r>
            <a:r>
              <a:rPr lang="cs-CZ" dirty="0"/>
              <a:t>svou stráží r. </a:t>
            </a:r>
            <a:r>
              <a:rPr lang="cs-CZ" dirty="0" smtClean="0"/>
              <a:t>1764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73705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Alžběta I. </a:t>
            </a:r>
            <a:r>
              <a:rPr lang="cs-CZ" b="1" dirty="0" err="1"/>
              <a:t>Petrovna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1741 – 1762 </a:t>
            </a:r>
          </a:p>
          <a:p>
            <a:endParaRPr lang="cs-CZ" sz="2800" dirty="0" smtClean="0"/>
          </a:p>
          <a:p>
            <a:r>
              <a:rPr lang="cs-CZ" sz="2800" dirty="0" smtClean="0"/>
              <a:t>Dcera Petra I. Velikého</a:t>
            </a:r>
          </a:p>
          <a:p>
            <a:endParaRPr lang="cs-CZ" sz="2800" dirty="0" smtClean="0"/>
          </a:p>
          <a:p>
            <a:r>
              <a:rPr lang="cs-CZ" sz="2800" dirty="0"/>
              <a:t>1755 v Moskvě založena univerzita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/>
              <a:t>v prosinci 1861 </a:t>
            </a:r>
            <a:r>
              <a:rPr lang="cs-CZ" sz="2800" dirty="0" smtClean="0"/>
              <a:t>umírá</a:t>
            </a:r>
          </a:p>
          <a:p>
            <a:pPr lvl="1"/>
            <a:r>
              <a:rPr lang="cs-CZ" sz="2400" dirty="0" smtClean="0"/>
              <a:t>vymřeli </a:t>
            </a:r>
            <a:r>
              <a:rPr lang="cs-CZ" sz="2400" dirty="0"/>
              <a:t>Romanovci po </a:t>
            </a:r>
            <a:r>
              <a:rPr lang="cs-CZ" sz="2400" dirty="0" smtClean="0"/>
              <a:t>přeslici</a:t>
            </a:r>
            <a:endParaRPr lang="cs-CZ" sz="24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907966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Petr III.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1762 </a:t>
            </a:r>
            <a:endParaRPr lang="cs-CZ" b="1" dirty="0" smtClean="0"/>
          </a:p>
          <a:p>
            <a:r>
              <a:rPr lang="cs-CZ" sz="2800" dirty="0" smtClean="0"/>
              <a:t>Manželka – princezna </a:t>
            </a:r>
            <a:r>
              <a:rPr lang="cs-CZ" sz="2800" b="1" dirty="0"/>
              <a:t>Sofie </a:t>
            </a:r>
            <a:r>
              <a:rPr lang="cs-CZ" sz="2800" b="1" dirty="0" err="1"/>
              <a:t>Zerbstská</a:t>
            </a:r>
            <a:r>
              <a:rPr lang="cs-CZ" sz="2800" b="1" dirty="0"/>
              <a:t> </a:t>
            </a:r>
            <a:r>
              <a:rPr lang="cs-CZ" sz="2800" dirty="0"/>
              <a:t>(z </a:t>
            </a:r>
            <a:r>
              <a:rPr lang="cs-CZ" sz="2800" dirty="0" smtClean="0"/>
              <a:t>Holštýnska)</a:t>
            </a:r>
          </a:p>
          <a:p>
            <a:pPr lvl="1"/>
            <a:r>
              <a:rPr lang="cs-CZ" sz="2400" dirty="0" smtClean="0"/>
              <a:t>1744 </a:t>
            </a:r>
            <a:r>
              <a:rPr lang="cs-CZ" sz="2400" dirty="0"/>
              <a:t>přijala pravoslaví a jméno Kateřina </a:t>
            </a:r>
            <a:r>
              <a:rPr lang="cs-CZ" sz="2400" dirty="0" smtClean="0"/>
              <a:t>Alexejevna</a:t>
            </a:r>
          </a:p>
          <a:p>
            <a:pPr lvl="1"/>
            <a:r>
              <a:rPr lang="cs-CZ" sz="2400" dirty="0" smtClean="0"/>
              <a:t>zasnoubení </a:t>
            </a:r>
            <a:r>
              <a:rPr lang="cs-CZ" sz="2400" dirty="0"/>
              <a:t>s následníkem </a:t>
            </a:r>
            <a:r>
              <a:rPr lang="cs-CZ" sz="2400" dirty="0" smtClean="0"/>
              <a:t>trůnu</a:t>
            </a:r>
            <a:endParaRPr lang="cs-CZ" sz="2400" dirty="0"/>
          </a:p>
          <a:p>
            <a:pPr lvl="1"/>
            <a:r>
              <a:rPr lang="cs-CZ" sz="2400" dirty="0" smtClean="0"/>
              <a:t>udělena </a:t>
            </a:r>
            <a:r>
              <a:rPr lang="cs-CZ" sz="2400" dirty="0"/>
              <a:t>hodnost ruské </a:t>
            </a:r>
            <a:r>
              <a:rPr lang="cs-CZ" sz="2400" dirty="0" smtClean="0"/>
              <a:t>velkokněžny</a:t>
            </a:r>
          </a:p>
          <a:p>
            <a:pPr lvl="1"/>
            <a:r>
              <a:rPr lang="cs-CZ" sz="2400" dirty="0" smtClean="0"/>
              <a:t>1745 svatba</a:t>
            </a:r>
            <a:endParaRPr lang="cs-CZ" dirty="0" smtClean="0"/>
          </a:p>
          <a:p>
            <a:r>
              <a:rPr lang="cs-CZ" sz="2800" dirty="0" smtClean="0"/>
              <a:t>Petr </a:t>
            </a:r>
            <a:r>
              <a:rPr lang="cs-CZ" sz="2800" dirty="0"/>
              <a:t>infantilní, tělesně i duševně </a:t>
            </a:r>
            <a:r>
              <a:rPr lang="cs-CZ" sz="2800" dirty="0" smtClean="0"/>
              <a:t>slabý</a:t>
            </a:r>
          </a:p>
          <a:p>
            <a:r>
              <a:rPr lang="cs-CZ" sz="2800" dirty="0" smtClean="0"/>
              <a:t>Kateřina temperamentní</a:t>
            </a:r>
          </a:p>
          <a:p>
            <a:pPr lvl="1"/>
            <a:r>
              <a:rPr lang="cs-CZ" sz="2400" dirty="0" smtClean="0"/>
              <a:t>1754 </a:t>
            </a:r>
            <a:r>
              <a:rPr lang="cs-CZ" sz="2400" dirty="0"/>
              <a:t>potomek – Pavel I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991782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80248"/>
          </a:xfrm>
        </p:spPr>
        <p:txBody>
          <a:bodyPr/>
          <a:lstStyle/>
          <a:p>
            <a:r>
              <a:rPr lang="cs-CZ" sz="2800" dirty="0"/>
              <a:t>V létě </a:t>
            </a:r>
            <a:r>
              <a:rPr lang="cs-CZ" sz="2800" b="1" dirty="0"/>
              <a:t>1762</a:t>
            </a:r>
            <a:r>
              <a:rPr lang="cs-CZ" sz="2800" dirty="0"/>
              <a:t> svrhla Kateřina s gardou svého </a:t>
            </a:r>
            <a:r>
              <a:rPr lang="cs-CZ" sz="2800" dirty="0" smtClean="0"/>
              <a:t>manžela („</a:t>
            </a:r>
            <a:r>
              <a:rPr lang="cs-CZ" sz="2800" b="1" dirty="0" smtClean="0"/>
              <a:t>dámská revoluce</a:t>
            </a:r>
            <a:r>
              <a:rPr lang="cs-CZ" sz="2800" dirty="0" smtClean="0"/>
              <a:t>“)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Petr </a:t>
            </a:r>
            <a:r>
              <a:rPr lang="cs-CZ" sz="2800" dirty="0"/>
              <a:t>abdikoval, zatčen, odvezen do pevnosti </a:t>
            </a:r>
            <a:r>
              <a:rPr lang="cs-CZ" sz="2800" dirty="0" err="1" smtClean="0"/>
              <a:t>Ropša</a:t>
            </a:r>
            <a:endParaRPr lang="cs-CZ" sz="2800" dirty="0"/>
          </a:p>
          <a:p>
            <a:pPr lvl="1"/>
            <a:r>
              <a:rPr lang="cs-CZ" sz="2400" dirty="0" smtClean="0"/>
              <a:t>tam </a:t>
            </a:r>
            <a:r>
              <a:rPr lang="cs-CZ" sz="2400" dirty="0"/>
              <a:t>zemřel, asi ho </a:t>
            </a:r>
            <a:r>
              <a:rPr lang="cs-CZ" sz="2400" dirty="0" smtClean="0"/>
              <a:t>nechala Kateřina zavraždit</a:t>
            </a:r>
          </a:p>
          <a:p>
            <a:endParaRPr lang="cs-CZ" sz="2800" dirty="0" smtClean="0"/>
          </a:p>
          <a:p>
            <a:r>
              <a:rPr lang="cs-CZ" sz="2800" dirty="0" smtClean="0"/>
              <a:t>Jejím </a:t>
            </a:r>
            <a:r>
              <a:rPr lang="cs-CZ" sz="2800" dirty="0"/>
              <a:t>milencem gardový důstojník, strůjce převratu, generální adjutant </a:t>
            </a:r>
            <a:r>
              <a:rPr lang="cs-CZ" sz="2800" b="1" dirty="0"/>
              <a:t>Grigorij </a:t>
            </a:r>
            <a:r>
              <a:rPr lang="cs-CZ" sz="2800" b="1" dirty="0" err="1"/>
              <a:t>Orlov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1001203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Kateřina II. Veliká</a:t>
            </a:r>
            <a:endParaRPr lang="cs-CZ" sz="40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1762 - 1796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819964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-9310" y="6206924"/>
            <a:ext cx="4509301" cy="63976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6. Velkovévoda Petr </a:t>
            </a:r>
            <a:r>
              <a:rPr lang="cs-CZ" b="1" dirty="0" err="1" smtClean="0"/>
              <a:t>Fjodorovič</a:t>
            </a:r>
            <a:r>
              <a:rPr lang="cs-CZ" b="1" dirty="0" smtClean="0"/>
              <a:t> a velkovévodkyně Kateřina </a:t>
            </a:r>
            <a:r>
              <a:rPr lang="cs-CZ" b="1" dirty="0"/>
              <a:t>Alexejevna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476672"/>
            <a:ext cx="4209608" cy="6165304"/>
          </a:xfrm>
        </p:spPr>
        <p:txBody>
          <a:bodyPr>
            <a:noAutofit/>
          </a:bodyPr>
          <a:lstStyle/>
          <a:p>
            <a:r>
              <a:rPr lang="cs-CZ" sz="2800" dirty="0"/>
              <a:t>Kateřina II. se </a:t>
            </a:r>
            <a:r>
              <a:rPr lang="cs-CZ" sz="2800" dirty="0" smtClean="0"/>
              <a:t>zbavila </a:t>
            </a:r>
            <a:r>
              <a:rPr lang="cs-CZ" sz="2800" dirty="0"/>
              <a:t>politické závislosti na </a:t>
            </a:r>
            <a:r>
              <a:rPr lang="cs-CZ" sz="2800" dirty="0" smtClean="0"/>
              <a:t>Prusku</a:t>
            </a:r>
          </a:p>
          <a:p>
            <a:r>
              <a:rPr lang="cs-CZ" sz="2800" dirty="0" smtClean="0"/>
              <a:t>1764 </a:t>
            </a:r>
            <a:r>
              <a:rPr lang="cs-CZ" sz="2800" dirty="0"/>
              <a:t>uzavřela carevna dohodu s Fridrichem II. o kontrole </a:t>
            </a:r>
            <a:r>
              <a:rPr lang="cs-CZ" sz="2800" dirty="0" smtClean="0"/>
              <a:t>vývoje </a:t>
            </a:r>
            <a:r>
              <a:rPr lang="cs-CZ" sz="2800" dirty="0"/>
              <a:t>v </a:t>
            </a:r>
            <a:r>
              <a:rPr lang="cs-CZ" sz="2800" dirty="0" smtClean="0"/>
              <a:t>Polsku</a:t>
            </a:r>
          </a:p>
          <a:p>
            <a:pPr lvl="1"/>
            <a:r>
              <a:rPr lang="cs-CZ" sz="2400" dirty="0"/>
              <a:t>polský stát se </a:t>
            </a:r>
            <a:r>
              <a:rPr lang="cs-CZ" sz="2400" dirty="0" smtClean="0"/>
              <a:t>postupně dostal </a:t>
            </a:r>
            <a:r>
              <a:rPr lang="cs-CZ" sz="2400" dirty="0"/>
              <a:t>do ruského </a:t>
            </a:r>
            <a:r>
              <a:rPr lang="cs-CZ" sz="2400" dirty="0" smtClean="0"/>
              <a:t>vlivu</a:t>
            </a:r>
          </a:p>
          <a:p>
            <a:pPr lvl="1"/>
            <a:r>
              <a:rPr lang="cs-CZ" sz="2400" dirty="0"/>
              <a:t>1764 zvolil </a:t>
            </a:r>
            <a:r>
              <a:rPr lang="cs-CZ" sz="2400" dirty="0" smtClean="0"/>
              <a:t>sejm za </a:t>
            </a:r>
            <a:r>
              <a:rPr lang="cs-CZ" sz="2400" dirty="0"/>
              <a:t>posledního polského krále v </a:t>
            </a:r>
            <a:r>
              <a:rPr lang="cs-CZ" sz="2400" dirty="0" smtClean="0"/>
              <a:t>podstatě litevského </a:t>
            </a:r>
            <a:r>
              <a:rPr lang="cs-CZ" sz="2400" dirty="0"/>
              <a:t>šlechtice Stanislava </a:t>
            </a:r>
            <a:r>
              <a:rPr lang="cs-CZ" sz="2400" dirty="0" err="1" smtClean="0"/>
              <a:t>Poniatowského</a:t>
            </a:r>
            <a:r>
              <a:rPr lang="cs-CZ" sz="2400" dirty="0"/>
              <a:t> </a:t>
            </a:r>
            <a:r>
              <a:rPr lang="cs-CZ" sz="2400" dirty="0" smtClean="0"/>
              <a:t>(znal se osobně s Kateřinou)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3888432" cy="5649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72265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Vnitřní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Autofit/>
          </a:bodyPr>
          <a:lstStyle/>
          <a:p>
            <a:r>
              <a:rPr lang="cs-CZ" sz="2800" dirty="0"/>
              <a:t>Kateřina si dopisovala s předními osvícenými mysliteli západní Evropy (</a:t>
            </a:r>
            <a:r>
              <a:rPr lang="cs-CZ" sz="2800" dirty="0" err="1"/>
              <a:t>Voltaire</a:t>
            </a:r>
            <a:r>
              <a:rPr lang="cs-CZ" sz="2800" dirty="0"/>
              <a:t>, Charles Louis </a:t>
            </a:r>
            <a:r>
              <a:rPr lang="cs-CZ" sz="2800" dirty="0" err="1"/>
              <a:t>Montesquieu</a:t>
            </a:r>
            <a:r>
              <a:rPr lang="cs-CZ" sz="2800" dirty="0"/>
              <a:t>, Denis Diderot nebo Jean </a:t>
            </a:r>
            <a:r>
              <a:rPr lang="cs-CZ" sz="2800" dirty="0" err="1"/>
              <a:t>le</a:t>
            </a:r>
            <a:r>
              <a:rPr lang="cs-CZ" sz="2800" dirty="0"/>
              <a:t> Rond </a:t>
            </a:r>
            <a:r>
              <a:rPr lang="cs-CZ" sz="2800" dirty="0" err="1"/>
              <a:t>d'Alembert</a:t>
            </a:r>
            <a:r>
              <a:rPr lang="cs-CZ" sz="2800" dirty="0"/>
              <a:t>)</a:t>
            </a:r>
          </a:p>
          <a:p>
            <a:pPr lvl="1"/>
            <a:r>
              <a:rPr lang="cs-CZ" sz="2400" dirty="0"/>
              <a:t>přineslo v Evropě velkou </a:t>
            </a:r>
            <a:r>
              <a:rPr lang="cs-CZ" sz="2400" dirty="0" smtClean="0"/>
              <a:t>popularitu</a:t>
            </a:r>
          </a:p>
          <a:p>
            <a:pPr lvl="1"/>
            <a:endParaRPr lang="cs-CZ" sz="2400" dirty="0"/>
          </a:p>
          <a:p>
            <a:r>
              <a:rPr lang="cs-CZ" sz="2800" dirty="0"/>
              <a:t>Její oficiálně deklarované osvícenské postoje byly často v rozporu s její konkrétní </a:t>
            </a:r>
            <a:r>
              <a:rPr lang="cs-CZ" sz="2800" dirty="0" smtClean="0"/>
              <a:t>politikou</a:t>
            </a:r>
          </a:p>
          <a:p>
            <a:pPr lvl="1"/>
            <a:r>
              <a:rPr lang="cs-CZ" sz="2400" dirty="0" smtClean="0"/>
              <a:t>Utužení nevolnictví</a:t>
            </a:r>
          </a:p>
          <a:p>
            <a:pPr lvl="1"/>
            <a:r>
              <a:rPr lang="cs-CZ" sz="2400" dirty="0" smtClean="0"/>
              <a:t>Nucené práce v manufakturách</a:t>
            </a:r>
          </a:p>
          <a:p>
            <a:pPr lvl="1"/>
            <a:r>
              <a:rPr lang="cs-CZ" sz="2400" dirty="0" smtClean="0"/>
              <a:t>Upevnění byrokratického aparátu</a:t>
            </a:r>
          </a:p>
        </p:txBody>
      </p:sp>
    </p:spTree>
    <p:extLst>
      <p:ext uri="{BB962C8B-B14F-4D97-AF65-F5344CB8AC3E}">
        <p14:creationId xmlns:p14="http://schemas.microsoft.com/office/powerpoint/2010/main" xmlns="" val="41225730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990600"/>
          </a:xfrm>
        </p:spPr>
        <p:txBody>
          <a:bodyPr/>
          <a:lstStyle/>
          <a:p>
            <a:r>
              <a:rPr lang="cs-CZ" b="1" dirty="0" smtClean="0"/>
              <a:t>Selská válka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443340"/>
            <a:ext cx="3931920" cy="515401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1773 – 1775 </a:t>
            </a:r>
          </a:p>
          <a:p>
            <a:r>
              <a:rPr lang="cs-CZ" dirty="0" smtClean="0"/>
              <a:t>Nenávist rolníků k vrchnosti (měli nad nimi neomezenou moc)</a:t>
            </a:r>
          </a:p>
          <a:p>
            <a:r>
              <a:rPr lang="cs-CZ" dirty="0" smtClean="0"/>
              <a:t>Ve východním </a:t>
            </a:r>
            <a:r>
              <a:rPr lang="cs-CZ" dirty="0"/>
              <a:t>a jihovýchodním Rusku rozsáhlé povstání kozáků pod vedením </a:t>
            </a:r>
            <a:r>
              <a:rPr lang="cs-CZ" b="1" dirty="0" err="1"/>
              <a:t>Jemeljana</a:t>
            </a:r>
            <a:r>
              <a:rPr lang="cs-CZ" b="1" dirty="0"/>
              <a:t> </a:t>
            </a:r>
            <a:r>
              <a:rPr lang="cs-CZ" b="1" dirty="0" err="1" smtClean="0"/>
              <a:t>Pugačova</a:t>
            </a:r>
            <a:endParaRPr lang="cs-CZ" b="1" dirty="0" smtClean="0"/>
          </a:p>
          <a:p>
            <a:pPr lvl="1"/>
            <a:r>
              <a:rPr lang="cs-CZ" dirty="0" smtClean="0"/>
              <a:t>Vydával se </a:t>
            </a:r>
            <a:r>
              <a:rPr lang="cs-CZ" dirty="0"/>
              <a:t>za údajně zachráněného Petra </a:t>
            </a:r>
            <a:r>
              <a:rPr lang="cs-CZ" dirty="0" smtClean="0"/>
              <a:t>III.</a:t>
            </a:r>
          </a:p>
          <a:p>
            <a:r>
              <a:rPr lang="cs-CZ" dirty="0" smtClean="0"/>
              <a:t>Povstání se povedlo potlačit</a:t>
            </a:r>
            <a:endParaRPr lang="cs-CZ" dirty="0"/>
          </a:p>
          <a:p>
            <a:r>
              <a:rPr lang="cs-CZ" dirty="0" err="1" smtClean="0"/>
              <a:t>Pugačov</a:t>
            </a:r>
            <a:r>
              <a:rPr lang="cs-CZ" dirty="0" smtClean="0"/>
              <a:t> byl popraven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6192409"/>
            <a:ext cx="3931920" cy="639762"/>
          </a:xfrm>
        </p:spPr>
        <p:txBody>
          <a:bodyPr/>
          <a:lstStyle/>
          <a:p>
            <a:r>
              <a:rPr lang="cs-CZ" b="1" dirty="0" smtClean="0"/>
              <a:t>7. </a:t>
            </a:r>
            <a:r>
              <a:rPr lang="cs-CZ" b="1" dirty="0" err="1"/>
              <a:t>Jemeljan</a:t>
            </a:r>
            <a:r>
              <a:rPr lang="cs-CZ" b="1" dirty="0"/>
              <a:t> </a:t>
            </a:r>
            <a:r>
              <a:rPr lang="cs-CZ" b="1" dirty="0" err="1"/>
              <a:t>Ivanovič</a:t>
            </a:r>
            <a:r>
              <a:rPr lang="cs-CZ" b="1" dirty="0"/>
              <a:t> </a:t>
            </a:r>
            <a:r>
              <a:rPr lang="cs-CZ" b="1" dirty="0" err="1"/>
              <a:t>Pugačov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5779" y="1443340"/>
            <a:ext cx="3672408" cy="482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477144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Zahraniční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Války s Tureckem a Tatary</a:t>
            </a:r>
            <a:endParaRPr lang="cs-CZ" sz="2800" dirty="0" smtClean="0"/>
          </a:p>
          <a:p>
            <a:pPr lvl="1"/>
            <a:r>
              <a:rPr lang="cs-CZ" sz="2400" dirty="0" smtClean="0"/>
              <a:t>Snaha o trvalý přístup k Černému moři</a:t>
            </a:r>
          </a:p>
          <a:p>
            <a:pPr lvl="1"/>
            <a:r>
              <a:rPr lang="cs-CZ" sz="2400" dirty="0" smtClean="0"/>
              <a:t>1783 dobyt Krym</a:t>
            </a:r>
          </a:p>
          <a:p>
            <a:pPr lvl="1"/>
            <a:r>
              <a:rPr lang="cs-CZ" sz="2400" dirty="0" smtClean="0"/>
              <a:t>Vybudován přístav Oděsa</a:t>
            </a:r>
          </a:p>
          <a:p>
            <a:pPr lvl="1"/>
            <a:r>
              <a:rPr lang="cs-CZ" sz="2400" dirty="0" smtClean="0"/>
              <a:t>Vybudována vojenská pevnost Sevastopol</a:t>
            </a:r>
          </a:p>
          <a:p>
            <a:pPr lvl="1"/>
            <a:r>
              <a:rPr lang="cs-CZ" sz="2400" dirty="0" smtClean="0"/>
              <a:t>Vzrůst mezinárodní prestiže Ruska</a:t>
            </a:r>
          </a:p>
          <a:p>
            <a:endParaRPr lang="cs-CZ" sz="2800" dirty="0" smtClean="0"/>
          </a:p>
          <a:p>
            <a:r>
              <a:rPr lang="cs-CZ" sz="2800" b="1" dirty="0" smtClean="0"/>
              <a:t>Rozsáhlá kolonizace řídce osídlených území</a:t>
            </a:r>
          </a:p>
          <a:p>
            <a:endParaRPr lang="cs-CZ" sz="2800" dirty="0" smtClean="0"/>
          </a:p>
          <a:p>
            <a:r>
              <a:rPr lang="cs-CZ" sz="2800" b="1" dirty="0" smtClean="0"/>
              <a:t>Účast na trojím dělení Polska </a:t>
            </a:r>
            <a:r>
              <a:rPr lang="cs-CZ" sz="2800" dirty="0" smtClean="0"/>
              <a:t>(1772 – 1795)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711537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Grigorij </a:t>
            </a:r>
            <a:r>
              <a:rPr lang="cs-CZ" b="1" dirty="0" smtClean="0"/>
              <a:t>Potěmkin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Voják</a:t>
            </a:r>
            <a:r>
              <a:rPr lang="cs-CZ" sz="2800" dirty="0"/>
              <a:t>, diplomat a </a:t>
            </a:r>
            <a:r>
              <a:rPr lang="cs-CZ" sz="2800" dirty="0" smtClean="0"/>
              <a:t>politik </a:t>
            </a:r>
          </a:p>
          <a:p>
            <a:endParaRPr lang="cs-CZ" sz="2800" dirty="0" smtClean="0"/>
          </a:p>
          <a:p>
            <a:r>
              <a:rPr lang="cs-CZ" sz="2800" dirty="0" smtClean="0"/>
              <a:t>Rádce</a:t>
            </a:r>
            <a:r>
              <a:rPr lang="cs-CZ" sz="2800" dirty="0"/>
              <a:t>, milenec a neoficiální spoluvládce carevny Kateřiny II. </a:t>
            </a:r>
            <a:r>
              <a:rPr lang="cs-CZ" sz="2800" dirty="0" smtClean="0"/>
              <a:t>Veliké</a:t>
            </a:r>
          </a:p>
          <a:p>
            <a:endParaRPr lang="cs-CZ" sz="2800" dirty="0" smtClean="0"/>
          </a:p>
          <a:p>
            <a:r>
              <a:rPr lang="cs-CZ" sz="2800" b="1" dirty="0" smtClean="0"/>
              <a:t>Potěmkinovy (potěmkinské) vesnice</a:t>
            </a:r>
          </a:p>
          <a:p>
            <a:pPr lvl="1"/>
            <a:r>
              <a:rPr lang="pl-PL" sz="2400" dirty="0" smtClean="0"/>
              <a:t>1787</a:t>
            </a:r>
            <a:r>
              <a:rPr lang="cs-CZ" sz="2400" dirty="0" smtClean="0"/>
              <a:t> – </a:t>
            </a:r>
            <a:r>
              <a:rPr lang="pl-PL" sz="2400" dirty="0" smtClean="0"/>
              <a:t>Cesta </a:t>
            </a:r>
            <a:r>
              <a:rPr lang="pl-PL" sz="2400" dirty="0"/>
              <a:t>Kateřiny II. na </a:t>
            </a:r>
            <a:r>
              <a:rPr lang="pl-PL" sz="2400" dirty="0" smtClean="0"/>
              <a:t>Krym</a:t>
            </a:r>
          </a:p>
          <a:p>
            <a:pPr lvl="1"/>
            <a:r>
              <a:rPr lang="pl-PL" sz="2400" dirty="0" smtClean="0"/>
              <a:t>Snaha </a:t>
            </a:r>
            <a:r>
              <a:rPr lang="cs-CZ" sz="2400" dirty="0"/>
              <a:t>ukázat bohatství a moc </a:t>
            </a:r>
            <a:r>
              <a:rPr lang="cs-CZ" sz="2400" dirty="0" smtClean="0"/>
              <a:t>Ruska</a:t>
            </a:r>
          </a:p>
          <a:p>
            <a:pPr lvl="1"/>
            <a:r>
              <a:rPr lang="cs-CZ" sz="2400" dirty="0" smtClean="0"/>
              <a:t>Namalovali </a:t>
            </a:r>
            <a:r>
              <a:rPr lang="cs-CZ" sz="2400" dirty="0"/>
              <a:t>kulisy vesnic, kolem nichž se pásl dobytek, svátečně oblečení venkované mávali a zpívali </a:t>
            </a:r>
            <a:r>
              <a:rPr lang="cs-CZ" sz="2400" dirty="0" smtClean="0"/>
              <a:t>písně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94580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11560" y="6165304"/>
            <a:ext cx="8229600" cy="660804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/>
              <a:t>8. Kníže Potěmkin a carevna Kateřina II.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8300" y="571500"/>
            <a:ext cx="58674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090064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96952"/>
            <a:ext cx="7772400" cy="1277491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Rusko největší, </a:t>
            </a:r>
            <a:r>
              <a:rPr lang="cs-CZ" sz="2800" b="1" dirty="0" smtClean="0"/>
              <a:t> ale </a:t>
            </a:r>
            <a:r>
              <a:rPr lang="cs-CZ" sz="2800" b="1" dirty="0" smtClean="0"/>
              <a:t>zároveň nejzaostalejší evropskou velmocí.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792405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Zopakujte si, co to byla </a:t>
            </a:r>
            <a:r>
              <a:rPr lang="cs-CZ" dirty="0" err="1" smtClean="0"/>
              <a:t>smuta</a:t>
            </a:r>
            <a:r>
              <a:rPr lang="cs-CZ" dirty="0" smtClean="0"/>
              <a:t>.</a:t>
            </a: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Kterého roku nastupují Romanovci? Jak se jmenoval první Romanovec na ruském trůně?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to byli Bohdan Chmelnický a </a:t>
            </a:r>
            <a:r>
              <a:rPr lang="cs-CZ" dirty="0" err="1" smtClean="0"/>
              <a:t>Stěnka</a:t>
            </a:r>
            <a:r>
              <a:rPr lang="cs-CZ" dirty="0" smtClean="0"/>
              <a:t> </a:t>
            </a:r>
            <a:r>
              <a:rPr lang="cs-CZ" dirty="0" err="1" smtClean="0"/>
              <a:t>Razin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Severní válka.</a:t>
            </a:r>
          </a:p>
          <a:p>
            <a:pPr marL="457200" indent="-457200">
              <a:buAutoNum type="arabicPeriod"/>
            </a:pPr>
            <a:r>
              <a:rPr lang="cs-CZ" dirty="0" smtClean="0"/>
              <a:t>Charakterizuj reformy Petra Velikého. Kterých oblastí se dotýkaly?</a:t>
            </a:r>
          </a:p>
          <a:p>
            <a:pPr marL="457200" indent="-457200">
              <a:buAutoNum type="arabicPeriod"/>
            </a:pPr>
            <a:r>
              <a:rPr lang="cs-CZ" dirty="0" smtClean="0"/>
              <a:t>Za které ruské vládkyně byla v Moskvě založena univerzita?</a:t>
            </a:r>
          </a:p>
          <a:p>
            <a:pPr marL="457200" indent="-457200">
              <a:buAutoNum type="arabicPeriod"/>
            </a:pPr>
            <a:r>
              <a:rPr lang="cs-CZ" dirty="0" smtClean="0"/>
              <a:t>Selská </a:t>
            </a:r>
            <a:r>
              <a:rPr lang="cs-CZ" dirty="0" err="1" smtClean="0"/>
              <a:t>válk</a:t>
            </a:r>
            <a:r>
              <a:rPr lang="cs-CZ" dirty="0" smtClean="0"/>
              <a:t> (povstání </a:t>
            </a:r>
            <a:r>
              <a:rPr lang="cs-CZ" dirty="0" err="1" smtClean="0"/>
              <a:t>Jemeljana</a:t>
            </a:r>
            <a:r>
              <a:rPr lang="cs-CZ" dirty="0" smtClean="0"/>
              <a:t> </a:t>
            </a:r>
            <a:r>
              <a:rPr lang="cs-CZ" dirty="0" err="1" smtClean="0"/>
              <a:t>Pugačova</a:t>
            </a:r>
            <a:r>
              <a:rPr lang="cs-CZ" dirty="0" smtClean="0"/>
              <a:t>).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Kterými směry vedla ruská expanze v době Kateřiny II. Veliké?</a:t>
            </a:r>
          </a:p>
          <a:p>
            <a:pPr marL="457200" indent="-457200">
              <a:buAutoNum type="arabicPeriod"/>
            </a:pPr>
            <a:r>
              <a:rPr lang="cs-CZ" dirty="0" smtClean="0"/>
              <a:t>Kdo to byl Grigorij Potěmkin, co je to potěmkinovská vesnice,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7106621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NEZNÁMÝ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15.11.2013].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commons.wikimedia.org/wiki/File:BChmielnicki.jpg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15.11.2013].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cs.wikipedia.org/wiki/Soubor:Stiepan_Riazin.jpg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 </a:t>
            </a:r>
            <a:r>
              <a:rPr lang="cs-CZ" dirty="0"/>
              <a:t>DELAROCHE, Paul. </a:t>
            </a:r>
            <a:r>
              <a:rPr lang="cs-CZ" i="1" dirty="0"/>
              <a:t>wikipedia.cz</a:t>
            </a:r>
            <a:r>
              <a:rPr lang="cs-CZ" dirty="0"/>
              <a:t> [online]. [cit. 15.11.2013].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cs.wikipedia.org/wiki/Soubor:Peter_der-Grosse_1838_PR.jpg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SURIKOV, Vasilij. </a:t>
            </a:r>
            <a:r>
              <a:rPr lang="cs-CZ" i="1" dirty="0"/>
              <a:t>wikipedia.cz</a:t>
            </a:r>
            <a:r>
              <a:rPr lang="cs-CZ" dirty="0"/>
              <a:t> [online]. [cit. 15.11.2013].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cs.wikipedia.org/wiki/Soubor:Surikov_streltsi.jpg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KRAFFT, David Von. </a:t>
            </a:r>
            <a:r>
              <a:rPr lang="cs-CZ" i="1" dirty="0"/>
              <a:t>wikipedia.cz</a:t>
            </a:r>
            <a:r>
              <a:rPr lang="cs-CZ" dirty="0"/>
              <a:t> [online]. [cit. 16.11.2013].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cs.wikipedia.org/wiki/Soubor:Karl_XII_1706.jpg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LISIEWSKA, Anna Rosina. </a:t>
            </a:r>
            <a:r>
              <a:rPr lang="cs-CZ" i="1" dirty="0"/>
              <a:t>wikipedia.cz</a:t>
            </a:r>
            <a:r>
              <a:rPr lang="cs-CZ" dirty="0"/>
              <a:t> [online]. [cit. 16.11.2013]. Dostupný na WWW: </a:t>
            </a:r>
            <a:r>
              <a:rPr lang="cs-CZ" dirty="0">
                <a:hlinkClick r:id="rId7"/>
              </a:rPr>
              <a:t>http://commons.wikimedia.org/wiki/File:Anna_Rosina_de_Gasc,_Le_grand-duc_Pierre_Fiodorovitch,_la_grande-duchesse_Catherine_Alexe%C3%AFevna_et_un_page_%</a:t>
            </a:r>
            <a:r>
              <a:rPr lang="cs-CZ" dirty="0" smtClean="0">
                <a:hlinkClick r:id="rId7"/>
              </a:rPr>
              <a:t>281756%29.jpg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16.11.2013].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cs.wikipedia.org/wiki/Soubor:Pugachyov.jpg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SHAKKO. </a:t>
            </a:r>
            <a:r>
              <a:rPr lang="cs-CZ" i="1" dirty="0"/>
              <a:t>wikipedia.cz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9"/>
              </a:rPr>
              <a:t>http://cs.wikipedia.org/wiki/Soubor:Catherine_II_and_Potemkin_%</a:t>
            </a:r>
            <a:r>
              <a:rPr lang="cs-CZ" dirty="0" smtClean="0">
                <a:hlinkClick r:id="rId9"/>
              </a:rPr>
              <a:t>28modern_collage%29.jpg</a:t>
            </a: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5377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KVIRENC</a:t>
            </a:r>
            <a:r>
              <a:rPr lang="cs-CZ" dirty="0"/>
              <a:t>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48332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/>
              <a:t>konec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7549354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řehlednos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2114</TotalTime>
  <Words>1683</Words>
  <Application>Microsoft Office PowerPoint</Application>
  <PresentationFormat>Předvádění na obrazovce (4:3)</PresentationFormat>
  <Paragraphs>307</Paragraphs>
  <Slides>42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42</vt:i4>
      </vt:variant>
    </vt:vector>
  </HeadingPairs>
  <TitlesOfParts>
    <vt:vector size="45" baseType="lpstr">
      <vt:lpstr>Přehlednost</vt:lpstr>
      <vt:lpstr>projekt</vt:lpstr>
      <vt:lpstr>1_projekt</vt:lpstr>
      <vt:lpstr>Rusko v 17. a 18. století </vt:lpstr>
      <vt:lpstr>ANOTACE</vt:lpstr>
      <vt:lpstr>Rusko v 17. a 18. století </vt:lpstr>
      <vt:lpstr>Od nástupu Romanovců po Petra I. Velikého</vt:lpstr>
      <vt:lpstr>Michail III. Fjodorovič Romanov </vt:lpstr>
      <vt:lpstr>Alexej I. Michailovič </vt:lpstr>
      <vt:lpstr>Bohdan Zenobius Chmelnický</vt:lpstr>
      <vt:lpstr>Snímek 8</vt:lpstr>
      <vt:lpstr>Snímek 9</vt:lpstr>
      <vt:lpstr>Stěpan (Stěnka) Timofejevič Razin</vt:lpstr>
      <vt:lpstr>Snímek 11</vt:lpstr>
      <vt:lpstr>Fjodor III. Alexejevič</vt:lpstr>
      <vt:lpstr>Petr I. veliký</vt:lpstr>
      <vt:lpstr>Snímek 14</vt:lpstr>
      <vt:lpstr>Snímek 15</vt:lpstr>
      <vt:lpstr>Snímek 16</vt:lpstr>
      <vt:lpstr>Snímek 17</vt:lpstr>
      <vt:lpstr>Severní válka </vt:lpstr>
      <vt:lpstr>Snímek 19</vt:lpstr>
      <vt:lpstr>Snímek 20</vt:lpstr>
      <vt:lpstr>Reformní činnost </vt:lpstr>
      <vt:lpstr>Snímek 22</vt:lpstr>
      <vt:lpstr>Období palácových převratů</vt:lpstr>
      <vt:lpstr>Kateřina I. </vt:lpstr>
      <vt:lpstr>Petr II. </vt:lpstr>
      <vt:lpstr>Anna Kuronská </vt:lpstr>
      <vt:lpstr>Ivan VI. </vt:lpstr>
      <vt:lpstr>Alžběta I. Petrovna </vt:lpstr>
      <vt:lpstr>Petr III. </vt:lpstr>
      <vt:lpstr>Snímek 30</vt:lpstr>
      <vt:lpstr>Kateřina II. Veliká</vt:lpstr>
      <vt:lpstr>Snímek 32</vt:lpstr>
      <vt:lpstr>Vnitřní politika</vt:lpstr>
      <vt:lpstr>Selská válka</vt:lpstr>
      <vt:lpstr>Zahraniční politika</vt:lpstr>
      <vt:lpstr>Grigorij Potěmkin</vt:lpstr>
      <vt:lpstr>8. Kníže Potěmkin a carevna Kateřina II. </vt:lpstr>
      <vt:lpstr>Rusko největší,  ale zároveň nejzaostalejší evropskou velmocí.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 v 17. a 18. století</dc:title>
  <dc:creator>zi</dc:creator>
  <cp:lastModifiedBy>Dum</cp:lastModifiedBy>
  <cp:revision>45</cp:revision>
  <dcterms:created xsi:type="dcterms:W3CDTF">2013-11-14T13:55:45Z</dcterms:created>
  <dcterms:modified xsi:type="dcterms:W3CDTF">2014-02-18T13:43:55Z</dcterms:modified>
</cp:coreProperties>
</file>