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9" r:id="rId3"/>
  </p:sldMasterIdLst>
  <p:sldIdLst>
    <p:sldId id="285" r:id="rId4"/>
    <p:sldId id="286" r:id="rId5"/>
    <p:sldId id="256" r:id="rId6"/>
    <p:sldId id="257" r:id="rId7"/>
    <p:sldId id="258" r:id="rId8"/>
    <p:sldId id="259" r:id="rId9"/>
    <p:sldId id="260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8" r:id="rId24"/>
    <p:sldId id="275" r:id="rId25"/>
    <p:sldId id="276" r:id="rId26"/>
    <p:sldId id="277" r:id="rId27"/>
    <p:sldId id="280" r:id="rId28"/>
    <p:sldId id="281" r:id="rId29"/>
    <p:sldId id="282" r:id="rId30"/>
    <p:sldId id="283" r:id="rId31"/>
    <p:sldId id="284" r:id="rId32"/>
    <p:sldId id="261" r:id="rId33"/>
    <p:sldId id="287" r:id="rId34"/>
    <p:sldId id="27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6681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331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6509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506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4377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3223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0724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801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20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3504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6176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9154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508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7983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8639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923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735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0010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03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7188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8419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9691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64635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1998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2467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5319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0475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77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9AA537-56BB-4FB9-858D-6E3A5C75321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E75FCCD-7297-4430-AC99-3C5DEFAFA43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782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83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brecht_D%C3%BCrer_084b.jpg" TargetMode="External"/><Relationship Id="rId2" Type="http://schemas.openxmlformats.org/officeDocument/2006/relationships/hyperlink" Target="http://cs.wikipedia.org/wiki/Soubor:Familienwappen_Habsburg-Stroeh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bsburg_Map_1547.jpg" TargetMode="External"/><Relationship Id="rId5" Type="http://schemas.openxmlformats.org/officeDocument/2006/relationships/hyperlink" Target="http://commons.wikimedia.org/wiki/File:Hans_Maler_-_Queen_Anne_of_Hungary_and_Bohemia_-_WGA13895.jpg" TargetMode="External"/><Relationship Id="rId4" Type="http://schemas.openxmlformats.org/officeDocument/2006/relationships/hyperlink" Target="http://commons.wikimedia.org/wiki/File:The_Emperor_Ferdinand.jpg?uselang=cs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Habsburkové na českém trůně, období vlády Ferdinanda I.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7476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VY_32_INOVACE_3.DE.06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390666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Počátky novověku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historií habsburského rodu, se získáváním pozic v evropské politice a s obdobím vlády Ferdinanda I. Habsburského. Je zde zachycena především situace zemí Koruny české v době vlády prvního Habsburka.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197074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Habsburkové na českém trůně, období vlády Ferdinanda I.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1526 – 1564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92723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Habsburkové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 vídeňských úmluv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0008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Jeden </a:t>
            </a:r>
            <a:r>
              <a:rPr lang="cs-CZ" sz="3200" dirty="0"/>
              <a:t>z nejvýznamnějších panovnických rodů v </a:t>
            </a:r>
            <a:r>
              <a:rPr lang="cs-CZ" sz="3200" dirty="0" smtClean="0"/>
              <a:t>evropských dějinách</a:t>
            </a:r>
            <a:endParaRPr lang="cs-CZ" sz="3200" dirty="0"/>
          </a:p>
          <a:p>
            <a:pPr lvl="1"/>
            <a:r>
              <a:rPr lang="cs-CZ" sz="3000" dirty="0" smtClean="0"/>
              <a:t>Vymřeli </a:t>
            </a:r>
            <a:r>
              <a:rPr lang="cs-CZ" sz="3000" dirty="0"/>
              <a:t>po meči roku 1740 </a:t>
            </a:r>
          </a:p>
          <a:p>
            <a:pPr lvl="1"/>
            <a:r>
              <a:rPr lang="cs-CZ" sz="3000" dirty="0" smtClean="0"/>
              <a:t>Po </a:t>
            </a:r>
            <a:r>
              <a:rPr lang="cs-CZ" sz="3000" dirty="0"/>
              <a:t>přeslici roku </a:t>
            </a:r>
            <a:r>
              <a:rPr lang="cs-CZ" sz="3000" dirty="0" smtClean="0"/>
              <a:t>1780</a:t>
            </a:r>
            <a:endParaRPr lang="cs-CZ" sz="3200" dirty="0"/>
          </a:p>
          <a:p>
            <a:r>
              <a:rPr lang="cs-CZ" sz="3200" dirty="0" smtClean="0"/>
              <a:t>Dědici </a:t>
            </a:r>
            <a:r>
              <a:rPr lang="cs-CZ" sz="3200" dirty="0"/>
              <a:t>a </a:t>
            </a:r>
            <a:r>
              <a:rPr lang="cs-CZ" sz="3200" dirty="0" smtClean="0"/>
              <a:t>následovníky </a:t>
            </a:r>
            <a:r>
              <a:rPr lang="cs-CZ" sz="3200" b="1" dirty="0" smtClean="0"/>
              <a:t>Habsbursko-lotrinská dynastie</a:t>
            </a:r>
            <a:r>
              <a:rPr lang="cs-CZ" sz="3200" dirty="0" smtClean="0"/>
              <a:t> </a:t>
            </a:r>
            <a:r>
              <a:rPr lang="cs-CZ" sz="3200" dirty="0"/>
              <a:t>(dodnes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Rod </a:t>
            </a:r>
            <a:r>
              <a:rPr lang="cs-CZ" sz="3200" dirty="0"/>
              <a:t>pochází z území dnešního </a:t>
            </a:r>
            <a:r>
              <a:rPr lang="cs-CZ" sz="3200" dirty="0" smtClean="0"/>
              <a:t>Švýcarska</a:t>
            </a:r>
          </a:p>
          <a:p>
            <a:r>
              <a:rPr lang="cs-CZ" sz="3200" dirty="0" smtClean="0"/>
              <a:t>Jméno </a:t>
            </a:r>
            <a:r>
              <a:rPr lang="cs-CZ" sz="3200" dirty="0"/>
              <a:t>si </a:t>
            </a:r>
            <a:r>
              <a:rPr lang="cs-CZ" sz="3200" b="1" dirty="0"/>
              <a:t>kolem roku 1100 </a:t>
            </a:r>
            <a:r>
              <a:rPr lang="cs-CZ" sz="3200" dirty="0"/>
              <a:t>dal podle svého sídla, hradu </a:t>
            </a:r>
            <a:r>
              <a:rPr lang="cs-CZ" sz="3200" b="1" dirty="0" err="1" smtClean="0"/>
              <a:t>Habsburg</a:t>
            </a:r>
            <a:endParaRPr lang="cs-CZ" sz="3200" dirty="0" smtClean="0"/>
          </a:p>
          <a:p>
            <a:pPr lvl="1"/>
            <a:r>
              <a:rPr lang="cs-CZ" sz="3000" dirty="0" smtClean="0"/>
              <a:t>podle </a:t>
            </a:r>
            <a:r>
              <a:rPr lang="cs-CZ" sz="3000" dirty="0"/>
              <a:t>legendy </a:t>
            </a:r>
            <a:r>
              <a:rPr lang="cs-CZ" sz="3000" b="1" i="1" dirty="0" err="1"/>
              <a:t>Habichtsburg</a:t>
            </a:r>
            <a:r>
              <a:rPr lang="cs-CZ" sz="3000" dirty="0"/>
              <a:t>, Jestřábí </a:t>
            </a:r>
            <a:r>
              <a:rPr lang="cs-CZ" sz="3000" dirty="0" smtClean="0"/>
              <a:t>hrad </a:t>
            </a:r>
          </a:p>
          <a:p>
            <a:pPr lvl="1"/>
            <a:r>
              <a:rPr lang="cs-CZ" sz="3000" dirty="0" smtClean="0"/>
              <a:t>v </a:t>
            </a:r>
            <a:r>
              <a:rPr lang="cs-CZ" sz="3000" dirty="0"/>
              <a:t>dnešním kantonu </a:t>
            </a:r>
            <a:r>
              <a:rPr lang="cs-CZ" sz="3000" dirty="0" err="1" smtClean="0"/>
              <a:t>Aargau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79392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Rudolf I. Habsburský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1273 usedl </a:t>
            </a:r>
            <a:r>
              <a:rPr lang="cs-CZ" sz="2800" dirty="0"/>
              <a:t>hrabě </a:t>
            </a:r>
            <a:r>
              <a:rPr lang="cs-CZ" sz="2800" dirty="0" smtClean="0"/>
              <a:t>Rudolf</a:t>
            </a:r>
            <a:r>
              <a:rPr lang="cs-CZ" sz="2800" dirty="0"/>
              <a:t> </a:t>
            </a:r>
            <a:r>
              <a:rPr lang="cs-CZ" sz="2800" dirty="0" smtClean="0"/>
              <a:t>jako </a:t>
            </a:r>
            <a:r>
              <a:rPr lang="cs-CZ" sz="2800" dirty="0"/>
              <a:t>první z rodu na římský královský </a:t>
            </a:r>
            <a:r>
              <a:rPr lang="cs-CZ" sz="2800" dirty="0" smtClean="0"/>
              <a:t>trůn</a:t>
            </a:r>
          </a:p>
          <a:p>
            <a:pPr lvl="1"/>
            <a:r>
              <a:rPr lang="cs-CZ" dirty="0" smtClean="0"/>
              <a:t>od </a:t>
            </a:r>
            <a:r>
              <a:rPr lang="cs-CZ" dirty="0"/>
              <a:t>1438 byli Habsburkové římskými </a:t>
            </a:r>
            <a:r>
              <a:rPr lang="cs-CZ" dirty="0" smtClean="0"/>
              <a:t>králi (císaři) trvale</a:t>
            </a:r>
          </a:p>
          <a:p>
            <a:r>
              <a:rPr lang="cs-CZ" sz="2800" dirty="0"/>
              <a:t>1278 porazil Přemysla Otakara II. v bitvě na Moravském </a:t>
            </a:r>
            <a:r>
              <a:rPr lang="cs-CZ" sz="2800" dirty="0" smtClean="0"/>
              <a:t>poli</a:t>
            </a:r>
            <a:endParaRPr lang="cs-CZ" sz="2800" dirty="0"/>
          </a:p>
          <a:p>
            <a:r>
              <a:rPr lang="cs-CZ" sz="2800" dirty="0" smtClean="0"/>
              <a:t>1282 </a:t>
            </a:r>
            <a:r>
              <a:rPr lang="cs-CZ" sz="2800" dirty="0"/>
              <a:t>udělil Rudolf </a:t>
            </a:r>
            <a:r>
              <a:rPr lang="cs-CZ" sz="2800" dirty="0" smtClean="0"/>
              <a:t>I. svým </a:t>
            </a:r>
            <a:r>
              <a:rPr lang="cs-CZ" sz="2800" dirty="0"/>
              <a:t>synům jako odumřelé říšské léno tzv. </a:t>
            </a:r>
            <a:r>
              <a:rPr lang="cs-CZ" sz="2800" b="1" dirty="0"/>
              <a:t>babenberské dědictví </a:t>
            </a:r>
            <a:r>
              <a:rPr lang="cs-CZ" sz="2800" dirty="0" smtClean="0"/>
              <a:t>(</a:t>
            </a:r>
            <a:r>
              <a:rPr lang="cs-CZ" sz="2800" b="1" dirty="0" smtClean="0"/>
              <a:t>rakouské země</a:t>
            </a:r>
            <a:r>
              <a:rPr lang="cs-CZ" sz="2800" dirty="0" smtClean="0"/>
              <a:t>)</a:t>
            </a:r>
            <a:endParaRPr lang="cs-CZ" sz="2800" b="1" dirty="0"/>
          </a:p>
          <a:p>
            <a:pPr lvl="1"/>
            <a:r>
              <a:rPr lang="cs-CZ" dirty="0" smtClean="0"/>
              <a:t>Díky tomu se </a:t>
            </a:r>
            <a:r>
              <a:rPr lang="cs-CZ" dirty="0"/>
              <a:t>Habsburkové stali říšskými </a:t>
            </a:r>
            <a:r>
              <a:rPr lang="cs-CZ" dirty="0" smtClean="0"/>
              <a:t>knížaty</a:t>
            </a:r>
          </a:p>
        </p:txBody>
      </p:sp>
    </p:spTree>
    <p:extLst>
      <p:ext uri="{BB962C8B-B14F-4D97-AF65-F5344CB8AC3E}">
        <p14:creationId xmlns:p14="http://schemas.microsoft.com/office/powerpoint/2010/main" val="327795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716016" y="5898108"/>
            <a:ext cx="4427984" cy="6548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  1</a:t>
            </a:r>
            <a:r>
              <a:rPr lang="cs-CZ" sz="1800" dirty="0"/>
              <a:t>. Původní erb hrabat z Habsburku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653069"/>
            <a:ext cx="4040188" cy="6204931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Albrecht I. </a:t>
            </a:r>
          </a:p>
          <a:p>
            <a:pPr lvl="1"/>
            <a:r>
              <a:rPr lang="cs-CZ" sz="2200" dirty="0" smtClean="0"/>
              <a:t>Syn Rudolfa I.</a:t>
            </a:r>
          </a:p>
          <a:p>
            <a:pPr lvl="1"/>
            <a:r>
              <a:rPr lang="cs-CZ" sz="2200" dirty="0" smtClean="0"/>
              <a:t>Římský císař v letech 1298 – 1308 </a:t>
            </a:r>
          </a:p>
          <a:p>
            <a:endParaRPr lang="cs-CZ" sz="2400" dirty="0" smtClean="0"/>
          </a:p>
          <a:p>
            <a:r>
              <a:rPr lang="cs-CZ" sz="2400" dirty="0" smtClean="0"/>
              <a:t>Rudolfův </a:t>
            </a:r>
            <a:r>
              <a:rPr lang="cs-CZ" sz="2400" dirty="0"/>
              <a:t>vnuk </a:t>
            </a:r>
            <a:r>
              <a:rPr lang="cs-CZ" sz="2400" b="1" dirty="0"/>
              <a:t>Rudolf zvaný Kaše </a:t>
            </a:r>
            <a:r>
              <a:rPr lang="cs-CZ" sz="2400" dirty="0"/>
              <a:t>usedl roku </a:t>
            </a:r>
            <a:r>
              <a:rPr lang="cs-CZ" sz="2400" b="1" dirty="0"/>
              <a:t>1306</a:t>
            </a:r>
            <a:r>
              <a:rPr lang="cs-CZ" sz="2400" dirty="0"/>
              <a:t> jako první člen dynastie </a:t>
            </a:r>
            <a:r>
              <a:rPr lang="cs-CZ" sz="2400" b="1" dirty="0"/>
              <a:t>na český </a:t>
            </a:r>
            <a:r>
              <a:rPr lang="cs-CZ" sz="2400" b="1" dirty="0" smtClean="0"/>
              <a:t>trůn</a:t>
            </a:r>
          </a:p>
          <a:p>
            <a:endParaRPr lang="cs-CZ" sz="2400" dirty="0" smtClean="0"/>
          </a:p>
          <a:p>
            <a:r>
              <a:rPr lang="cs-CZ" sz="2400" dirty="0" smtClean="0"/>
              <a:t>Po </a:t>
            </a:r>
            <a:r>
              <a:rPr lang="cs-CZ" sz="2400" dirty="0"/>
              <a:t>jeho předčasné smrti se však Habsburkové museli spokojit pouze s rakouskými </a:t>
            </a:r>
            <a:r>
              <a:rPr lang="cs-CZ" sz="2400" dirty="0" smtClean="0"/>
              <a:t>državami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53069"/>
            <a:ext cx="4104456" cy="5273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25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r>
              <a:rPr lang="cs-CZ" b="1" dirty="0" smtClean="0"/>
              <a:t>Albrecht II. Habsburský</a:t>
            </a:r>
            <a:r>
              <a:rPr lang="cs-CZ" b="1" dirty="0"/>
              <a:t> </a:t>
            </a:r>
            <a:endParaRPr lang="cs-CZ" b="1" dirty="0" smtClean="0"/>
          </a:p>
          <a:p>
            <a:pPr lvl="1"/>
            <a:r>
              <a:rPr lang="cs-CZ" dirty="0" smtClean="0"/>
              <a:t>1438 </a:t>
            </a:r>
            <a:r>
              <a:rPr lang="cs-CZ" dirty="0"/>
              <a:t>– 1439 císařem </a:t>
            </a:r>
            <a:endParaRPr lang="cs-CZ" dirty="0" smtClean="0"/>
          </a:p>
          <a:p>
            <a:pPr lvl="1"/>
            <a:r>
              <a:rPr lang="cs-CZ" dirty="0" smtClean="0"/>
              <a:t>Zeť a dědic Zikmunda Lucemburského</a:t>
            </a:r>
          </a:p>
          <a:p>
            <a:pPr lvl="1"/>
            <a:r>
              <a:rPr lang="cs-CZ" dirty="0" smtClean="0"/>
              <a:t>Zemřel na úplavici</a:t>
            </a:r>
          </a:p>
          <a:p>
            <a:pPr lvl="1"/>
            <a:r>
              <a:rPr lang="cs-CZ" dirty="0" smtClean="0"/>
              <a:t>Několik </a:t>
            </a:r>
            <a:r>
              <a:rPr lang="cs-CZ" dirty="0"/>
              <a:t>měsíců po jeho smrti mu </a:t>
            </a:r>
            <a:r>
              <a:rPr lang="cs-CZ" dirty="0" smtClean="0"/>
              <a:t>Alžběta (dcera Zikmunda Lucemburského) </a:t>
            </a:r>
            <a:r>
              <a:rPr lang="cs-CZ" dirty="0"/>
              <a:t>porodila syna </a:t>
            </a:r>
            <a:r>
              <a:rPr lang="cs-CZ" dirty="0" smtClean="0"/>
              <a:t>Ladislava (Pohrobek)</a:t>
            </a:r>
          </a:p>
          <a:p>
            <a:pPr lvl="1"/>
            <a:endParaRPr lang="cs-CZ" dirty="0" smtClean="0"/>
          </a:p>
          <a:p>
            <a:r>
              <a:rPr lang="cs-CZ" b="1" dirty="0"/>
              <a:t>Fridrich III</a:t>
            </a:r>
            <a:r>
              <a:rPr lang="cs-CZ" b="1" dirty="0" smtClean="0"/>
              <a:t>.</a:t>
            </a:r>
          </a:p>
          <a:p>
            <a:pPr lvl="1"/>
            <a:r>
              <a:rPr lang="cs-CZ" dirty="0" smtClean="0"/>
              <a:t>Poručník Ladislava Pohrobka</a:t>
            </a:r>
          </a:p>
          <a:p>
            <a:pPr lvl="1"/>
            <a:r>
              <a:rPr lang="cs-CZ" dirty="0" smtClean="0"/>
              <a:t>Římský král – 1440 </a:t>
            </a:r>
            <a:endParaRPr lang="cs-CZ" dirty="0"/>
          </a:p>
          <a:p>
            <a:pPr lvl="1"/>
            <a:r>
              <a:rPr lang="cs-CZ" dirty="0" smtClean="0"/>
              <a:t>od </a:t>
            </a:r>
            <a:r>
              <a:rPr lang="cs-CZ" dirty="0"/>
              <a:t>roku 1452 císař Svaté říše </a:t>
            </a:r>
            <a:r>
              <a:rPr lang="cs-CZ" dirty="0" smtClean="0"/>
              <a:t>římské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09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Maxmilián I. Habsburský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5137373" y="6203157"/>
            <a:ext cx="4041775" cy="65484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    2. Císař Maxmilián I.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132856"/>
            <a:ext cx="4040188" cy="4227464"/>
          </a:xfrm>
        </p:spPr>
        <p:txBody>
          <a:bodyPr/>
          <a:lstStyle/>
          <a:p>
            <a:r>
              <a:rPr lang="cs-CZ" sz="2400" dirty="0" smtClean="0"/>
              <a:t>Syn Fridricha III.</a:t>
            </a:r>
          </a:p>
          <a:p>
            <a:r>
              <a:rPr lang="cs-CZ" sz="2400" dirty="0" smtClean="0"/>
              <a:t>Rakouský arcivévoda </a:t>
            </a:r>
          </a:p>
          <a:p>
            <a:r>
              <a:rPr lang="cs-CZ" sz="2400" dirty="0" smtClean="0"/>
              <a:t>Římský král </a:t>
            </a:r>
            <a:r>
              <a:rPr lang="cs-CZ" sz="2400" dirty="0"/>
              <a:t>(zvolen 1486, vládl od </a:t>
            </a:r>
            <a:r>
              <a:rPr lang="cs-CZ" sz="2400" dirty="0" smtClean="0"/>
              <a:t>1493)</a:t>
            </a:r>
          </a:p>
          <a:p>
            <a:r>
              <a:rPr lang="cs-CZ" sz="2400" dirty="0" smtClean="0"/>
              <a:t>Od </a:t>
            </a:r>
            <a:r>
              <a:rPr lang="cs-CZ" sz="2400" dirty="0"/>
              <a:t>roku </a:t>
            </a:r>
            <a:r>
              <a:rPr lang="cs-CZ" sz="2400" dirty="0" smtClean="0"/>
              <a:t>1508 se </a:t>
            </a:r>
            <a:r>
              <a:rPr lang="cs-CZ" sz="2400" dirty="0"/>
              <a:t>tituloval jako zvolený císař </a:t>
            </a:r>
            <a:r>
              <a:rPr lang="cs-CZ" sz="2400" dirty="0" smtClean="0"/>
              <a:t>římský</a:t>
            </a:r>
          </a:p>
          <a:p>
            <a:pPr lvl="1"/>
            <a:r>
              <a:rPr lang="cs-CZ" sz="2400" dirty="0" smtClean="0"/>
              <a:t>K </a:t>
            </a:r>
            <a:r>
              <a:rPr lang="cs-CZ" sz="2400" dirty="0"/>
              <a:t>římské korunovaci se nikdy </a:t>
            </a:r>
            <a:r>
              <a:rPr lang="cs-CZ" sz="2400" dirty="0" smtClean="0"/>
              <a:t>nedostavil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121" y="1952510"/>
            <a:ext cx="3574287" cy="4378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508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Vídeňské úmluvy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80588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1515</a:t>
            </a:r>
            <a:r>
              <a:rPr lang="cs-CZ" dirty="0" smtClean="0"/>
              <a:t> – setkání císaře </a:t>
            </a:r>
            <a:r>
              <a:rPr lang="cs-CZ" dirty="0"/>
              <a:t>Maximiliána I</a:t>
            </a:r>
            <a:r>
              <a:rPr lang="cs-CZ" dirty="0" smtClean="0"/>
              <a:t>., </a:t>
            </a:r>
            <a:r>
              <a:rPr lang="cs-CZ" dirty="0"/>
              <a:t>českého a uherského krále Vladislava Jagellonského a jeho bratra polského krále a litevského velkoknížete Zikmunda I. </a:t>
            </a:r>
            <a:r>
              <a:rPr lang="cs-CZ" dirty="0" smtClean="0"/>
              <a:t>Starého</a:t>
            </a:r>
            <a:endParaRPr lang="cs-CZ" dirty="0"/>
          </a:p>
          <a:p>
            <a:r>
              <a:rPr lang="cs-CZ" dirty="0"/>
              <a:t>Výsledkem jednání bylo </a:t>
            </a:r>
            <a:r>
              <a:rPr lang="cs-CZ" dirty="0" smtClean="0"/>
              <a:t>uzavření čtyř smluv, které také zaručovaly </a:t>
            </a:r>
            <a:r>
              <a:rPr lang="cs-CZ" dirty="0"/>
              <a:t>Habsburkům a Jagelloncům vzájemná nástupnická </a:t>
            </a:r>
            <a:r>
              <a:rPr lang="cs-CZ" dirty="0" smtClean="0"/>
              <a:t>práva</a:t>
            </a:r>
          </a:p>
          <a:p>
            <a:r>
              <a:rPr lang="cs-CZ" dirty="0" smtClean="0"/>
              <a:t>Současně byly dohodnuty sňatky Vladislavových dětí Ludvíka a Anny s vnoučaty císaře Maximiliána (děti kastilských králů Filipa I. Sličného a Jany I.)</a:t>
            </a:r>
          </a:p>
          <a:p>
            <a:pPr lvl="1"/>
            <a:r>
              <a:rPr lang="cs-CZ" dirty="0" smtClean="0"/>
              <a:t>Maxmiliánova </a:t>
            </a:r>
            <a:r>
              <a:rPr lang="cs-CZ" dirty="0"/>
              <a:t>vnučka Marie Habsburská se </a:t>
            </a:r>
            <a:r>
              <a:rPr lang="cs-CZ" dirty="0" smtClean="0"/>
              <a:t>provdala </a:t>
            </a:r>
            <a:r>
              <a:rPr lang="cs-CZ" dirty="0"/>
              <a:t>za Ludvíka a Anna se měla provdat za toho císařova vnuka, který bude vládnout dědičným habsburským zemím </a:t>
            </a:r>
            <a:r>
              <a:rPr lang="cs-CZ" dirty="0" smtClean="0"/>
              <a:t>(stal se jím Ferdinand </a:t>
            </a:r>
            <a:r>
              <a:rPr lang="cs-CZ" dirty="0"/>
              <a:t>I</a:t>
            </a:r>
            <a:r>
              <a:rPr lang="cs-CZ" dirty="0" smtClean="0"/>
              <a:t>.)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11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Ferdinand I. Habsburský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1526 – 1564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3217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Ferdinand I. se narodil 10. března 1503 </a:t>
            </a:r>
            <a:r>
              <a:rPr lang="cs-CZ" dirty="0" smtClean="0"/>
              <a:t>jako </a:t>
            </a:r>
            <a:r>
              <a:rPr lang="cs-CZ" dirty="0"/>
              <a:t>druhorozený syn kastilského spolukrále a burgundského vévody Filipa I. Sličného a kastilské královny Johany (Jany) </a:t>
            </a:r>
            <a:r>
              <a:rPr lang="cs-CZ" dirty="0" smtClean="0"/>
              <a:t>Šílené</a:t>
            </a:r>
          </a:p>
          <a:p>
            <a:endParaRPr lang="cs-CZ" dirty="0"/>
          </a:p>
          <a:p>
            <a:r>
              <a:rPr lang="cs-CZ" dirty="0" smtClean="0"/>
              <a:t>Dětství </a:t>
            </a:r>
            <a:r>
              <a:rPr lang="cs-CZ" dirty="0"/>
              <a:t>prožil ve </a:t>
            </a:r>
            <a:r>
              <a:rPr lang="cs-CZ" dirty="0" smtClean="0"/>
              <a:t>Španělsku</a:t>
            </a:r>
            <a:endParaRPr lang="cs-CZ" dirty="0"/>
          </a:p>
          <a:p>
            <a:pPr lvl="1"/>
            <a:r>
              <a:rPr lang="cs-CZ" dirty="0"/>
              <a:t>Roku 1506 zemřel Ferdinandův otec </a:t>
            </a:r>
            <a:r>
              <a:rPr lang="cs-CZ" dirty="0" smtClean="0"/>
              <a:t>Filip</a:t>
            </a:r>
          </a:p>
          <a:p>
            <a:pPr lvl="1"/>
            <a:r>
              <a:rPr lang="cs-CZ" dirty="0" smtClean="0"/>
              <a:t>U </a:t>
            </a:r>
            <a:r>
              <a:rPr lang="cs-CZ" dirty="0"/>
              <a:t>matky, která byla v té době jedinou dědičkou svých rodičů, vládců nedávno sjednocených španělských království </a:t>
            </a:r>
            <a:r>
              <a:rPr lang="cs-CZ" dirty="0" smtClean="0"/>
              <a:t>Kastilie a </a:t>
            </a:r>
            <a:r>
              <a:rPr lang="cs-CZ" dirty="0"/>
              <a:t>Aragonie, se projevovala duševní </a:t>
            </a:r>
            <a:r>
              <a:rPr lang="cs-CZ" dirty="0" smtClean="0"/>
              <a:t>choroba</a:t>
            </a:r>
          </a:p>
          <a:p>
            <a:pPr lvl="1"/>
            <a:endParaRPr lang="cs-CZ" dirty="0"/>
          </a:p>
          <a:p>
            <a:r>
              <a:rPr lang="cs-CZ" dirty="0"/>
              <a:t>Ferdinand byl od dětství </a:t>
            </a:r>
            <a:r>
              <a:rPr lang="cs-CZ" dirty="0" smtClean="0"/>
              <a:t>veden </a:t>
            </a:r>
            <a:r>
              <a:rPr lang="cs-CZ"/>
              <a:t>k </a:t>
            </a:r>
            <a:r>
              <a:rPr lang="cs-CZ" smtClean="0"/>
              <a:t>přísnému </a:t>
            </a:r>
            <a:r>
              <a:rPr lang="cs-CZ" dirty="0" smtClean="0"/>
              <a:t>katolicismu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74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5102225" y="6384901"/>
            <a:ext cx="4041775" cy="46620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3. Ferdinand I. Habsburský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67544" y="1032372"/>
            <a:ext cx="4330824" cy="5832648"/>
          </a:xfrm>
        </p:spPr>
        <p:txBody>
          <a:bodyPr>
            <a:normAutofit/>
          </a:bodyPr>
          <a:lstStyle/>
          <a:p>
            <a:r>
              <a:rPr lang="cs-CZ" sz="2400" dirty="0"/>
              <a:t>V roce 1516 zemřel Ferdinand II. Aragonský (Ferdinandův </a:t>
            </a:r>
            <a:r>
              <a:rPr lang="cs-CZ" sz="2400" dirty="0" smtClean="0"/>
              <a:t>děd </a:t>
            </a:r>
            <a:r>
              <a:rPr lang="cs-CZ" sz="2400" dirty="0"/>
              <a:t>z matčiny strany</a:t>
            </a:r>
            <a:r>
              <a:rPr lang="cs-CZ" sz="2400" dirty="0" smtClean="0"/>
              <a:t>)</a:t>
            </a:r>
          </a:p>
          <a:p>
            <a:endParaRPr lang="cs-CZ" sz="2400" dirty="0"/>
          </a:p>
          <a:p>
            <a:r>
              <a:rPr lang="cs-CZ" sz="2400" dirty="0"/>
              <a:t>V příštím roce přijel do Španělska jeho starší bratr Karel, aby se ujal vlády</a:t>
            </a:r>
          </a:p>
          <a:p>
            <a:pPr lvl="1"/>
            <a:r>
              <a:rPr lang="cs-CZ" sz="2400" dirty="0"/>
              <a:t>Bratři se tehdy setkali poprvé v životě</a:t>
            </a:r>
          </a:p>
          <a:p>
            <a:pPr lvl="1"/>
            <a:r>
              <a:rPr lang="cs-CZ" sz="2400" dirty="0"/>
              <a:t>V budoucnu postupovali ve shodě při prosazování </a:t>
            </a:r>
            <a:r>
              <a:rPr lang="cs-CZ" sz="2400" dirty="0" smtClean="0"/>
              <a:t>zájmů </a:t>
            </a:r>
            <a:r>
              <a:rPr lang="cs-CZ" sz="2400" dirty="0"/>
              <a:t>habsburského rodu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190" y="908720"/>
            <a:ext cx="3409142" cy="5489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2087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r>
              <a:rPr lang="cs-CZ" dirty="0"/>
              <a:t>1519 zemřel </a:t>
            </a:r>
            <a:r>
              <a:rPr lang="cs-CZ" dirty="0" smtClean="0"/>
              <a:t>císař </a:t>
            </a:r>
            <a:r>
              <a:rPr lang="cs-CZ" dirty="0"/>
              <a:t>Maxmilián I. </a:t>
            </a:r>
            <a:r>
              <a:rPr lang="cs-CZ" dirty="0" smtClean="0"/>
              <a:t>Habsburský</a:t>
            </a:r>
          </a:p>
          <a:p>
            <a:pPr lvl="1"/>
            <a:r>
              <a:rPr lang="cs-CZ" dirty="0" smtClean="0"/>
              <a:t>Byl </a:t>
            </a:r>
            <a:r>
              <a:rPr lang="cs-CZ" dirty="0"/>
              <a:t>jediným vládcem v rakouských </a:t>
            </a:r>
            <a:r>
              <a:rPr lang="cs-CZ" dirty="0" smtClean="0"/>
              <a:t>zemích</a:t>
            </a:r>
          </a:p>
          <a:p>
            <a:r>
              <a:rPr lang="cs-CZ" dirty="0" smtClean="0"/>
              <a:t>Maxmilián </a:t>
            </a:r>
            <a:r>
              <a:rPr lang="cs-CZ" dirty="0"/>
              <a:t>ve své závěti nestanovil, jak mají být tyto země </a:t>
            </a:r>
            <a:r>
              <a:rPr lang="cs-CZ" dirty="0" smtClean="0"/>
              <a:t>rozděleny</a:t>
            </a:r>
            <a:endParaRPr lang="cs-CZ" dirty="0"/>
          </a:p>
          <a:p>
            <a:r>
              <a:rPr lang="cs-CZ" dirty="0" smtClean="0"/>
              <a:t>1520 </a:t>
            </a:r>
            <a:r>
              <a:rPr lang="cs-CZ" dirty="0"/>
              <a:t>Ferdinand získal </a:t>
            </a:r>
            <a:r>
              <a:rPr lang="cs-CZ" dirty="0" smtClean="0"/>
              <a:t>Horní </a:t>
            </a:r>
            <a:r>
              <a:rPr lang="cs-CZ" dirty="0"/>
              <a:t>a Dolní Rakousy, Korutany, Štýrsko a </a:t>
            </a:r>
            <a:r>
              <a:rPr lang="cs-CZ" dirty="0" smtClean="0"/>
              <a:t>Kraňsko</a:t>
            </a:r>
          </a:p>
          <a:p>
            <a:r>
              <a:rPr lang="cs-CZ" dirty="0" smtClean="0"/>
              <a:t>Vláda </a:t>
            </a:r>
            <a:r>
              <a:rPr lang="cs-CZ" dirty="0"/>
              <a:t>v ostatních </a:t>
            </a:r>
            <a:r>
              <a:rPr lang="cs-CZ" dirty="0" smtClean="0"/>
              <a:t>zemích připadla Karlovi</a:t>
            </a:r>
          </a:p>
          <a:p>
            <a:pPr lvl="1"/>
            <a:r>
              <a:rPr lang="cs-CZ" dirty="0" smtClean="0"/>
              <a:t>Stal se i králem </a:t>
            </a:r>
            <a:r>
              <a:rPr lang="cs-CZ" dirty="0"/>
              <a:t>Svaté říše římské </a:t>
            </a:r>
            <a:r>
              <a:rPr lang="cs-CZ" dirty="0" smtClean="0"/>
              <a:t>(1530 císařem)</a:t>
            </a:r>
          </a:p>
          <a:p>
            <a:pPr lvl="1"/>
            <a:r>
              <a:rPr lang="cs-CZ" dirty="0"/>
              <a:t>J</a:t>
            </a:r>
            <a:r>
              <a:rPr lang="cs-CZ" dirty="0" smtClean="0"/>
              <a:t>menoval </a:t>
            </a:r>
            <a:r>
              <a:rPr lang="cs-CZ" dirty="0"/>
              <a:t>Ferdinanda </a:t>
            </a:r>
            <a:r>
              <a:rPr lang="cs-CZ" dirty="0" smtClean="0"/>
              <a:t>místodržícím </a:t>
            </a:r>
            <a:r>
              <a:rPr lang="cs-CZ" dirty="0"/>
              <a:t>v ostatních rakouských </a:t>
            </a:r>
            <a:r>
              <a:rPr lang="cs-CZ" dirty="0" smtClean="0"/>
              <a:t>zemích</a:t>
            </a:r>
          </a:p>
          <a:p>
            <a:pPr lvl="1"/>
            <a:r>
              <a:rPr lang="cs-CZ" dirty="0" smtClean="0"/>
              <a:t>V </a:t>
            </a:r>
            <a:r>
              <a:rPr lang="cs-CZ" dirty="0"/>
              <a:t>nich mu </a:t>
            </a:r>
            <a:r>
              <a:rPr lang="cs-CZ" dirty="0" smtClean="0"/>
              <a:t>přenechal </a:t>
            </a:r>
            <a:r>
              <a:rPr lang="cs-CZ" dirty="0"/>
              <a:t>vládu </a:t>
            </a:r>
            <a:r>
              <a:rPr lang="cs-CZ" dirty="0" smtClean="0"/>
              <a:t>1522</a:t>
            </a:r>
          </a:p>
          <a:p>
            <a:r>
              <a:rPr lang="cs-CZ" dirty="0" smtClean="0"/>
              <a:t>Ferdinand se </a:t>
            </a:r>
            <a:r>
              <a:rPr lang="cs-CZ" dirty="0"/>
              <a:t>stal </a:t>
            </a:r>
            <a:r>
              <a:rPr lang="cs-CZ" dirty="0" smtClean="0"/>
              <a:t>jediným </a:t>
            </a:r>
            <a:r>
              <a:rPr lang="cs-CZ" dirty="0"/>
              <a:t>vládcem </a:t>
            </a:r>
            <a:r>
              <a:rPr lang="cs-CZ" dirty="0" smtClean="0"/>
              <a:t>Rakouska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095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Svatba s Annou Jagellonskou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6198648"/>
            <a:ext cx="4040188" cy="659352"/>
          </a:xfrm>
        </p:spPr>
        <p:txBody>
          <a:bodyPr/>
          <a:lstStyle/>
          <a:p>
            <a:r>
              <a:rPr lang="cs-CZ" sz="1800" dirty="0" smtClean="0"/>
              <a:t>                    4. Anna Jagellonská</a:t>
            </a:r>
            <a:endParaRPr lang="cs-CZ" sz="1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4355977" y="2060848"/>
            <a:ext cx="4330824" cy="4680520"/>
          </a:xfrm>
        </p:spPr>
        <p:txBody>
          <a:bodyPr>
            <a:normAutofit/>
          </a:bodyPr>
          <a:lstStyle/>
          <a:p>
            <a:r>
              <a:rPr lang="cs-CZ" dirty="0"/>
              <a:t>Svatba byla domluvena vídeňskými úmluvami z roku </a:t>
            </a:r>
            <a:r>
              <a:rPr lang="cs-CZ" dirty="0" smtClean="0"/>
              <a:t>1515</a:t>
            </a:r>
            <a:endParaRPr lang="cs-CZ" dirty="0"/>
          </a:p>
          <a:p>
            <a:r>
              <a:rPr lang="cs-CZ" dirty="0"/>
              <a:t>Svatba se konala </a:t>
            </a:r>
            <a:r>
              <a:rPr lang="cs-CZ" dirty="0" smtClean="0"/>
              <a:t>1521 (měli spolu 15 dětí)</a:t>
            </a:r>
            <a:endParaRPr lang="cs-CZ" dirty="0"/>
          </a:p>
          <a:p>
            <a:r>
              <a:rPr lang="cs-CZ" dirty="0"/>
              <a:t>Důležitost sňatku se ukázala po bitvě u Moháče v srpnu 1526, kdy zahynul Annin bratr, český a uherský král Ludvík Jagellonský (neměl potomka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Ferdinand začal usilovat o český a uherský trůn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3096344" cy="4130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416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352" y="1316736"/>
            <a:ext cx="8290120" cy="1362456"/>
          </a:xfrm>
        </p:spPr>
        <p:txBody>
          <a:bodyPr/>
          <a:lstStyle/>
          <a:p>
            <a:r>
              <a:rPr lang="cs-CZ" sz="3600" dirty="0"/>
              <a:t>Země Koruny české za vlády Ferdinanda I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3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Situace Koruny české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počátek </a:t>
            </a:r>
            <a:r>
              <a:rPr lang="cs-CZ" dirty="0"/>
              <a:t>habsburské </a:t>
            </a:r>
            <a:r>
              <a:rPr lang="cs-CZ" dirty="0" smtClean="0"/>
              <a:t>vlády nad českými zeměmi</a:t>
            </a:r>
          </a:p>
          <a:p>
            <a:r>
              <a:rPr lang="cs-CZ" dirty="0"/>
              <a:t>Ferdinand </a:t>
            </a:r>
            <a:r>
              <a:rPr lang="cs-CZ" dirty="0" smtClean="0"/>
              <a:t>I. chtěl </a:t>
            </a:r>
            <a:r>
              <a:rPr lang="cs-CZ" dirty="0"/>
              <a:t>Korunu českou začlenit </a:t>
            </a:r>
            <a:r>
              <a:rPr lang="cs-CZ" dirty="0" smtClean="0"/>
              <a:t>do vznikající habsburské monarchie</a:t>
            </a:r>
          </a:p>
          <a:p>
            <a:r>
              <a:rPr lang="cs-CZ" dirty="0" smtClean="0"/>
              <a:t>Koruna česká se </a:t>
            </a:r>
            <a:r>
              <a:rPr lang="cs-CZ" dirty="0"/>
              <a:t>nacházela mimo hlavní evropské obchodní </a:t>
            </a:r>
            <a:r>
              <a:rPr lang="cs-CZ" dirty="0" smtClean="0"/>
              <a:t>stezky</a:t>
            </a:r>
          </a:p>
          <a:p>
            <a:pPr lvl="1"/>
            <a:r>
              <a:rPr lang="cs-CZ" dirty="0" smtClean="0"/>
              <a:t>Řemesla </a:t>
            </a:r>
            <a:r>
              <a:rPr lang="cs-CZ" dirty="0"/>
              <a:t>ve městech </a:t>
            </a:r>
            <a:r>
              <a:rPr lang="cs-CZ" dirty="0" smtClean="0"/>
              <a:t>kvůli cechům stagnovala</a:t>
            </a:r>
          </a:p>
          <a:p>
            <a:pPr lvl="1"/>
            <a:r>
              <a:rPr lang="cs-CZ" dirty="0" smtClean="0"/>
              <a:t>Počínaly </a:t>
            </a:r>
            <a:r>
              <a:rPr lang="cs-CZ" dirty="0"/>
              <a:t>se </a:t>
            </a:r>
            <a:r>
              <a:rPr lang="cs-CZ" dirty="0" smtClean="0"/>
              <a:t>rozvíjet </a:t>
            </a:r>
            <a:r>
              <a:rPr lang="cs-CZ" dirty="0"/>
              <a:t>nové formy hospodaření, zejména </a:t>
            </a:r>
            <a:r>
              <a:rPr lang="cs-CZ" dirty="0" smtClean="0"/>
              <a:t>rybníkářství</a:t>
            </a:r>
            <a:endParaRPr lang="cs-CZ" dirty="0"/>
          </a:p>
          <a:p>
            <a:r>
              <a:rPr lang="cs-CZ" dirty="0" smtClean="0"/>
              <a:t>Pozvolna </a:t>
            </a:r>
            <a:r>
              <a:rPr lang="cs-CZ" dirty="0"/>
              <a:t>nastával také kulturní rozkvět, z </a:t>
            </a:r>
            <a:r>
              <a:rPr lang="cs-CZ" dirty="0" smtClean="0"/>
              <a:t>Itálie přicházel humanismus</a:t>
            </a:r>
            <a:r>
              <a:rPr lang="cs-CZ" dirty="0"/>
              <a:t> </a:t>
            </a:r>
            <a:r>
              <a:rPr lang="cs-CZ" dirty="0" smtClean="0"/>
              <a:t>(přechod k renesanci)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71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Počátek vlády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Ferdinand z</a:t>
            </a:r>
            <a:r>
              <a:rPr lang="cs-CZ" dirty="0" smtClean="0"/>
              <a:t>volen </a:t>
            </a:r>
            <a:r>
              <a:rPr lang="cs-CZ" dirty="0"/>
              <a:t>českým </a:t>
            </a:r>
            <a:r>
              <a:rPr lang="cs-CZ" dirty="0" smtClean="0"/>
              <a:t>králem 1526</a:t>
            </a:r>
          </a:p>
          <a:p>
            <a:r>
              <a:rPr lang="cs-CZ" dirty="0"/>
              <a:t>1527 vydal </a:t>
            </a:r>
            <a:r>
              <a:rPr lang="cs-CZ" b="1" dirty="0"/>
              <a:t>nový dvorský </a:t>
            </a:r>
            <a:r>
              <a:rPr lang="cs-CZ" b="1" dirty="0" smtClean="0"/>
              <a:t>řád</a:t>
            </a:r>
            <a:r>
              <a:rPr lang="cs-CZ" dirty="0" smtClean="0"/>
              <a:t>, </a:t>
            </a:r>
            <a:r>
              <a:rPr lang="cs-CZ" dirty="0"/>
              <a:t>kterým byly zřízeny centrální dvorské úřady, jež byly nadřazeny zemským vládám a </a:t>
            </a:r>
            <a:r>
              <a:rPr lang="cs-CZ" dirty="0" smtClean="0"/>
              <a:t>úřadům</a:t>
            </a:r>
          </a:p>
          <a:p>
            <a:pPr lvl="1"/>
            <a:r>
              <a:rPr lang="cs-CZ" dirty="0" smtClean="0"/>
              <a:t>V Praze </a:t>
            </a:r>
            <a:r>
              <a:rPr lang="cs-CZ" dirty="0"/>
              <a:t>zřízena </a:t>
            </a:r>
            <a:r>
              <a:rPr lang="cs-CZ" b="1" dirty="0"/>
              <a:t>Česká komora</a:t>
            </a:r>
            <a:r>
              <a:rPr lang="cs-CZ" dirty="0"/>
              <a:t>, která spravovala majetek a finance českého </a:t>
            </a:r>
            <a:r>
              <a:rPr lang="cs-CZ" dirty="0" smtClean="0"/>
              <a:t>krále</a:t>
            </a:r>
          </a:p>
          <a:p>
            <a:pPr lvl="2"/>
            <a:r>
              <a:rPr lang="cs-CZ" dirty="0"/>
              <a:t>P</a:t>
            </a:r>
            <a:r>
              <a:rPr lang="cs-CZ" dirty="0" smtClean="0"/>
              <a:t>odřízena </a:t>
            </a:r>
            <a:r>
              <a:rPr lang="cs-CZ" dirty="0"/>
              <a:t>Dvorské </a:t>
            </a:r>
            <a:r>
              <a:rPr lang="cs-CZ" dirty="0" smtClean="0"/>
              <a:t>komoře ve Vídni, ne stavům</a:t>
            </a:r>
          </a:p>
          <a:p>
            <a:r>
              <a:rPr lang="cs-CZ" dirty="0" smtClean="0"/>
              <a:t>Ferdinand vznesl </a:t>
            </a:r>
            <a:r>
              <a:rPr lang="cs-CZ" dirty="0"/>
              <a:t>požadavek na stavy, aby mu byly poskytnuty finanční prostředky na válku proti </a:t>
            </a:r>
            <a:r>
              <a:rPr lang="cs-CZ" dirty="0" smtClean="0"/>
              <a:t>Turkům a proti </a:t>
            </a:r>
            <a:r>
              <a:rPr lang="cs-CZ" dirty="0"/>
              <a:t>svému protikandidátovi na uherský trůn Janu </a:t>
            </a:r>
            <a:r>
              <a:rPr lang="cs-CZ" dirty="0" err="1" smtClean="0"/>
              <a:t>Zápolskému</a:t>
            </a:r>
            <a:r>
              <a:rPr lang="cs-CZ" dirty="0" smtClean="0"/>
              <a:t> </a:t>
            </a:r>
            <a:r>
              <a:rPr lang="cs-CZ" dirty="0"/>
              <a:t>Stavy byly schopny králi odporovat jen chabě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05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Snažil </a:t>
            </a:r>
            <a:r>
              <a:rPr lang="cs-CZ" dirty="0"/>
              <a:t>se </a:t>
            </a:r>
            <a:r>
              <a:rPr lang="cs-CZ" dirty="0" smtClean="0"/>
              <a:t>získat </a:t>
            </a:r>
            <a:r>
              <a:rPr lang="cs-CZ" dirty="0"/>
              <a:t>válečnou </a:t>
            </a:r>
            <a:r>
              <a:rPr lang="cs-CZ" dirty="0" smtClean="0"/>
              <a:t>daň (velké ústupky stavům)</a:t>
            </a:r>
          </a:p>
          <a:p>
            <a:pPr lvl="1"/>
            <a:r>
              <a:rPr lang="cs-CZ" dirty="0" smtClean="0"/>
              <a:t>Král </a:t>
            </a:r>
            <a:r>
              <a:rPr lang="cs-CZ" dirty="0"/>
              <a:t>se zavázal hájit kompaktáta, nedosazovat cizince do zemských, královských a městských úřadů a zachovávat </a:t>
            </a:r>
            <a:r>
              <a:rPr lang="cs-CZ" dirty="0" smtClean="0"/>
              <a:t>privilegia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Získal </a:t>
            </a:r>
            <a:r>
              <a:rPr lang="cs-CZ" dirty="0"/>
              <a:t>zpět především mincovní </a:t>
            </a:r>
            <a:r>
              <a:rPr lang="cs-CZ" dirty="0" smtClean="0"/>
              <a:t>regál</a:t>
            </a:r>
            <a:r>
              <a:rPr lang="cs-CZ" baseline="30000" dirty="0"/>
              <a:t> </a:t>
            </a:r>
            <a:r>
              <a:rPr lang="cs-CZ" dirty="0" smtClean="0"/>
              <a:t>a </a:t>
            </a:r>
            <a:r>
              <a:rPr lang="cs-CZ" dirty="0"/>
              <a:t>pravomoc nad </a:t>
            </a:r>
            <a:r>
              <a:rPr lang="cs-CZ" dirty="0" smtClean="0"/>
              <a:t>židy</a:t>
            </a:r>
            <a:r>
              <a:rPr lang="cs-CZ" dirty="0"/>
              <a:t> (</a:t>
            </a:r>
            <a:r>
              <a:rPr lang="cs-CZ" dirty="0" smtClean="0"/>
              <a:t>významné </a:t>
            </a:r>
            <a:r>
              <a:rPr lang="cs-CZ" dirty="0"/>
              <a:t>finanční </a:t>
            </a:r>
            <a:r>
              <a:rPr lang="cs-CZ" dirty="0" smtClean="0"/>
              <a:t>zdroje)</a:t>
            </a:r>
          </a:p>
          <a:p>
            <a:endParaRPr lang="cs-CZ" dirty="0" smtClean="0"/>
          </a:p>
          <a:p>
            <a:r>
              <a:rPr lang="cs-CZ" dirty="0"/>
              <a:t>Stavy zemí Koruny české považovaly válku s Turky </a:t>
            </a:r>
            <a:r>
              <a:rPr lang="cs-CZ" dirty="0" smtClean="0"/>
              <a:t>za </a:t>
            </a:r>
            <a:r>
              <a:rPr lang="cs-CZ" dirty="0"/>
              <a:t>královu soukromou záležitost a odmítly králi poskytnout jak finance, tak i vojenskou zemskou </a:t>
            </a:r>
            <a:r>
              <a:rPr lang="cs-CZ" dirty="0" smtClean="0"/>
              <a:t>hotovost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1529 – Turci dokonce oblehli 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684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1531 – Ferdinand zvolen </a:t>
            </a:r>
            <a:r>
              <a:rPr lang="cs-CZ" dirty="0"/>
              <a:t>římským králem (zástupcem císaře v době jeho </a:t>
            </a:r>
            <a:r>
              <a:rPr lang="cs-CZ" dirty="0" smtClean="0"/>
              <a:t>nepřítomnosti </a:t>
            </a:r>
            <a:r>
              <a:rPr lang="cs-CZ" dirty="0"/>
              <a:t>v </a:t>
            </a:r>
            <a:r>
              <a:rPr lang="cs-CZ" dirty="0" smtClean="0"/>
              <a:t>Říši)</a:t>
            </a:r>
          </a:p>
          <a:p>
            <a:r>
              <a:rPr lang="cs-CZ" dirty="0"/>
              <a:t>Zároveň se </a:t>
            </a:r>
            <a:r>
              <a:rPr lang="cs-CZ" dirty="0" smtClean="0"/>
              <a:t>v </a:t>
            </a:r>
            <a:r>
              <a:rPr lang="cs-CZ" dirty="0"/>
              <a:t>Říši </a:t>
            </a:r>
            <a:r>
              <a:rPr lang="cs-CZ" dirty="0" smtClean="0"/>
              <a:t>projevovaly rozpory </a:t>
            </a:r>
            <a:r>
              <a:rPr lang="cs-CZ" dirty="0"/>
              <a:t>mezi katolíky a </a:t>
            </a:r>
            <a:r>
              <a:rPr lang="cs-CZ" dirty="0" smtClean="0"/>
              <a:t>protestanty</a:t>
            </a:r>
          </a:p>
          <a:p>
            <a:pPr lvl="1"/>
            <a:r>
              <a:rPr lang="cs-CZ" dirty="0" smtClean="0"/>
              <a:t>augšpurský sněm </a:t>
            </a:r>
          </a:p>
          <a:p>
            <a:pPr lvl="1"/>
            <a:r>
              <a:rPr lang="cs-CZ" dirty="0" smtClean="0"/>
              <a:t>vznik </a:t>
            </a:r>
            <a:r>
              <a:rPr lang="cs-CZ" dirty="0" err="1"/>
              <a:t>šmalkaldského</a:t>
            </a:r>
            <a:r>
              <a:rPr lang="cs-CZ" dirty="0"/>
              <a:t> </a:t>
            </a:r>
            <a:r>
              <a:rPr lang="cs-CZ" dirty="0" smtClean="0"/>
              <a:t>spolku</a:t>
            </a:r>
          </a:p>
          <a:p>
            <a:r>
              <a:rPr lang="cs-CZ" dirty="0" smtClean="0"/>
              <a:t>Ferdinand </a:t>
            </a:r>
            <a:r>
              <a:rPr lang="cs-CZ" dirty="0"/>
              <a:t>uznal nereálnost </a:t>
            </a:r>
            <a:r>
              <a:rPr lang="cs-CZ" dirty="0" smtClean="0"/>
              <a:t>získání </a:t>
            </a:r>
            <a:r>
              <a:rPr lang="cs-CZ" dirty="0"/>
              <a:t>Uher </a:t>
            </a:r>
          </a:p>
          <a:p>
            <a:pPr lvl="1"/>
            <a:r>
              <a:rPr lang="cs-CZ" dirty="0" smtClean="0"/>
              <a:t>1532 </a:t>
            </a:r>
            <a:r>
              <a:rPr lang="cs-CZ" dirty="0"/>
              <a:t>uzavřel s Janem </a:t>
            </a:r>
            <a:r>
              <a:rPr lang="cs-CZ" dirty="0" err="1"/>
              <a:t>Zápolským</a:t>
            </a:r>
            <a:r>
              <a:rPr lang="cs-CZ" dirty="0"/>
              <a:t> příměří </a:t>
            </a:r>
          </a:p>
          <a:p>
            <a:r>
              <a:rPr lang="cs-CZ" dirty="0" smtClean="0"/>
              <a:t>1533 </a:t>
            </a:r>
            <a:r>
              <a:rPr lang="cs-CZ" dirty="0"/>
              <a:t>mír s Osmanskou </a:t>
            </a:r>
            <a:r>
              <a:rPr lang="cs-CZ" dirty="0" smtClean="0"/>
              <a:t>říší</a:t>
            </a:r>
          </a:p>
          <a:p>
            <a:pPr lvl="1"/>
            <a:r>
              <a:rPr lang="cs-CZ" dirty="0" smtClean="0"/>
              <a:t>Ferdinand </a:t>
            </a:r>
            <a:r>
              <a:rPr lang="cs-CZ" dirty="0"/>
              <a:t>uznal tureckou svrchovanost nad celými Uhrami, sultán </a:t>
            </a:r>
            <a:r>
              <a:rPr lang="cs-CZ" dirty="0" smtClean="0"/>
              <a:t>souhlasil </a:t>
            </a:r>
            <a:r>
              <a:rPr lang="cs-CZ" dirty="0"/>
              <a:t>s přímou habsburskou vládou v západní části Uher</a:t>
            </a:r>
          </a:p>
        </p:txBody>
      </p:sp>
    </p:spTree>
    <p:extLst>
      <p:ext uri="{BB962C8B-B14F-4D97-AF65-F5344CB8AC3E}">
        <p14:creationId xmlns:p14="http://schemas.microsoft.com/office/powerpoint/2010/main" val="408197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76572"/>
            <a:ext cx="9144000" cy="659352"/>
          </a:xfrm>
        </p:spPr>
        <p:txBody>
          <a:bodyPr/>
          <a:lstStyle/>
          <a:p>
            <a:pPr algn="ctr"/>
            <a:r>
              <a:rPr lang="cs-CZ" sz="1800" dirty="0" smtClean="0"/>
              <a:t>5. Země </a:t>
            </a:r>
            <a:r>
              <a:rPr lang="cs-CZ" sz="1800" dirty="0"/>
              <a:t>Koruny české v rámci habsburských držav roku 1547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8975841" cy="5587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338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Stavovský </a:t>
            </a:r>
            <a:r>
              <a:rPr lang="cs-CZ" b="1" dirty="0" smtClean="0"/>
              <a:t>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1546 </a:t>
            </a:r>
            <a:r>
              <a:rPr lang="cs-CZ" dirty="0"/>
              <a:t>Habsburkové zahájili </a:t>
            </a:r>
            <a:r>
              <a:rPr lang="cs-CZ" dirty="0" err="1"/>
              <a:t>šmalkaldskou</a:t>
            </a:r>
            <a:r>
              <a:rPr lang="cs-CZ" dirty="0"/>
              <a:t> válku proti říšským protestantům </a:t>
            </a:r>
          </a:p>
          <a:p>
            <a:r>
              <a:rPr lang="cs-CZ" dirty="0" smtClean="0"/>
              <a:t>Ferdinand </a:t>
            </a:r>
            <a:r>
              <a:rPr lang="cs-CZ" dirty="0"/>
              <a:t>donutil české a moravské stavy povolat zemskou </a:t>
            </a:r>
            <a:r>
              <a:rPr lang="cs-CZ" dirty="0" smtClean="0"/>
              <a:t>hotovost</a:t>
            </a:r>
          </a:p>
          <a:p>
            <a:r>
              <a:rPr lang="cs-CZ" dirty="0" smtClean="0"/>
              <a:t>Král </a:t>
            </a:r>
            <a:r>
              <a:rPr lang="cs-CZ" dirty="0"/>
              <a:t>žádal stavy o válečnou pomoc podruhé, stavy mu </a:t>
            </a:r>
            <a:r>
              <a:rPr lang="cs-CZ" dirty="0" smtClean="0"/>
              <a:t>nevyhověly</a:t>
            </a:r>
          </a:p>
          <a:p>
            <a:r>
              <a:rPr lang="cs-CZ" dirty="0" smtClean="0"/>
              <a:t>1547 </a:t>
            </a:r>
            <a:r>
              <a:rPr lang="cs-CZ" dirty="0"/>
              <a:t>vtrhl saský kurfiřt Jan Fridrich I. do Dolní </a:t>
            </a:r>
            <a:r>
              <a:rPr lang="cs-CZ" dirty="0" smtClean="0"/>
              <a:t>Lužice</a:t>
            </a:r>
          </a:p>
          <a:p>
            <a:r>
              <a:rPr lang="cs-CZ" dirty="0" smtClean="0"/>
              <a:t>Ferdinand </a:t>
            </a:r>
            <a:r>
              <a:rPr lang="cs-CZ" dirty="0"/>
              <a:t>bez porady se stavy povolal zemskou hotovost, stavy se </a:t>
            </a:r>
            <a:r>
              <a:rPr lang="cs-CZ" dirty="0" smtClean="0"/>
              <a:t>vzepřely</a:t>
            </a:r>
          </a:p>
          <a:p>
            <a:r>
              <a:rPr lang="cs-CZ" dirty="0" smtClean="0"/>
              <a:t>V </a:t>
            </a:r>
            <a:r>
              <a:rPr lang="cs-CZ" dirty="0"/>
              <a:t>Praze vznikl stavovský spolek, který měl odbojníky chránit před královskými represáliemi, a přes králův zákaz byl uspořádán zemský sněm</a:t>
            </a:r>
          </a:p>
        </p:txBody>
      </p:sp>
    </p:spTree>
    <p:extLst>
      <p:ext uri="{BB962C8B-B14F-4D97-AF65-F5344CB8AC3E}">
        <p14:creationId xmlns:p14="http://schemas.microsoft.com/office/powerpoint/2010/main" val="319582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/>
              <a:t>Po porážce </a:t>
            </a:r>
            <a:r>
              <a:rPr lang="cs-CZ" dirty="0" err="1"/>
              <a:t>Šmalkaldských</a:t>
            </a:r>
            <a:r>
              <a:rPr lang="cs-CZ" dirty="0"/>
              <a:t> v bitvě u </a:t>
            </a:r>
            <a:r>
              <a:rPr lang="cs-CZ" dirty="0" err="1"/>
              <a:t>Mühlberka</a:t>
            </a:r>
            <a:r>
              <a:rPr lang="cs-CZ" dirty="0"/>
              <a:t> se stavovský odboj začal </a:t>
            </a:r>
            <a:r>
              <a:rPr lang="cs-CZ" dirty="0" smtClean="0"/>
              <a:t>rozkládat</a:t>
            </a:r>
          </a:p>
          <a:p>
            <a:r>
              <a:rPr lang="cs-CZ" dirty="0" smtClean="0"/>
              <a:t>Ferdinand </a:t>
            </a:r>
            <a:r>
              <a:rPr lang="cs-CZ" dirty="0"/>
              <a:t>vydal generální </a:t>
            </a:r>
            <a:r>
              <a:rPr lang="cs-CZ" dirty="0" smtClean="0"/>
              <a:t>pardon, stavy přebíhaly ke králi</a:t>
            </a:r>
            <a:endParaRPr lang="cs-CZ" dirty="0"/>
          </a:p>
          <a:p>
            <a:r>
              <a:rPr lang="cs-CZ" dirty="0" smtClean="0"/>
              <a:t>Potrestána hlavně města</a:t>
            </a:r>
          </a:p>
          <a:p>
            <a:pPr lvl="1"/>
            <a:r>
              <a:rPr lang="cs-CZ" dirty="0" smtClean="0"/>
              <a:t>Donucena </a:t>
            </a:r>
            <a:r>
              <a:rPr lang="cs-CZ" dirty="0"/>
              <a:t>odevzdat králi </a:t>
            </a:r>
            <a:r>
              <a:rPr lang="cs-CZ" dirty="0" smtClean="0"/>
              <a:t>privilegia</a:t>
            </a:r>
            <a:endParaRPr lang="cs-CZ" dirty="0"/>
          </a:p>
          <a:p>
            <a:pPr lvl="1"/>
            <a:r>
              <a:rPr lang="cs-CZ" dirty="0" smtClean="0"/>
              <a:t>Musela </a:t>
            </a:r>
            <a:r>
              <a:rPr lang="cs-CZ" dirty="0"/>
              <a:t>zaplatit vysoké pokuty a podrobit se </a:t>
            </a:r>
            <a:r>
              <a:rPr lang="cs-CZ" dirty="0" smtClean="0"/>
              <a:t>konfiskacím</a:t>
            </a:r>
          </a:p>
          <a:p>
            <a:pPr lvl="1"/>
            <a:r>
              <a:rPr lang="cs-CZ" dirty="0" smtClean="0"/>
              <a:t>Zřízení </a:t>
            </a:r>
            <a:r>
              <a:rPr lang="cs-CZ" dirty="0"/>
              <a:t>královského dozoru je zbavilo </a:t>
            </a:r>
            <a:r>
              <a:rPr lang="cs-CZ" dirty="0" smtClean="0"/>
              <a:t>politických svobod</a:t>
            </a:r>
          </a:p>
          <a:p>
            <a:r>
              <a:rPr lang="cs-CZ" dirty="0" smtClean="0"/>
              <a:t>Šlechta potrestána mírněji</a:t>
            </a:r>
          </a:p>
          <a:p>
            <a:r>
              <a:rPr lang="cs-CZ" dirty="0" smtClean="0"/>
              <a:t>Stavovský </a:t>
            </a:r>
            <a:r>
              <a:rPr lang="cs-CZ" dirty="0"/>
              <a:t>odboj </a:t>
            </a:r>
            <a:r>
              <a:rPr lang="cs-CZ" dirty="0" smtClean="0"/>
              <a:t>zbrzdil </a:t>
            </a:r>
            <a:r>
              <a:rPr lang="cs-CZ" dirty="0"/>
              <a:t>Ferdinandovy centralizační a integrační </a:t>
            </a:r>
            <a:r>
              <a:rPr lang="cs-CZ" dirty="0" smtClean="0"/>
              <a:t>snahy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66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/>
          </a:bodyPr>
          <a:lstStyle/>
          <a:p>
            <a:r>
              <a:rPr lang="cs-CZ" dirty="0"/>
              <a:t>Král </a:t>
            </a:r>
            <a:r>
              <a:rPr lang="cs-CZ" dirty="0" smtClean="0"/>
              <a:t>prosadil</a:t>
            </a:r>
            <a:r>
              <a:rPr lang="cs-CZ" dirty="0"/>
              <a:t>, aby byl jeho syn Maxmilián roku 1549 přijat za budoucího českého krále a roku 1562 </a:t>
            </a:r>
            <a:r>
              <a:rPr lang="cs-CZ" dirty="0" smtClean="0"/>
              <a:t>korunován</a:t>
            </a:r>
          </a:p>
          <a:p>
            <a:r>
              <a:rPr lang="cs-CZ" dirty="0" smtClean="0"/>
              <a:t>Ferdinand </a:t>
            </a:r>
            <a:r>
              <a:rPr lang="cs-CZ" dirty="0"/>
              <a:t>se rovněž snažil změnit poměr sil jednotlivých </a:t>
            </a:r>
            <a:r>
              <a:rPr lang="cs-CZ" dirty="0" smtClean="0"/>
              <a:t>církví</a:t>
            </a:r>
          </a:p>
          <a:p>
            <a:r>
              <a:rPr lang="cs-CZ" dirty="0" smtClean="0"/>
              <a:t>Snažil se </a:t>
            </a:r>
            <a:r>
              <a:rPr lang="cs-CZ" dirty="0"/>
              <a:t>potlačit Jednotu bratrskou a naopak prosazovat katolické </a:t>
            </a:r>
            <a:r>
              <a:rPr lang="cs-CZ" dirty="0" smtClean="0"/>
              <a:t>instituce</a:t>
            </a:r>
          </a:p>
          <a:p>
            <a:pPr lvl="1"/>
            <a:r>
              <a:rPr lang="cs-CZ" dirty="0" smtClean="0"/>
              <a:t>1556 </a:t>
            </a:r>
            <a:r>
              <a:rPr lang="cs-CZ" dirty="0"/>
              <a:t>uvedl do českých zemí jezuity </a:t>
            </a:r>
          </a:p>
          <a:p>
            <a:pPr lvl="1"/>
            <a:r>
              <a:rPr lang="cs-CZ" dirty="0" smtClean="0"/>
              <a:t>1561 </a:t>
            </a:r>
            <a:r>
              <a:rPr lang="cs-CZ" dirty="0"/>
              <a:t>byl Antonínem Brusem z Mohelnice po více než sto letech znovu obsazen stolec pražského </a:t>
            </a:r>
            <a:r>
              <a:rPr lang="cs-CZ" dirty="0" smtClean="0"/>
              <a:t>arcibiskupství</a:t>
            </a:r>
          </a:p>
          <a:p>
            <a:r>
              <a:rPr lang="cs-CZ" dirty="0" smtClean="0"/>
              <a:t>Ferdinandova </a:t>
            </a:r>
            <a:r>
              <a:rPr lang="cs-CZ" dirty="0"/>
              <a:t>pozice byla </a:t>
            </a:r>
            <a:r>
              <a:rPr lang="cs-CZ" dirty="0" smtClean="0"/>
              <a:t>tak silná</a:t>
            </a:r>
            <a:r>
              <a:rPr lang="cs-CZ" dirty="0"/>
              <a:t>, že roku 1562 vrátil městům </a:t>
            </a:r>
            <a:r>
              <a:rPr lang="cs-CZ" dirty="0" smtClean="0"/>
              <a:t>privilegia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78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Náboženská situace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Ferdinand </a:t>
            </a:r>
            <a:r>
              <a:rPr lang="cs-CZ" dirty="0"/>
              <a:t>I. s</a:t>
            </a:r>
            <a:r>
              <a:rPr lang="cs-CZ" dirty="0" smtClean="0"/>
              <a:t>i uvědomoval </a:t>
            </a:r>
            <a:r>
              <a:rPr lang="cs-CZ" dirty="0"/>
              <a:t>důležitost smíru mezi katolíky a staroutrakvisty </a:t>
            </a:r>
            <a:r>
              <a:rPr lang="cs-CZ" dirty="0" smtClean="0"/>
              <a:t> </a:t>
            </a:r>
          </a:p>
          <a:p>
            <a:r>
              <a:rPr lang="cs-CZ" dirty="0" smtClean="0"/>
              <a:t>1564 </a:t>
            </a:r>
            <a:r>
              <a:rPr lang="cs-CZ" dirty="0"/>
              <a:t>požádal Tridentský koncil o udělení výjimky pro </a:t>
            </a:r>
            <a:r>
              <a:rPr lang="cs-CZ" dirty="0" smtClean="0"/>
              <a:t>české země – povolení </a:t>
            </a:r>
            <a:r>
              <a:rPr lang="cs-CZ" dirty="0"/>
              <a:t>přijímání podobojí </a:t>
            </a:r>
            <a:r>
              <a:rPr lang="cs-CZ" dirty="0" smtClean="0"/>
              <a:t>nekatolíkům</a:t>
            </a:r>
          </a:p>
          <a:p>
            <a:r>
              <a:rPr lang="cs-CZ" dirty="0" smtClean="0"/>
              <a:t>Papež Pius </a:t>
            </a:r>
            <a:r>
              <a:rPr lang="cs-CZ" dirty="0"/>
              <a:t>VI</a:t>
            </a:r>
            <a:r>
              <a:rPr lang="cs-CZ" dirty="0" smtClean="0"/>
              <a:t>. </a:t>
            </a:r>
            <a:r>
              <a:rPr lang="cs-CZ" dirty="0"/>
              <a:t>výjimku </a:t>
            </a:r>
            <a:r>
              <a:rPr lang="cs-CZ" dirty="0" smtClean="0"/>
              <a:t>1564 povolil</a:t>
            </a:r>
          </a:p>
          <a:p>
            <a:r>
              <a:rPr lang="cs-CZ" dirty="0" smtClean="0"/>
              <a:t>Rozhodnutí přišlo opožděně (žádost </a:t>
            </a:r>
            <a:r>
              <a:rPr lang="cs-CZ" dirty="0"/>
              <a:t>stavů na sněmu roku 1567 o vypuštění kompaktát z privilegií zemských, </a:t>
            </a:r>
            <a:r>
              <a:rPr lang="cs-CZ" dirty="0" smtClean="0"/>
              <a:t>které bylo vyhověno)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7326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r>
              <a:rPr lang="cs-CZ" b="1" dirty="0"/>
              <a:t>Již několik let před nástupem Ferdinanda Habsburského </a:t>
            </a:r>
            <a:r>
              <a:rPr lang="cs-CZ" b="1" dirty="0" smtClean="0"/>
              <a:t>z </a:t>
            </a:r>
            <a:r>
              <a:rPr lang="cs-CZ" b="1" dirty="0"/>
              <a:t>německých zemí </a:t>
            </a:r>
            <a:r>
              <a:rPr lang="cs-CZ" b="1" dirty="0" smtClean="0"/>
              <a:t>přišlo luteránství</a:t>
            </a:r>
          </a:p>
          <a:p>
            <a:endParaRPr lang="cs-CZ" b="1" dirty="0" smtClean="0"/>
          </a:p>
          <a:p>
            <a:r>
              <a:rPr lang="cs-CZ" b="1" dirty="0" smtClean="0"/>
              <a:t>Dva směry </a:t>
            </a:r>
          </a:p>
          <a:p>
            <a:pPr lvl="1"/>
            <a:r>
              <a:rPr lang="cs-CZ" b="1" dirty="0" smtClean="0"/>
              <a:t>Tradiční utrakvismus </a:t>
            </a:r>
            <a:r>
              <a:rPr lang="cs-CZ" b="1" dirty="0"/>
              <a:t>(tzv. </a:t>
            </a:r>
            <a:r>
              <a:rPr lang="cs-CZ" b="1" dirty="0" smtClean="0"/>
              <a:t>staroutrakvismus) – snahy </a:t>
            </a:r>
            <a:r>
              <a:rPr lang="cs-CZ" b="1" dirty="0"/>
              <a:t>o sjednocení s katolickou </a:t>
            </a:r>
            <a:r>
              <a:rPr lang="cs-CZ" b="1" dirty="0" smtClean="0"/>
              <a:t>církví </a:t>
            </a:r>
          </a:p>
          <a:p>
            <a:pPr lvl="1"/>
            <a:r>
              <a:rPr lang="cs-CZ" b="1" dirty="0" smtClean="0"/>
              <a:t>Sympatizanti s </a:t>
            </a:r>
            <a:r>
              <a:rPr lang="cs-CZ" b="1" dirty="0"/>
              <a:t>luterstvím (tzv. </a:t>
            </a:r>
            <a:r>
              <a:rPr lang="cs-CZ" b="1" dirty="0" smtClean="0"/>
              <a:t>novoutrakvismus)</a:t>
            </a:r>
          </a:p>
          <a:p>
            <a:pPr lvl="1"/>
            <a:endParaRPr lang="cs-CZ" b="1" dirty="0" smtClean="0"/>
          </a:p>
          <a:p>
            <a:r>
              <a:rPr lang="cs-CZ" b="1" dirty="0" smtClean="0"/>
              <a:t>Nakonec získali </a:t>
            </a:r>
            <a:r>
              <a:rPr lang="cs-CZ" b="1" dirty="0"/>
              <a:t>navrch novoutrakvisté </a:t>
            </a:r>
          </a:p>
        </p:txBody>
      </p:sp>
    </p:spTree>
    <p:extLst>
      <p:ext uri="{BB962C8B-B14F-4D97-AF65-F5344CB8AC3E}">
        <p14:creationId xmlns:p14="http://schemas.microsoft.com/office/powerpoint/2010/main" val="2643330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Jednota bratrská</a:t>
            </a:r>
          </a:p>
          <a:p>
            <a:r>
              <a:rPr lang="cs-CZ" sz="2800" dirty="0" smtClean="0"/>
              <a:t>Sympatizovali </a:t>
            </a:r>
            <a:r>
              <a:rPr lang="cs-CZ" sz="2800" dirty="0"/>
              <a:t>s Lutherem </a:t>
            </a:r>
            <a:endParaRPr lang="cs-CZ" sz="2800" dirty="0" smtClean="0"/>
          </a:p>
          <a:p>
            <a:r>
              <a:rPr lang="cs-CZ" sz="2800" dirty="0" smtClean="0"/>
              <a:t>Biskupové Jan </a:t>
            </a:r>
            <a:r>
              <a:rPr lang="cs-CZ" sz="2800" dirty="0"/>
              <a:t>Roh a Jan Augusta prosazovali větší otevřenost </a:t>
            </a:r>
            <a:r>
              <a:rPr lang="cs-CZ" sz="2800" dirty="0" smtClean="0"/>
              <a:t>a </a:t>
            </a:r>
            <a:r>
              <a:rPr lang="cs-CZ" sz="2800" dirty="0"/>
              <a:t>snažili se uplatnit </a:t>
            </a:r>
            <a:r>
              <a:rPr lang="cs-CZ" sz="2800" dirty="0" smtClean="0"/>
              <a:t>vliv </a:t>
            </a:r>
            <a:r>
              <a:rPr lang="cs-CZ" sz="2800" dirty="0"/>
              <a:t>v </a:t>
            </a:r>
            <a:r>
              <a:rPr lang="cs-CZ" sz="2800" dirty="0" smtClean="0"/>
              <a:t>politice</a:t>
            </a:r>
          </a:p>
          <a:p>
            <a:pPr lvl="1"/>
            <a:r>
              <a:rPr lang="cs-CZ" sz="2800" dirty="0" smtClean="0"/>
              <a:t>Jednota </a:t>
            </a:r>
            <a:r>
              <a:rPr lang="cs-CZ" sz="2800" dirty="0"/>
              <a:t>přijala do svých řad dvacet </a:t>
            </a:r>
            <a:r>
              <a:rPr lang="cs-CZ" sz="2800" dirty="0" smtClean="0"/>
              <a:t>šlechticů</a:t>
            </a:r>
          </a:p>
          <a:p>
            <a:r>
              <a:rPr lang="cs-CZ" sz="2800" dirty="0" smtClean="0"/>
              <a:t>Jednota se zapojila </a:t>
            </a:r>
            <a:r>
              <a:rPr lang="cs-CZ" sz="2800" dirty="0"/>
              <a:t>do odboje roku </a:t>
            </a:r>
            <a:r>
              <a:rPr lang="cs-CZ" sz="2800" dirty="0" smtClean="0"/>
              <a:t>1547</a:t>
            </a:r>
          </a:p>
          <a:p>
            <a:pPr lvl="1"/>
            <a:r>
              <a:rPr lang="cs-CZ" sz="2800" dirty="0" smtClean="0"/>
              <a:t>Ferdinand ještě </a:t>
            </a:r>
            <a:r>
              <a:rPr lang="cs-CZ" sz="2800" dirty="0"/>
              <a:t>téhož roku obnovil </a:t>
            </a:r>
            <a:r>
              <a:rPr lang="cs-CZ" sz="2800" dirty="0" smtClean="0"/>
              <a:t>mandát</a:t>
            </a:r>
            <a:r>
              <a:rPr lang="cs-CZ" sz="2800" dirty="0"/>
              <a:t>, který nutil Bratry k </a:t>
            </a:r>
            <a:r>
              <a:rPr lang="cs-CZ" sz="2800" dirty="0" smtClean="0"/>
              <a:t>vystěhování</a:t>
            </a:r>
          </a:p>
          <a:p>
            <a:pPr lvl="1"/>
            <a:r>
              <a:rPr lang="cs-CZ" sz="2800" dirty="0" smtClean="0"/>
              <a:t>Bratři </a:t>
            </a:r>
            <a:r>
              <a:rPr lang="cs-CZ" sz="2800" dirty="0"/>
              <a:t>většinou odcházeli na Moravu, kde proběhla duchovní obroda tohoto náboženského </a:t>
            </a:r>
            <a:r>
              <a:rPr lang="cs-CZ" sz="2800" dirty="0" smtClean="0"/>
              <a:t>hnutí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253563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Význam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Rakousko-česko-uherské soustátí původně vzniklo </a:t>
            </a:r>
            <a:r>
              <a:rPr lang="cs-CZ" dirty="0" smtClean="0"/>
              <a:t>jako </a:t>
            </a:r>
            <a:r>
              <a:rPr lang="cs-CZ" b="1" dirty="0"/>
              <a:t>personální </a:t>
            </a:r>
            <a:r>
              <a:rPr lang="cs-CZ" b="1" dirty="0" smtClean="0"/>
              <a:t>unie</a:t>
            </a:r>
          </a:p>
          <a:p>
            <a:r>
              <a:rPr lang="cs-CZ" dirty="0" smtClean="0"/>
              <a:t>O století </a:t>
            </a:r>
            <a:r>
              <a:rPr lang="cs-CZ" dirty="0"/>
              <a:t>později se začalo přetvářet v centralizovanou absolutistickou </a:t>
            </a:r>
            <a:r>
              <a:rPr lang="cs-CZ" dirty="0" smtClean="0"/>
              <a:t>monarchii</a:t>
            </a:r>
          </a:p>
          <a:p>
            <a:r>
              <a:rPr lang="cs-CZ" dirty="0" smtClean="0"/>
              <a:t>Počátek přeměny </a:t>
            </a:r>
            <a:r>
              <a:rPr lang="cs-CZ" dirty="0"/>
              <a:t>českých zemí na </a:t>
            </a:r>
            <a:r>
              <a:rPr lang="cs-CZ" dirty="0" err="1" smtClean="0"/>
              <a:t>vpodstatě</a:t>
            </a:r>
            <a:r>
              <a:rPr lang="cs-CZ" dirty="0" smtClean="0"/>
              <a:t> provinční </a:t>
            </a:r>
            <a:r>
              <a:rPr lang="cs-CZ" dirty="0"/>
              <a:t>úroveň v rámci rakouského </a:t>
            </a:r>
            <a:r>
              <a:rPr lang="cs-CZ" dirty="0" smtClean="0"/>
              <a:t>mocnářství</a:t>
            </a:r>
            <a:endParaRPr lang="cs-CZ" dirty="0"/>
          </a:p>
          <a:p>
            <a:r>
              <a:rPr lang="cs-CZ" b="1" dirty="0"/>
              <a:t>Ferdinand I. Habsburský zemřel 25. července roku 1564 ve </a:t>
            </a:r>
            <a:r>
              <a:rPr lang="cs-CZ" b="1" dirty="0" smtClean="0"/>
              <a:t>Vídni</a:t>
            </a:r>
          </a:p>
          <a:p>
            <a:r>
              <a:rPr lang="cs-CZ" b="1" dirty="0" smtClean="0"/>
              <a:t>Pohřben </a:t>
            </a:r>
            <a:r>
              <a:rPr lang="cs-CZ" b="1" dirty="0"/>
              <a:t>v chrámu sv. Víta v Praze </a:t>
            </a:r>
            <a:r>
              <a:rPr lang="cs-CZ" dirty="0"/>
              <a:t>vedle své </a:t>
            </a:r>
            <a:r>
              <a:rPr lang="cs-CZ" dirty="0" smtClean="0"/>
              <a:t>manželky</a:t>
            </a:r>
          </a:p>
          <a:p>
            <a:r>
              <a:rPr lang="cs-CZ" dirty="0" smtClean="0"/>
              <a:t>Své </a:t>
            </a:r>
            <a:r>
              <a:rPr lang="cs-CZ" dirty="0"/>
              <a:t>země rozdělil mezi syny </a:t>
            </a:r>
            <a:r>
              <a:rPr lang="cs-CZ" b="1" dirty="0"/>
              <a:t>Maxmiliána II.</a:t>
            </a:r>
            <a:r>
              <a:rPr lang="cs-CZ" dirty="0"/>
              <a:t> (české země, Uhersko, Rakousy), </a:t>
            </a:r>
            <a:r>
              <a:rPr lang="cs-CZ" b="1" dirty="0"/>
              <a:t>Ferdinanda Tyrolského </a:t>
            </a:r>
            <a:r>
              <a:rPr lang="cs-CZ" dirty="0"/>
              <a:t>(Tyrolsko a tzv. přední země) a </a:t>
            </a:r>
            <a:r>
              <a:rPr lang="cs-CZ" b="1" dirty="0"/>
              <a:t>Karla Štýrského </a:t>
            </a:r>
            <a:r>
              <a:rPr lang="cs-CZ" dirty="0"/>
              <a:t>(Štýrsko, Korutany, Kraňsko).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2646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Na území kterého dnešního státu se nachází oblast původu Habsburků?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z Habsburků získal jako první císařskou korunu?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jmenoval Habsburk, který byl zetěm a dědicem Zikmunda Lucemburského?</a:t>
            </a:r>
          </a:p>
          <a:p>
            <a:pPr marL="514350" indent="-514350">
              <a:buAutoNum type="arabicPeriod"/>
            </a:pPr>
            <a:r>
              <a:rPr lang="cs-CZ" dirty="0" smtClean="0"/>
              <a:t>Maxmilián Habsburský</a:t>
            </a:r>
          </a:p>
          <a:p>
            <a:pPr marL="514350" indent="-514350">
              <a:buAutoNum type="arabicPeriod"/>
            </a:pPr>
            <a:r>
              <a:rPr lang="cs-CZ" dirty="0" smtClean="0"/>
              <a:t>Stručně vysvětlete význam vídeňských úmluv pro naše i evropské dějiny.</a:t>
            </a:r>
          </a:p>
          <a:p>
            <a:pPr marL="514350" indent="-514350">
              <a:buAutoNum type="arabicPeriod"/>
            </a:pPr>
            <a:r>
              <a:rPr lang="cs-CZ" dirty="0" smtClean="0"/>
              <a:t>Proti komu válčil Ferdinand I. na počátku své vlády?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Kterého roku oblehli Turci Vídeň?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dboj českých stavů proti Ferdinandovi.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vypadala náboženská situace v Čechách na počátku vlády Ferdinanda I.?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Vysvětli pojmy staroutrakvisté a novoutrakvisté.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8112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STRÖHL</a:t>
            </a:r>
            <a:r>
              <a:rPr lang="cs-CZ" dirty="0"/>
              <a:t>, Hugo Gerhard. </a:t>
            </a:r>
            <a:r>
              <a:rPr lang="cs-CZ" i="1" dirty="0"/>
              <a:t>wikipedia.cz</a:t>
            </a:r>
            <a:r>
              <a:rPr lang="cs-CZ" dirty="0"/>
              <a:t> [online]. [cit. 31.10.2013].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cs.wikipedia.org/wiki/Soubor:Familienwappen_Habsburg-Stroehl.jpg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DÜRER, Albrecht. </a:t>
            </a:r>
            <a:r>
              <a:rPr lang="cs-CZ" i="1" dirty="0"/>
              <a:t>wikipedia.cz</a:t>
            </a:r>
            <a:r>
              <a:rPr lang="cs-CZ" dirty="0"/>
              <a:t> [online]. [cit. 31.10.2013].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cs.wikipedia.org/wiki/Soubor:Albrecht_D%C3%BCrer_084b.jpg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BEHAM, </a:t>
            </a:r>
            <a:r>
              <a:rPr lang="cs-CZ" dirty="0" err="1"/>
              <a:t>Barthel</a:t>
            </a:r>
            <a:r>
              <a:rPr lang="cs-CZ" dirty="0"/>
              <a:t>. </a:t>
            </a:r>
            <a:r>
              <a:rPr lang="cs-CZ" i="1" dirty="0"/>
              <a:t>wikipedia.cz</a:t>
            </a:r>
            <a:r>
              <a:rPr lang="cs-CZ" dirty="0"/>
              <a:t> [online]. [cit. 31.10.2013].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commons.wikimedia.org/wiki/File:The_Emperor_Ferdinand.jpg?uselang=cs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HANS MALER ZU SCHWAZ. </a:t>
            </a:r>
            <a:r>
              <a:rPr lang="cs-CZ" i="1" dirty="0"/>
              <a:t>wikipedia.cz</a:t>
            </a:r>
            <a:r>
              <a:rPr lang="cs-CZ" dirty="0"/>
              <a:t> [online]. [cit. 31.10.2013]. Dostupný na WWW: </a:t>
            </a:r>
            <a:r>
              <a:rPr lang="cs-CZ" dirty="0">
                <a:hlinkClick r:id="rId5"/>
              </a:rPr>
              <a:t>http://commons.wikimedia.org/wiki/File:Hans_Maler_-_Queen_Anne_of_Hungary_and_Bohemia_-_</a:t>
            </a:r>
            <a:r>
              <a:rPr lang="cs-CZ" dirty="0" smtClean="0">
                <a:hlinkClick r:id="rId5"/>
              </a:rPr>
              <a:t>WGA13895.jpg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31.10.2013].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cs.wikipedia.org/wiki/Soubor:Habsburg_Map_1547.jpg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20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i="1" dirty="0"/>
              <a:t>Dějiny zemí koruny české I. Od příchodu Slovanů do roku 1740</a:t>
            </a:r>
            <a:r>
              <a:rPr lang="cs-CZ" dirty="0"/>
              <a:t>. 4. vyd. Praha: Paseka, 1997, 315 s. ISBN 80-718-5096-9.</a:t>
            </a:r>
          </a:p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 smtClean="0"/>
              <a:t>SOCHROVÁ</a:t>
            </a:r>
            <a:r>
              <a:rPr lang="cs-CZ" dirty="0"/>
              <a:t>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5984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7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504</TotalTime>
  <Words>1746</Words>
  <Application>Microsoft Office PowerPoint</Application>
  <PresentationFormat>Předvádění na obrazovce (4:3)</PresentationFormat>
  <Paragraphs>207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32</vt:i4>
      </vt:variant>
    </vt:vector>
  </HeadingPairs>
  <TitlesOfParts>
    <vt:vector size="35" baseType="lpstr">
      <vt:lpstr>Tok</vt:lpstr>
      <vt:lpstr>projekt</vt:lpstr>
      <vt:lpstr>1_projekt</vt:lpstr>
      <vt:lpstr>Habsburkové na českém trůně, období vlády Ferdinanda I. </vt:lpstr>
      <vt:lpstr>ANOTACE</vt:lpstr>
      <vt:lpstr>Habsburkové na českém trůně, období vlády Ferdinanda I. </vt:lpstr>
      <vt:lpstr>Habsburkové </vt:lpstr>
      <vt:lpstr>Prezentace aplikace PowerPoint</vt:lpstr>
      <vt:lpstr>Rudolf I. Habsburský</vt:lpstr>
      <vt:lpstr>Prezentace aplikace PowerPoint</vt:lpstr>
      <vt:lpstr>Prezentace aplikace PowerPoint</vt:lpstr>
      <vt:lpstr>Maxmilián I. Habsburský</vt:lpstr>
      <vt:lpstr>Vídeňské úmluvy</vt:lpstr>
      <vt:lpstr>Ferdinand I. Habsburský</vt:lpstr>
      <vt:lpstr>Prezentace aplikace PowerPoint</vt:lpstr>
      <vt:lpstr>Prezentace aplikace PowerPoint</vt:lpstr>
      <vt:lpstr>Prezentace aplikace PowerPoint</vt:lpstr>
      <vt:lpstr>Svatba s Annou Jagellonskou</vt:lpstr>
      <vt:lpstr>Země Koruny české za vlády Ferdinanda I.</vt:lpstr>
      <vt:lpstr>Situace Koruny české</vt:lpstr>
      <vt:lpstr>Počátek vlády </vt:lpstr>
      <vt:lpstr>Prezentace aplikace PowerPoint</vt:lpstr>
      <vt:lpstr>Prezentace aplikace PowerPoint</vt:lpstr>
      <vt:lpstr>Prezentace aplikace PowerPoint</vt:lpstr>
      <vt:lpstr>Stavovský odboj</vt:lpstr>
      <vt:lpstr>Prezentace aplikace PowerPoint</vt:lpstr>
      <vt:lpstr>Prezentace aplikace PowerPoint</vt:lpstr>
      <vt:lpstr>Náboženská situace</vt:lpstr>
      <vt:lpstr>Prezentace aplikace PowerPoint</vt:lpstr>
      <vt:lpstr>Prezentace aplikace PowerPoint</vt:lpstr>
      <vt:lpstr>Význam 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Habsburkové na českém trůně, období vlády Ferdinanda I.</dc:title>
  <dc:creator>zi</dc:creator>
  <cp:lastModifiedBy>zi</cp:lastModifiedBy>
  <cp:revision>36</cp:revision>
  <dcterms:created xsi:type="dcterms:W3CDTF">2013-10-31T09:47:43Z</dcterms:created>
  <dcterms:modified xsi:type="dcterms:W3CDTF">2013-12-18T07:34:27Z</dcterms:modified>
</cp:coreProperties>
</file>