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92" r:id="rId2"/>
    <p:sldId id="293" r:id="rId3"/>
    <p:sldId id="339" r:id="rId4"/>
    <p:sldId id="341" r:id="rId5"/>
    <p:sldId id="338" r:id="rId6"/>
    <p:sldId id="343" r:id="rId7"/>
    <p:sldId id="282" r:id="rId8"/>
    <p:sldId id="344" r:id="rId9"/>
    <p:sldId id="345" r:id="rId10"/>
    <p:sldId id="346" r:id="rId11"/>
    <p:sldId id="347" r:id="rId12"/>
    <p:sldId id="350" r:id="rId13"/>
    <p:sldId id="348" r:id="rId14"/>
    <p:sldId id="349" r:id="rId15"/>
    <p:sldId id="294" r:id="rId16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581AE418-51D6-470A-9F0A-41AE1F28AA71}">
          <p14:sldIdLst>
            <p14:sldId id="292"/>
            <p14:sldId id="293"/>
            <p14:sldId id="339"/>
            <p14:sldId id="341"/>
            <p14:sldId id="338"/>
            <p14:sldId id="343"/>
            <p14:sldId id="282"/>
            <p14:sldId id="344"/>
            <p14:sldId id="345"/>
            <p14:sldId id="346"/>
            <p14:sldId id="347"/>
            <p14:sldId id="350"/>
            <p14:sldId id="348"/>
            <p14:sldId id="349"/>
            <p14:sldId id="29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Porovnávání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Porovnávání čísel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234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3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png"/><Relationship Id="rId5" Type="http://schemas.openxmlformats.org/officeDocument/2006/relationships/image" Target="../media/image6.wmf"/><Relationship Id="rId10" Type="http://schemas.microsoft.com/office/2007/relationships/hdphoto" Target="../media/hdphoto1.wdp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19.png"/><Relationship Id="rId3" Type="http://schemas.openxmlformats.org/officeDocument/2006/relationships/image" Target="../media/image14.wmf"/><Relationship Id="rId7" Type="http://schemas.openxmlformats.org/officeDocument/2006/relationships/image" Target="../media/image17.wmf"/><Relationship Id="rId12" Type="http://schemas.microsoft.com/office/2007/relationships/hdphoto" Target="../media/hdphoto1.wdp"/><Relationship Id="rId2" Type="http://schemas.openxmlformats.org/officeDocument/2006/relationships/image" Target="../media/image9.wmf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5" Type="http://schemas.openxmlformats.org/officeDocument/2006/relationships/image" Target="../media/image21.wmf"/><Relationship Id="rId10" Type="http://schemas.openxmlformats.org/officeDocument/2006/relationships/image" Target="../media/image6.wmf"/><Relationship Id="rId4" Type="http://schemas.openxmlformats.org/officeDocument/2006/relationships/image" Target="../media/image15.wmf"/><Relationship Id="rId9" Type="http://schemas.openxmlformats.org/officeDocument/2006/relationships/image" Target="../media/image12.png"/><Relationship Id="rId14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oTFSzyT_Ps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9880723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816969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124744"/>
            <a:ext cx="7488832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 – postupným klikáním třídí žáci potřeby k zimním sportům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4 – po kliknutí dělíme sportovní potřeby na letní a zimní, porovnáváme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5 – najdi chybný zápis, po kliknutí špatný zápis mizí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6 -  po kliknutí na správný zápis zmizí kolečko, </a:t>
            </a:r>
            <a:r>
              <a:rPr lang="cs-CZ" sz="1600" dirty="0"/>
              <a:t>po odkrytí j</a:t>
            </a:r>
            <a:r>
              <a:rPr lang="nl-NL" sz="1600" dirty="0"/>
              <a:t>e zde vložen</a:t>
            </a:r>
            <a:r>
              <a:rPr lang="cs-CZ" sz="1600" dirty="0"/>
              <a:t> </a:t>
            </a:r>
            <a:r>
              <a:rPr lang="nl-NL" sz="1600" dirty="0"/>
              <a:t>hypertextový odkaz</a:t>
            </a:r>
            <a:r>
              <a:rPr lang="cs-CZ" sz="1600" dirty="0"/>
              <a:t> -</a:t>
            </a:r>
            <a:r>
              <a:rPr lang="cs-CZ" sz="1600" dirty="0" smtClean="0"/>
              <a:t> písnička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7, 8, 9, 10, 11, 12 – hra, najdi správný zápis, při kliknutí na </a:t>
            </a:r>
            <a:r>
              <a:rPr lang="cs-CZ" sz="1600" smtClean="0"/>
              <a:t>správný zápis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se žák posune o krok dále, v opačném případě zůstává na stejném místě a má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možnost opravy</a:t>
            </a:r>
          </a:p>
          <a:p>
            <a:pPr marL="0" indent="0">
              <a:buNone/>
            </a:pPr>
            <a:r>
              <a:rPr lang="cs-CZ" sz="1600" dirty="0" smtClean="0"/>
              <a:t>       Materiál </a:t>
            </a:r>
            <a:r>
              <a:rPr lang="cs-CZ" sz="1600" dirty="0"/>
              <a:t>obsahuje </a:t>
            </a:r>
            <a:r>
              <a:rPr lang="cs-CZ" sz="1600" dirty="0" smtClean="0"/>
              <a:t>15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521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6815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C:\Users\hyp\AppData\Local\Microsoft\Windows\Temporary Internet Files\Content.IE5\0PSKPZ6N\MP9004484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1704" y="118944"/>
            <a:ext cx="9144000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hyp\AppData\Local\Microsoft\Windows\Temporary Internet Files\Content.IE5\JVADSESB\MC900232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705" y="5314442"/>
            <a:ext cx="1204727" cy="154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yp\AppData\Local\Microsoft\Windows\Temporary Internet Files\Content.IE5\Z2UY2XIZ\MC9003536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253182"/>
            <a:ext cx="1447346" cy="1668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hyp\AppData\Local\Microsoft\Windows\Temporary Internet Files\Content.IE5\JVADSESB\MC900320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34792" y="3327345"/>
            <a:ext cx="774275" cy="110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hyp\AppData\Local\Microsoft\Windows\Temporary Internet Files\Content.IE5\JVADSESB\MC9002522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9640" y="4129606"/>
            <a:ext cx="1235416" cy="999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hyp\AppData\Local\Microsoft\Windows\Temporary Internet Files\Content.IE5\0PSKPZ6N\MC9004358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0702" y="5198221"/>
            <a:ext cx="1488180" cy="148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hyp\AppData\Local\Microsoft\Windows\Temporary Internet Files\Content.IE5\0PSKPZ6N\MC9002342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72357"/>
            <a:ext cx="2253383" cy="152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hyp\AppData\Local\Microsoft\Windows\Temporary Internet Files\Content.IE5\JVADSESB\MP90039887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067" b="90000" l="4286" r="90000">
                        <a14:backgroundMark x1="54667" y1="48800" x2="54667" y2="48800"/>
                        <a14:backgroundMark x1="46571" y1="60800" x2="46571" y2="60800"/>
                        <a14:backgroundMark x1="26762" y1="60800" x2="26762" y2="60800"/>
                        <a14:backgroundMark x1="46286" y1="35467" x2="46286" y2="35467"/>
                        <a14:backgroundMark x1="38000" y1="70000" x2="38000" y2="70000"/>
                        <a14:backgroundMark x1="48381" y1="48533" x2="48381" y2="48533"/>
                        <a14:backgroundMark x1="22286" y1="67067" x2="22286" y2="67067"/>
                        <a14:backgroundMark x1="26571" y1="67067" x2="26571" y2="67067"/>
                        <a14:backgroundMark x1="29619" y1="56533" x2="29619" y2="56533"/>
                        <a14:backgroundMark x1="28190" y1="79467" x2="28190" y2="79467"/>
                        <a14:backgroundMark x1="38381" y1="44800" x2="38381" y2="44800"/>
                        <a14:backgroundMark x1="48381" y1="31733" x2="48381" y2="31733"/>
                        <a14:backgroundMark x1="39333" y1="42000" x2="39333" y2="42000"/>
                        <a14:backgroundMark x1="32286" y1="48533" x2="32286" y2="48533"/>
                        <a14:backgroundMark x1="44476" y1="36267" x2="44476" y2="362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39383"/>
            <a:ext cx="3319034" cy="237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C:\Users\hyp\AppData\Local\Microsoft\Windows\Temporary Internet Files\Content.IE5\Z2UY2XIZ\MC900437043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65942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hyp\AppData\Local\Microsoft\Windows\Temporary Internet Files\Content.IE5\JULPBTUZ\MC90043707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883" y="282475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5" name="Picture 41" descr="C:\Users\hyp\AppData\Local\Microsoft\Windows\Temporary Internet Files\Content.IE5\JULPBTUZ\MC90029980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4807" y="2054773"/>
            <a:ext cx="117226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130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C 0.00521 0.00324 0.02309 0.00787 0.01528 0.01226 C 0.01163 0.01527 -0.02535 0.01226 -0.02865 0.01458 C -0.03542 0.02037 -0.01007 0.03958 2.5E-6 0.04791 C 0.01024 0.06666 0.02309 0.08101 0.04444 0.09953 C 0.05278 0.13518 0.03559 0.17523 0.14496 0.2081 C 0.15885 0.21851 0.18472 0.22708 0.20503 0.23726 C 0.2184 0.24375 0.24705 0.2574 0.24705 0.25787 C 0.26597 0.27847 0.27257 0.29884 0.29149 0.31944 C 0.29791 0.32662 0.32014 0.33981 0.32014 0.3412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36" y="1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59112E-6 C 0.00591 0.00231 0.02605 0.00648 0.01736 0.00995 C 0.0132 0.01249 -0.02847 0.00995 -0.03229 0.01203 C -0.03975 0.01688 -0.01128 0.0333 -3.61111E-6 0.04047 C 0.01181 0.05597 0.02605 0.06846 0.05 0.08418 C 0.05955 0.11425 0.04011 0.14848 0.1632 0.17623 C 0.179 0.18502 0.20816 0.19218 0.23091 0.20074 C 0.24618 0.20629 0.27813 0.21786 0.27813 0.21832 C 0.29983 0.23566 0.30695 0.25324 0.32848 0.27058 C 0.33559 0.2766 0.36077 0.2877 0.36077 0.28932 " pathEditMode="relative" rAng="0" ptsTypes="fffffffffA">
                                      <p:cBhvr>
                                        <p:cTn id="20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42" y="14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59259E-6 C -0.00243 0.00208 -0.01024 0.00555 -0.00694 0.00879 C -0.0052 0.01111 0.01112 0.00879 0.0125 0.01065 C 0.0158 0.01481 0.00434 0.02893 -3.88889E-6 0.03518 C -0.00451 0.04884 -0.01024 0.05972 -0.01979 0.07315 C -0.02361 0.09953 -0.01579 0.12916 -0.06423 0.15347 C -0.07066 0.16134 -0.08194 0.16759 -0.09114 0.175 C -0.09687 0.17963 -0.10954 0.18981 -0.10954 0.19028 C -0.11805 0.20555 -0.121 0.2206 -0.12934 0.23565 C -0.13211 0.24097 -0.14184 0.25069 -0.14184 0.25208 " pathEditMode="relative" rAng="0" ptsTypes="fffffffffA">
                                      <p:cBhvr>
                                        <p:cTn id="34" dur="20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1 4.44444E-6 C -0.02448 0.00347 -0.04167 0.00949 -0.03438 0.01504 C -0.03056 0.01898 0.00538 0.01504 0.00851 0.01828 C 0.0158 0.02546 -0.00955 0.04976 -0.0191 0.06064 C -0.02899 0.08402 -0.04167 0.10277 -0.06267 0.12592 C -0.07101 0.17152 -0.05382 0.22268 -0.16042 0.26458 C -0.17448 0.278 -0.19931 0.28888 -0.21962 0.30162 C -0.23229 0.30972 -0.26007 0.32731 -0.26007 0.328 C -0.27882 0.35439 -0.28524 0.38032 -0.30365 0.40625 C -0.30972 0.4155 -0.33108 0.43217 -0.33108 0.43472 " pathEditMode="relative" rAng="0" ptsTypes="fffffffffA">
                                      <p:cBhvr>
                                        <p:cTn id="48" dur="2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54" y="2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79 -2.22222E-6 C -0.06163 0.00255 -0.10278 0.00718 -0.08542 0.01134 C -0.07622 0.01435 0.0099 0.01134 0.01736 0.01389 C 0.0349 0.01945 -0.02587 0.03797 -0.04879 0.0463 C -0.07257 0.06435 -0.10278 0.07871 -0.15313 0.0963 C -0.17309 0.13125 -0.13194 0.1706 -0.38733 0.20255 C -0.42101 0.21297 -0.48038 0.2213 -0.52917 0.23102 C -0.55955 0.23727 -0.62604 0.2507 -0.62604 0.25116 C -0.67083 0.27153 -0.68629 0.29121 -0.73038 0.31111 C -0.74497 0.31829 -0.79601 0.33102 -0.79601 0.3331 " pathEditMode="relative" rAng="0" ptsTypes="fffffffffA">
                                      <p:cBhvr>
                                        <p:cTn id="62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77" y="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C -0.00364 0.00208 -0.01527 0.00579 -0.01041 0.00903 C -0.00781 0.01157 0.01685 0.00903 0.01893 0.01111 C 0.02396 0.01551 0.0066 0.03032 5E-6 0.03704 C -0.00677 0.05139 -0.01527 0.06273 -0.02968 0.07685 C -0.03542 0.10486 -0.02361 0.13611 -0.09635 0.16181 C -0.10591 0.16991 -0.12292 0.17662 -0.13681 0.18449 C -0.14532 0.18935 -0.16424 0.20023 -0.16424 0.20046 C -0.17709 0.21667 -0.18143 0.23264 -0.1941 0.24838 C -0.19827 0.25417 -0.21268 0.26435 -0.21268 0.26597 " pathEditMode="relative" rAng="0" ptsTypes="fffffffffA">
                                      <p:cBhvr>
                                        <p:cTn id="76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1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44 1.3321E-6 C -0.05035 0.00439 -0.05677 0.01064 -0.05399 0.01665 C -0.0526 0.02081 -0.03923 0.01665 -0.03802 0.01989 C -0.03541 0.02775 -0.04479 0.05388 -0.04844 0.06522 C -0.05208 0.09089 -0.05677 0.11054 -0.06458 0.13575 C -0.06753 0.18478 -0.06128 0.23936 -0.10104 0.28423 C -0.10607 0.29833 -0.11545 0.31013 -0.12291 0.324 C -0.12778 0.33279 -0.13819 0.35153 -0.13819 0.35222 C -0.14496 0.3802 -0.14739 0.40819 -0.15434 0.43617 C -0.1566 0.44588 -0.16458 0.46392 -0.16458 0.466 " pathEditMode="relative" rAng="0" ptsTypes="fffffffffA">
                                      <p:cBhvr>
                                        <p:cTn id="90" dur="2000" fill="hold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23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 descr="C:\Users\hyp\AppData\Local\Microsoft\Windows\Temporary Internet Files\Content.IE5\0PSKPZ6N\MC900234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9398" y="3788136"/>
            <a:ext cx="2253383" cy="152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yp\AppData\Local\Microsoft\Windows\Temporary Internet Files\Content.IE5\Z2UY2XIZ\MC9003564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2995" y="4899563"/>
            <a:ext cx="1801368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r>
              <a:rPr lang="cs-CZ" dirty="0" smtClean="0"/>
              <a:t>ě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74158" y="323369"/>
            <a:ext cx="16289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Zima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94936" y="1029631"/>
            <a:ext cx="1462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nepatří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86452" y="1029631"/>
            <a:ext cx="10262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patří</a:t>
            </a:r>
            <a:endParaRPr lang="cs-CZ" sz="3200" b="1" dirty="0"/>
          </a:p>
        </p:txBody>
      </p:sp>
      <p:cxnSp>
        <p:nvCxnSpPr>
          <p:cNvPr id="12" name="Přímá spojnice se šipkou 11"/>
          <p:cNvCxnSpPr>
            <a:stCxn id="20" idx="3"/>
          </p:cNvCxnSpPr>
          <p:nvPr/>
        </p:nvCxnSpPr>
        <p:spPr>
          <a:xfrm flipV="1">
            <a:off x="1912695" y="851525"/>
            <a:ext cx="1867217" cy="47049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386166" y="851526"/>
            <a:ext cx="1430849" cy="5052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 rot="10800000">
            <a:off x="3648335" y="1541642"/>
            <a:ext cx="1729961" cy="37702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900" b="1" dirty="0">
                <a:solidFill>
                  <a:srgbClr val="FF0000"/>
                </a:solidFill>
              </a:rPr>
              <a:t>&gt;</a:t>
            </a:r>
          </a:p>
        </p:txBody>
      </p:sp>
      <p:pic>
        <p:nvPicPr>
          <p:cNvPr id="25" name="Picture 34" descr="C:\Users\hyp\AppData\Local\Microsoft\Windows\Temporary Internet Files\Content.IE5\JVADSESB\MC9002300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2695" y="2132856"/>
            <a:ext cx="1606896" cy="225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7" descr="C:\Users\hyp\AppData\Local\Microsoft\Windows\Temporary Internet Files\Content.IE5\JVADSESB\MP900404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549" y="5219917"/>
            <a:ext cx="2408312" cy="172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0" descr="C:\Users\hyp\AppData\Local\Microsoft\Windows\Temporary Internet Files\Content.IE5\JULPBTUZ\MC900320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620" y="3659429"/>
            <a:ext cx="859372" cy="106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8" descr="C:\Users\hyp\AppData\Local\Microsoft\Windows\Temporary Internet Files\Content.IE5\JULPBTUZ\MC9003205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6959" y="4217590"/>
            <a:ext cx="1077020" cy="57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7" descr="C:\Users\hyp\AppData\Local\Microsoft\Windows\Temporary Internet Files\Content.IE5\JULPBTUZ\MC90043707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01590" y="494116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2" descr="C:\Users\hyp\AppData\Local\Microsoft\Windows\Temporary Internet Files\Content.IE5\JVADSESB\MC9003204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42795" y="5316203"/>
            <a:ext cx="774275" cy="110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1" descr="C:\Users\hyp\AppData\Local\Microsoft\Windows\Temporary Internet Files\Content.IE5\JVADSESB\MP9003988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3067" b="90000" l="4286" r="90000">
                        <a14:backgroundMark x1="54667" y1="48800" x2="54667" y2="48800"/>
                        <a14:backgroundMark x1="46571" y1="60800" x2="46571" y2="60800"/>
                        <a14:backgroundMark x1="26762" y1="60800" x2="26762" y2="60800"/>
                        <a14:backgroundMark x1="46286" y1="35467" x2="46286" y2="35467"/>
                        <a14:backgroundMark x1="38000" y1="70000" x2="38000" y2="70000"/>
                        <a14:backgroundMark x1="48381" y1="48533" x2="48381" y2="48533"/>
                        <a14:backgroundMark x1="22286" y1="67067" x2="22286" y2="67067"/>
                        <a14:backgroundMark x1="26571" y1="67067" x2="26571" y2="67067"/>
                        <a14:backgroundMark x1="29619" y1="56533" x2="29619" y2="56533"/>
                        <a14:backgroundMark x1="28190" y1="79467" x2="28190" y2="79467"/>
                        <a14:backgroundMark x1="38381" y1="44800" x2="38381" y2="44800"/>
                        <a14:backgroundMark x1="48381" y1="31733" x2="48381" y2="31733"/>
                        <a14:backgroundMark x1="39333" y1="42000" x2="39333" y2="42000"/>
                        <a14:backgroundMark x1="32286" y1="48533" x2="32286" y2="48533"/>
                        <a14:backgroundMark x1="44476" y1="36267" x2="44476" y2="362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6655" y="1574820"/>
            <a:ext cx="3319034" cy="237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yp\AppData\Local\Microsoft\Windows\Temporary Internet Files\Content.IE5\Z2UY2XIZ\MC900437045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08621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yp\AppData\Local\Microsoft\Windows\Temporary Internet Files\Content.IE5\JULPBTUZ\MC90029975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9736" y="4402077"/>
            <a:ext cx="1824228" cy="90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yp\AppData\Local\Microsoft\Windows\Temporary Internet Files\Content.IE5\0PSKPZ6N\MC90029982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8520" y="4760065"/>
            <a:ext cx="1826057" cy="110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6" descr="C:\Users\hyp\AppData\Local\Microsoft\Windows\Temporary Internet Files\Content.IE5\Z2UY2XIZ\MC900437043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02" y="1714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5955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3033E-6 L 0.56528 -0.0911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64" y="-45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65626E-6 L 0.80746 0.07749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365" y="3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62642E-7 L 0.69201 0.1138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01" y="5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98 -0.07957 L 0.72899 0.0342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01" y="5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86838E-6 L -0.53768 0.00647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92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14596E-6 L -0.70903 -0.0166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45 0.03238 L -0.81059 0.0647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57" y="16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 -0.1041 L -0.63038 -0.05853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58" y="2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7511E-6 L 0.59166 -0.31275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83" y="-156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55702E-7 L 0.26927 -0.3759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55" y="-18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1529E-6 L 0.15764 -0.1457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-7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45038E-6 L 0.08385 -0.16725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4" y="-83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388933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942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39844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7942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39844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7942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398440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398440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7942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436096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436096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7446704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436096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7452320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7452320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5436096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7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7445791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1388933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388933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1388933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6440739" y="5012293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&lt;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6444208" y="3688664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6444208" y="2382609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6440944" y="976398"/>
            <a:ext cx="91440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3084579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2793688" y="2872236"/>
            <a:ext cx="35477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Znáš  zimní písničku?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Veselý obličej 52">
            <a:hlinkClick r:id="rId2"/>
          </p:cNvPr>
          <p:cNvSpPr/>
          <p:nvPr/>
        </p:nvSpPr>
        <p:spPr>
          <a:xfrm>
            <a:off x="4156477" y="3512704"/>
            <a:ext cx="697549" cy="7062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5191476" y="0"/>
            <a:ext cx="2933414" cy="914400"/>
            <a:chOff x="379426" y="2382609"/>
            <a:chExt cx="2933414" cy="914400"/>
          </a:xfrm>
        </p:grpSpPr>
        <p:sp>
          <p:nvSpPr>
            <p:cNvPr id="4" name="Zaoblený obdélník 3"/>
            <p:cNvSpPr/>
            <p:nvPr/>
          </p:nvSpPr>
          <p:spPr>
            <a:xfrm>
              <a:off x="379426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398440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7</a:t>
              </a:r>
            </a:p>
          </p:txBody>
        </p:sp>
        <p:sp>
          <p:nvSpPr>
            <p:cNvPr id="20" name="Zaoblený obdélník 19"/>
            <p:cNvSpPr/>
            <p:nvPr/>
          </p:nvSpPr>
          <p:spPr>
            <a:xfrm>
              <a:off x="1388933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194688" y="5876513"/>
            <a:ext cx="2933414" cy="914400"/>
            <a:chOff x="379426" y="3688664"/>
            <a:chExt cx="2933414" cy="914400"/>
          </a:xfrm>
        </p:grpSpPr>
        <p:sp>
          <p:nvSpPr>
            <p:cNvPr id="6" name="Zaoblený obdélník 5"/>
            <p:cNvSpPr/>
            <p:nvPr/>
          </p:nvSpPr>
          <p:spPr>
            <a:xfrm>
              <a:off x="379426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2398440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7</a:t>
              </a: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1388933" y="3688664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101029" y="5876513"/>
            <a:ext cx="2933414" cy="914400"/>
            <a:chOff x="379426" y="5012293"/>
            <a:chExt cx="2933414" cy="914400"/>
          </a:xfrm>
        </p:grpSpPr>
        <p:sp>
          <p:nvSpPr>
            <p:cNvPr id="8" name="Zaoblený obdélník 7"/>
            <p:cNvSpPr/>
            <p:nvPr/>
          </p:nvSpPr>
          <p:spPr>
            <a:xfrm>
              <a:off x="37942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2398440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5</a:t>
              </a:r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1388933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rgbClr val="FF0000"/>
                  </a:solidFill>
                </a:rPr>
                <a:t>&lt;</a:t>
              </a:r>
              <a:endParaRPr lang="cs-CZ" sz="7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-130864" y="1469674"/>
            <a:ext cx="2925008" cy="914400"/>
            <a:chOff x="5436096" y="5012293"/>
            <a:chExt cx="2925008" cy="914400"/>
          </a:xfrm>
        </p:grpSpPr>
        <p:sp>
          <p:nvSpPr>
            <p:cNvPr id="12" name="Zaoblený obdélník 11"/>
            <p:cNvSpPr/>
            <p:nvPr/>
          </p:nvSpPr>
          <p:spPr>
            <a:xfrm>
              <a:off x="543609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7446704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5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3" name="Zaoblený obdélník 22"/>
            <p:cNvSpPr/>
            <p:nvPr/>
          </p:nvSpPr>
          <p:spPr>
            <a:xfrm>
              <a:off x="6440739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6202378" y="1469128"/>
            <a:ext cx="2930624" cy="914400"/>
            <a:chOff x="5436096" y="2382609"/>
            <a:chExt cx="2930624" cy="914400"/>
          </a:xfrm>
        </p:grpSpPr>
        <p:sp>
          <p:nvSpPr>
            <p:cNvPr id="15" name="Zaoblený obdélník 14"/>
            <p:cNvSpPr/>
            <p:nvPr/>
          </p:nvSpPr>
          <p:spPr>
            <a:xfrm>
              <a:off x="5436096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7" name="Zaoblený obdélník 16"/>
            <p:cNvSpPr/>
            <p:nvPr/>
          </p:nvSpPr>
          <p:spPr>
            <a:xfrm>
              <a:off x="7452320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0</a:t>
              </a:r>
            </a:p>
          </p:txBody>
        </p:sp>
        <p:sp>
          <p:nvSpPr>
            <p:cNvPr id="25" name="Zaoblený obdélník 24"/>
            <p:cNvSpPr/>
            <p:nvPr/>
          </p:nvSpPr>
          <p:spPr>
            <a:xfrm>
              <a:off x="6444208" y="2382609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=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202378" y="4407384"/>
            <a:ext cx="2924095" cy="914400"/>
            <a:chOff x="5436096" y="976398"/>
            <a:chExt cx="2924095" cy="914400"/>
          </a:xfrm>
        </p:grpSpPr>
        <p:sp>
          <p:nvSpPr>
            <p:cNvPr id="18" name="Zaoblený obdélník 17"/>
            <p:cNvSpPr/>
            <p:nvPr/>
          </p:nvSpPr>
          <p:spPr>
            <a:xfrm>
              <a:off x="543609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3</a:t>
              </a:r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7445791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 smtClean="0">
                  <a:solidFill>
                    <a:schemeClr val="accent2">
                      <a:lumMod val="75000"/>
                    </a:schemeClr>
                  </a:solidFill>
                </a:rPr>
                <a:t>2</a:t>
              </a:r>
              <a:endParaRPr lang="cs-CZ" sz="72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  <p:sp>
          <p:nvSpPr>
            <p:cNvPr id="26" name="Zaoblený obdélník 25"/>
            <p:cNvSpPr/>
            <p:nvPr/>
          </p:nvSpPr>
          <p:spPr>
            <a:xfrm>
              <a:off x="6440944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-130864" y="4407930"/>
            <a:ext cx="2925008" cy="914400"/>
            <a:chOff x="5436096" y="5012293"/>
            <a:chExt cx="2925008" cy="914400"/>
          </a:xfrm>
        </p:grpSpPr>
        <p:sp>
          <p:nvSpPr>
            <p:cNvPr id="37" name="Zaoblený obdélník 36"/>
            <p:cNvSpPr/>
            <p:nvPr/>
          </p:nvSpPr>
          <p:spPr>
            <a:xfrm>
              <a:off x="5436096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1</a:t>
              </a:r>
            </a:p>
          </p:txBody>
        </p:sp>
        <p:sp>
          <p:nvSpPr>
            <p:cNvPr id="38" name="Zaoblený obdélník 37"/>
            <p:cNvSpPr/>
            <p:nvPr/>
          </p:nvSpPr>
          <p:spPr>
            <a:xfrm>
              <a:off x="7446704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4</a:t>
              </a:r>
            </a:p>
          </p:txBody>
        </p:sp>
        <p:sp>
          <p:nvSpPr>
            <p:cNvPr id="39" name="Zaoblený obdélník 38"/>
            <p:cNvSpPr/>
            <p:nvPr/>
          </p:nvSpPr>
          <p:spPr>
            <a:xfrm>
              <a:off x="6440739" y="5012293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331640" y="0"/>
            <a:ext cx="2924095" cy="914400"/>
            <a:chOff x="5436096" y="976398"/>
            <a:chExt cx="2924095" cy="914400"/>
          </a:xfrm>
        </p:grpSpPr>
        <p:sp>
          <p:nvSpPr>
            <p:cNvPr id="41" name="Zaoblený obdélník 40"/>
            <p:cNvSpPr/>
            <p:nvPr/>
          </p:nvSpPr>
          <p:spPr>
            <a:xfrm>
              <a:off x="543609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7</a:t>
              </a:r>
            </a:p>
          </p:txBody>
        </p:sp>
        <p:sp>
          <p:nvSpPr>
            <p:cNvPr id="42" name="Zaoblený obdélník 41"/>
            <p:cNvSpPr/>
            <p:nvPr/>
          </p:nvSpPr>
          <p:spPr>
            <a:xfrm>
              <a:off x="7445791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4</a:t>
              </a:r>
            </a:p>
          </p:txBody>
        </p:sp>
        <p:sp>
          <p:nvSpPr>
            <p:cNvPr id="43" name="Zaoblený obdélník 42"/>
            <p:cNvSpPr/>
            <p:nvPr/>
          </p:nvSpPr>
          <p:spPr>
            <a:xfrm>
              <a:off x="6440944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&gt;</a:t>
              </a:r>
            </a:p>
          </p:txBody>
        </p:sp>
      </p:grpSp>
      <p:sp>
        <p:nvSpPr>
          <p:cNvPr id="46" name="Ovál 45"/>
          <p:cNvSpPr/>
          <p:nvPr/>
        </p:nvSpPr>
        <p:spPr>
          <a:xfrm>
            <a:off x="3213702" y="1627888"/>
            <a:ext cx="1594340" cy="151237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2501900" y="2690489"/>
            <a:ext cx="1594340" cy="151237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520785" y="3614951"/>
            <a:ext cx="1594340" cy="151237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4863379" y="2779659"/>
            <a:ext cx="1594340" cy="16705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710164" y="2595149"/>
            <a:ext cx="1594340" cy="15123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4631830" y="1926874"/>
            <a:ext cx="1594340" cy="151237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6202378" y="2938256"/>
            <a:ext cx="2933414" cy="914400"/>
            <a:chOff x="379426" y="976398"/>
            <a:chExt cx="2933414" cy="914400"/>
          </a:xfrm>
        </p:grpSpPr>
        <p:sp>
          <p:nvSpPr>
            <p:cNvPr id="3" name="Zaoblený obdélník 2"/>
            <p:cNvSpPr/>
            <p:nvPr/>
          </p:nvSpPr>
          <p:spPr>
            <a:xfrm>
              <a:off x="1388933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=</a:t>
              </a: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2398440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4</a:t>
              </a:r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379426" y="976398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4</a:t>
              </a: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-130864" y="2938802"/>
            <a:ext cx="2930624" cy="914400"/>
            <a:chOff x="-913453" y="3212976"/>
            <a:chExt cx="2930624" cy="914400"/>
          </a:xfrm>
        </p:grpSpPr>
        <p:sp>
          <p:nvSpPr>
            <p:cNvPr id="13" name="Zaoblený obdélník 12"/>
            <p:cNvSpPr/>
            <p:nvPr/>
          </p:nvSpPr>
          <p:spPr>
            <a:xfrm>
              <a:off x="-913453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1102771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chemeClr val="accent2">
                      <a:lumMod val="75000"/>
                    </a:schemeClr>
                  </a:solidFill>
                </a:rPr>
                <a:t>6</a:t>
              </a:r>
            </a:p>
          </p:txBody>
        </p:sp>
        <p:sp>
          <p:nvSpPr>
            <p:cNvPr id="24" name="Zaoblený obdélník 23"/>
            <p:cNvSpPr/>
            <p:nvPr/>
          </p:nvSpPr>
          <p:spPr>
            <a:xfrm>
              <a:off x="94659" y="3212976"/>
              <a:ext cx="914400" cy="914400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7200" b="1" dirty="0">
                  <a:solidFill>
                    <a:srgbClr val="FF0000"/>
                  </a:solidFill>
                </a:rPr>
                <a:t>&lt;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1557160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539552" y="260648"/>
            <a:ext cx="3888432" cy="2664296"/>
          </a:xfrm>
          <a:prstGeom prst="cloudCallout">
            <a:avLst>
              <a:gd name="adj1" fmla="val 76857"/>
              <a:gd name="adj2" fmla="val 74861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Počítej úplně sám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8817" y="1525014"/>
            <a:ext cx="674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240360" cy="31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0442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&gt;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7cípá hvězda 3">
            <a:hlinkClick r:id="rId3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&lt;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532046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&lt;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xmlns="" val="58609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4" name="7cípá hvězda 3">
            <a:hlinkClick r:id="rId3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2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&lt;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6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09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4" name="7cípá hvězda 3">
            <a:hlinkClick r:id="rId3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&lt;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9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0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09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3" name="7cípá hvězda 2">
            <a:hlinkClick r:id="rId2" action="ppaction://hlinksldjump"/>
          </p:cNvPr>
          <p:cNvSpPr/>
          <p:nvPr/>
        </p:nvSpPr>
        <p:spPr>
          <a:xfrm>
            <a:off x="133164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>
                <a:solidFill>
                  <a:srgbClr val="FF0000"/>
                </a:solidFill>
              </a:rPr>
              <a:t>&gt;</a:t>
            </a:r>
          </a:p>
        </p:txBody>
      </p:sp>
      <p:sp>
        <p:nvSpPr>
          <p:cNvPr id="4" name="7cípá hvězda 3">
            <a:hlinkClick r:id="rId2" action="ppaction://hlinksldjump"/>
          </p:cNvPr>
          <p:cNvSpPr/>
          <p:nvPr/>
        </p:nvSpPr>
        <p:spPr>
          <a:xfrm>
            <a:off x="367190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=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>
            <a:hlinkClick r:id="rId3" action="ppaction://hlinksldjump"/>
          </p:cNvPr>
          <p:cNvSpPr/>
          <p:nvPr/>
        </p:nvSpPr>
        <p:spPr>
          <a:xfrm>
            <a:off x="6012160" y="4869160"/>
            <a:ext cx="1634480" cy="1490464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&lt;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2555776" y="1052736"/>
            <a:ext cx="4032448" cy="199452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5  7</a:t>
            </a:r>
            <a:endParaRPr lang="cs-CZ" sz="9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609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yp\AppData\Local\Microsoft\Windows\Temporary Internet Files\Content.IE5\J1A8PUA3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7449" y="2132856"/>
            <a:ext cx="2949103" cy="285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452320" y="544522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4295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WJHIRE44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32856"/>
            <a:ext cx="2707233" cy="299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0267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</a:t>
            </a:r>
            <a:r>
              <a:rPr lang="cs-CZ" sz="2000" i="1" dirty="0" smtClean="0">
                <a:solidFill>
                  <a:srgbClr val="073E87"/>
                </a:solidFill>
              </a:rPr>
              <a:t>www.office.</a:t>
            </a:r>
            <a:r>
              <a:rPr lang="cs-CZ" sz="2000" i="1" smtClean="0">
                <a:solidFill>
                  <a:srgbClr val="073E87"/>
                </a:solidFill>
              </a:rPr>
              <a:t>microsoft.com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640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2546</TotalTime>
  <Words>356</Words>
  <Application>Microsoft Office PowerPoint</Application>
  <PresentationFormat>Předvádění na obrazovce (4:3)</PresentationFormat>
  <Paragraphs>123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234</cp:revision>
  <cp:lastPrinted>2013-11-24T19:41:37Z</cp:lastPrinted>
  <dcterms:created xsi:type="dcterms:W3CDTF">2013-05-10T12:01:16Z</dcterms:created>
  <dcterms:modified xsi:type="dcterms:W3CDTF">2014-02-18T13:54:37Z</dcterms:modified>
</cp:coreProperties>
</file>