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55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VY_32_INOVACE_12_ Anglický jazyk 4.ročník_</a:t>
          </a:r>
          <a:r>
            <a:rPr lang="cs-CZ" sz="1600" baseline="0" dirty="0" err="1" smtClean="0"/>
            <a:t>Prepositions</a:t>
          </a:r>
          <a:r>
            <a:rPr lang="cs-CZ" sz="1600" baseline="0" dirty="0" smtClean="0"/>
            <a:t>: on, in, </a:t>
          </a:r>
          <a:r>
            <a:rPr lang="cs-CZ" sz="1600" baseline="0" dirty="0" err="1" smtClean="0"/>
            <a:t>under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Prepositions</a:t>
          </a:r>
          <a:r>
            <a:rPr lang="cs-CZ" sz="2000" dirty="0" smtClean="0"/>
            <a:t>: on, in, </a:t>
          </a:r>
          <a:r>
            <a:rPr lang="cs-CZ" sz="2000" dirty="0" err="1" smtClean="0"/>
            <a:t>under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C8C23C-AEFF-4536-B596-717D25CAB3AF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2BD3AF-7D55-4CB0-98A5-ACC8F778E470}" type="presOf" srcId="{D1B46980-6531-4606-95E6-44980827E919}" destId="{2BE915AB-18AA-4053-B92C-3BFC9ED204BB}" srcOrd="1" destOrd="0" presId="urn:microsoft.com/office/officeart/2005/8/layout/target3"/>
    <dgm:cxn modelId="{A9840DD0-B993-47D5-8038-B9F96D390379}" type="presOf" srcId="{D8197B8C-B260-4A16-BDF4-0947B075E274}" destId="{5A5FFA88-C948-4069-8E93-59FA12366E83}" srcOrd="1" destOrd="0" presId="urn:microsoft.com/office/officeart/2005/8/layout/target3"/>
    <dgm:cxn modelId="{80D83634-29DA-43E2-8732-8AA7ADBB9711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1E743F-0383-4C62-AA75-FA2B7F42EB9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2430AF3-C8CB-44D2-A0BE-E2854E4107CE}" type="presOf" srcId="{D1B46980-6531-4606-95E6-44980827E919}" destId="{6140AFEC-043D-4C43-A2F9-D0F5331DF3A3}" srcOrd="0" destOrd="0" presId="urn:microsoft.com/office/officeart/2005/8/layout/target3"/>
    <dgm:cxn modelId="{65B63013-2E7F-4DB0-9002-C8122F1A2B55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E4612B7-5DB7-4873-A9F1-6E017ED0C20D}" type="presOf" srcId="{D8197B8C-B260-4A16-BDF4-0947B075E274}" destId="{25B08C86-7E15-44DC-BE7F-FFB55DD49D12}" srcOrd="0" destOrd="0" presId="urn:microsoft.com/office/officeart/2005/8/layout/target3"/>
    <dgm:cxn modelId="{03616106-F25E-492F-9276-EB06D613A2E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53F31D0-141D-4FD7-A7A6-E679B2A968B1}" type="presOf" srcId="{B651F6E3-6281-48DB-9319-2AEAFDAE7572}" destId="{6BB5E863-4638-4E1D-BFDE-399D028AC4ED}" srcOrd="1" destOrd="0" presId="urn:microsoft.com/office/officeart/2005/8/layout/target3"/>
    <dgm:cxn modelId="{999206B6-ED38-4DB2-8A27-AB0576C23D6A}" type="presOf" srcId="{757F3AB3-0718-4624-B441-E567A8F0AB56}" destId="{333A1088-737F-45CB-B68E-254E46348037}" srcOrd="0" destOrd="0" presId="urn:microsoft.com/office/officeart/2005/8/layout/target3"/>
    <dgm:cxn modelId="{ACC52E83-CE1E-42C3-AA89-66E81BAA7EF8}" type="presParOf" srcId="{333A1088-737F-45CB-B68E-254E46348037}" destId="{F5ABB229-8D3B-4694-996A-96F23CF14429}" srcOrd="0" destOrd="0" presId="urn:microsoft.com/office/officeart/2005/8/layout/target3"/>
    <dgm:cxn modelId="{9F29A666-AB11-41DA-80D6-4754A5A92CEE}" type="presParOf" srcId="{333A1088-737F-45CB-B68E-254E46348037}" destId="{F41139FD-01EE-4571-8B17-4FB00FC51163}" srcOrd="1" destOrd="0" presId="urn:microsoft.com/office/officeart/2005/8/layout/target3"/>
    <dgm:cxn modelId="{03BEACAA-A3D1-43BE-A3DB-FD75A1A52C72}" type="presParOf" srcId="{333A1088-737F-45CB-B68E-254E46348037}" destId="{D005CE8C-CC26-4C3E-AC11-E15060ECD759}" srcOrd="2" destOrd="0" presId="urn:microsoft.com/office/officeart/2005/8/layout/target3"/>
    <dgm:cxn modelId="{C8FFD8A0-C1B0-431A-AF66-684B1C06281D}" type="presParOf" srcId="{333A1088-737F-45CB-B68E-254E46348037}" destId="{2C702D82-9B77-49B7-9568-BB8EB47C3372}" srcOrd="3" destOrd="0" presId="urn:microsoft.com/office/officeart/2005/8/layout/target3"/>
    <dgm:cxn modelId="{A81098C0-C7FF-4110-A5B9-C248E1FDC99E}" type="presParOf" srcId="{333A1088-737F-45CB-B68E-254E46348037}" destId="{A52A0455-90FF-4808-ABD0-F02540D31D5A}" srcOrd="4" destOrd="0" presId="urn:microsoft.com/office/officeart/2005/8/layout/target3"/>
    <dgm:cxn modelId="{446B655E-BD39-4675-8F5C-7D37E68E548A}" type="presParOf" srcId="{333A1088-737F-45CB-B68E-254E46348037}" destId="{6140AFEC-043D-4C43-A2F9-D0F5331DF3A3}" srcOrd="5" destOrd="0" presId="urn:microsoft.com/office/officeart/2005/8/layout/target3"/>
    <dgm:cxn modelId="{8CD9F550-1B05-4E03-9B30-B0673FB8BEBB}" type="presParOf" srcId="{333A1088-737F-45CB-B68E-254E46348037}" destId="{9358AC05-5D7D-4327-9F80-1AD486AEA664}" srcOrd="6" destOrd="0" presId="urn:microsoft.com/office/officeart/2005/8/layout/target3"/>
    <dgm:cxn modelId="{981FFBA5-AC07-401F-AE37-96A94A80D666}" type="presParOf" srcId="{333A1088-737F-45CB-B68E-254E46348037}" destId="{313FC574-E1CD-4FB4-B054-0B805CE0447D}" srcOrd="7" destOrd="0" presId="urn:microsoft.com/office/officeart/2005/8/layout/target3"/>
    <dgm:cxn modelId="{1625C5A6-81A3-4E36-8474-A9510A76A035}" type="presParOf" srcId="{333A1088-737F-45CB-B68E-254E46348037}" destId="{619D679B-A015-4ECF-8348-D1034C574F40}" srcOrd="8" destOrd="0" presId="urn:microsoft.com/office/officeart/2005/8/layout/target3"/>
    <dgm:cxn modelId="{7D18CA42-E6BE-4BF2-AEF0-44C6F842BF35}" type="presParOf" srcId="{333A1088-737F-45CB-B68E-254E46348037}" destId="{322283A8-4A27-4CDA-BAE3-F381106A9174}" srcOrd="9" destOrd="0" presId="urn:microsoft.com/office/officeart/2005/8/layout/target3"/>
    <dgm:cxn modelId="{8C43B7E1-752D-475C-901C-861CC9D34A29}" type="presParOf" srcId="{333A1088-737F-45CB-B68E-254E46348037}" destId="{FFC9F71D-1B4F-4AD9-A4A6-86ADEFC8AF5C}" srcOrd="10" destOrd="0" presId="urn:microsoft.com/office/officeart/2005/8/layout/target3"/>
    <dgm:cxn modelId="{4EC60EAB-CA5E-4C31-936B-481727E94F50}" type="presParOf" srcId="{333A1088-737F-45CB-B68E-254E46348037}" destId="{25B08C86-7E15-44DC-BE7F-FFB55DD49D12}" srcOrd="11" destOrd="0" presId="urn:microsoft.com/office/officeart/2005/8/layout/target3"/>
    <dgm:cxn modelId="{5D854163-4113-4EED-9081-C9617C57CD77}" type="presParOf" srcId="{333A1088-737F-45CB-B68E-254E46348037}" destId="{76644BE8-9D7C-4C09-B250-3D10AF48CBB7}" srcOrd="12" destOrd="0" presId="urn:microsoft.com/office/officeart/2005/8/layout/target3"/>
    <dgm:cxn modelId="{9623685B-3EAB-47F6-A523-6C6929ACF8BB}" type="presParOf" srcId="{333A1088-737F-45CB-B68E-254E46348037}" destId="{EE85B701-7295-41C0-BA7A-34D3756A2AE6}" srcOrd="13" destOrd="0" presId="urn:microsoft.com/office/officeart/2005/8/layout/target3"/>
    <dgm:cxn modelId="{B98846F2-846D-4F94-B0A9-DEAC618ADABC}" type="presParOf" srcId="{333A1088-737F-45CB-B68E-254E46348037}" destId="{8BEBB6EC-1DAA-4CAC-8A25-BC0FCBD5DBD5}" srcOrd="14" destOrd="0" presId="urn:microsoft.com/office/officeart/2005/8/layout/target3"/>
    <dgm:cxn modelId="{75D4FB62-784F-4733-854D-E917DB257614}" type="presParOf" srcId="{333A1088-737F-45CB-B68E-254E46348037}" destId="{AED2198E-93D5-4001-81B4-73124B309672}" srcOrd="15" destOrd="0" presId="urn:microsoft.com/office/officeart/2005/8/layout/target3"/>
    <dgm:cxn modelId="{46B86C7C-AB3B-462F-9583-AF5A2BB6FF6A}" type="presParOf" srcId="{333A1088-737F-45CB-B68E-254E46348037}" destId="{2BE915AB-18AA-4053-B92C-3BFC9ED204BB}" srcOrd="16" destOrd="0" presId="urn:microsoft.com/office/officeart/2005/8/layout/target3"/>
    <dgm:cxn modelId="{AC5234B8-32E4-48E1-9530-C16C98AE52E0}" type="presParOf" srcId="{333A1088-737F-45CB-B68E-254E46348037}" destId="{6BB5E863-4638-4E1D-BFDE-399D028AC4ED}" srcOrd="17" destOrd="0" presId="urn:microsoft.com/office/officeart/2005/8/layout/target3"/>
    <dgm:cxn modelId="{4CE15E67-2C66-4384-A5B8-75027F3B73DF}" type="presParOf" srcId="{333A1088-737F-45CB-B68E-254E46348037}" destId="{5A5FFA88-C948-4069-8E93-59FA12366E83}" srcOrd="18" destOrd="0" presId="urn:microsoft.com/office/officeart/2005/8/layout/target3"/>
    <dgm:cxn modelId="{F223C5C3-7DE6-40D5-B6A1-9D1C5330559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VY_32_INOVACE_12_ Anglický jazyk 4.ročník_</a:t>
          </a:r>
          <a:r>
            <a:rPr lang="cs-CZ" sz="1600" kern="1200" baseline="0" dirty="0" err="1" smtClean="0"/>
            <a:t>Prepositions</a:t>
          </a:r>
          <a:r>
            <a:rPr lang="cs-CZ" sz="1600" kern="1200" baseline="0" dirty="0" smtClean="0"/>
            <a:t>: on, in, </a:t>
          </a:r>
          <a:r>
            <a:rPr lang="cs-CZ" sz="1600" kern="1200" baseline="0" dirty="0" err="1" smtClean="0"/>
            <a:t>under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Prepositions</a:t>
          </a:r>
          <a:r>
            <a:rPr lang="cs-CZ" sz="2000" kern="1200" dirty="0" smtClean="0"/>
            <a:t>: on, in, </a:t>
          </a:r>
          <a:r>
            <a:rPr lang="cs-CZ" sz="2000" kern="1200" dirty="0" err="1" smtClean="0"/>
            <a:t>under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4E8AD45-04DA-46CD-85FF-BFABFCDBD64D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BC59457-6ECC-4A62-AD76-CE1D2BEDD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strips dir="rd"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PREPOSITIONS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ON, IN, UNDER</a:t>
            </a:r>
            <a:endParaRPr lang="cs-CZ" dirty="0"/>
          </a:p>
        </p:txBody>
      </p:sp>
      <p:pic>
        <p:nvPicPr>
          <p:cNvPr id="4" name="Obrázek 3" descr="MB9001924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692696"/>
            <a:ext cx="1828800" cy="1828800"/>
          </a:xfrm>
          <a:prstGeom prst="rect">
            <a:avLst/>
          </a:prstGeom>
        </p:spPr>
      </p:pic>
      <p:pic>
        <p:nvPicPr>
          <p:cNvPr id="5" name="Obrázek 4" descr="MB9002506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276872"/>
            <a:ext cx="1828800" cy="1828800"/>
          </a:xfrm>
          <a:prstGeom prst="rect">
            <a:avLst/>
          </a:prstGeom>
        </p:spPr>
      </p:pic>
      <p:pic>
        <p:nvPicPr>
          <p:cNvPr id="6" name="Obrázek 5" descr="MB9004231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3928" y="429309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Je zaměřena na procvičení základních předložek a některých předložkových vazeb (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).</a:t>
            </a:r>
          </a:p>
          <a:p>
            <a:r>
              <a:rPr lang="cs-CZ" dirty="0" smtClean="0"/>
              <a:t>Většinu stránek lze použít jako pracovní listy s následnou </a:t>
            </a:r>
            <a:r>
              <a:rPr lang="cs-CZ" dirty="0" err="1" smtClean="0"/>
              <a:t>konrolou</a:t>
            </a:r>
            <a:r>
              <a:rPr lang="cs-CZ" smtClean="0"/>
              <a:t>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PREPOSITIONS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83768" y="1700808"/>
            <a:ext cx="4104456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635896" y="1124744"/>
            <a:ext cx="1728192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707904" y="2276872"/>
            <a:ext cx="1728192" cy="864096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IN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491880" y="4149080"/>
            <a:ext cx="2160240" cy="792088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UNDER</a:t>
            </a:r>
            <a:endParaRPr lang="cs-CZ" sz="3200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WHERE IS IT?</a:t>
            </a:r>
            <a:endParaRPr lang="cs-CZ" dirty="0"/>
          </a:p>
        </p:txBody>
      </p:sp>
      <p:pic>
        <p:nvPicPr>
          <p:cNvPr id="12" name="Zástupný symbol pro obsah 11" descr="MB900436147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131840" y="2204864"/>
            <a:ext cx="864096" cy="864096"/>
          </a:xfrm>
        </p:spPr>
      </p:pic>
      <p:pic>
        <p:nvPicPr>
          <p:cNvPr id="13" name="Zástupný symbol pro obsah 12" descr="MB900432481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1115616" y="4365104"/>
            <a:ext cx="1008112" cy="1008112"/>
          </a:xfrm>
        </p:spPr>
      </p:pic>
      <p:sp>
        <p:nvSpPr>
          <p:cNvPr id="6" name="Obdélník 5"/>
          <p:cNvSpPr/>
          <p:nvPr/>
        </p:nvSpPr>
        <p:spPr>
          <a:xfrm>
            <a:off x="971600" y="1556792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71800" y="30689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357301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932040" y="1340768"/>
            <a:ext cx="144016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7092280" y="3429000"/>
            <a:ext cx="144016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148064" y="4797152"/>
            <a:ext cx="144016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 descr="MB90043825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03648" y="1628800"/>
            <a:ext cx="720080" cy="720080"/>
          </a:xfrm>
          <a:prstGeom prst="rect">
            <a:avLst/>
          </a:prstGeom>
        </p:spPr>
      </p:pic>
      <p:pic>
        <p:nvPicPr>
          <p:cNvPr id="15" name="Obrázek 14" descr="MB90043592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580112" y="4941168"/>
            <a:ext cx="648072" cy="648072"/>
          </a:xfrm>
          <a:prstGeom prst="rect">
            <a:avLst/>
          </a:prstGeom>
        </p:spPr>
      </p:pic>
      <p:pic>
        <p:nvPicPr>
          <p:cNvPr id="16" name="Obrázek 15" descr="MH90043593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08304" y="2420888"/>
            <a:ext cx="1008112" cy="1008112"/>
          </a:xfrm>
          <a:prstGeom prst="rect">
            <a:avLst/>
          </a:prstGeom>
        </p:spPr>
      </p:pic>
      <p:pic>
        <p:nvPicPr>
          <p:cNvPr id="17" name="Obrázek 16" descr="MH900435919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148064" y="2204864"/>
            <a:ext cx="1008112" cy="1008112"/>
          </a:xfrm>
          <a:prstGeom prst="rect">
            <a:avLst/>
          </a:prstGeom>
        </p:spPr>
      </p:pic>
      <p:sp>
        <p:nvSpPr>
          <p:cNvPr id="18" name="Zaoblený obdélníkový popisek 17"/>
          <p:cNvSpPr/>
          <p:nvPr/>
        </p:nvSpPr>
        <p:spPr>
          <a:xfrm>
            <a:off x="899592" y="2780928"/>
            <a:ext cx="1547664" cy="936104"/>
          </a:xfrm>
          <a:prstGeom prst="wedgeRoundRectCallou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u</a:t>
            </a:r>
            <a:r>
              <a:rPr lang="cs-CZ" dirty="0" err="1" smtClean="0">
                <a:solidFill>
                  <a:schemeClr val="tx1"/>
                </a:solidFill>
              </a:rPr>
              <a:t>nder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box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5364088" y="620688"/>
            <a:ext cx="1547664" cy="936104"/>
          </a:xfrm>
          <a:prstGeom prst="wedgeRoundRectCallou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u</a:t>
            </a:r>
            <a:r>
              <a:rPr lang="cs-CZ" dirty="0" err="1" smtClean="0">
                <a:solidFill>
                  <a:schemeClr val="tx1"/>
                </a:solidFill>
              </a:rPr>
              <a:t>nder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box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755576" y="476672"/>
            <a:ext cx="1547664" cy="936104"/>
          </a:xfrm>
          <a:prstGeom prst="wedgeRoundRectCallou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box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2915816" y="1340768"/>
            <a:ext cx="1547664" cy="936104"/>
          </a:xfrm>
          <a:prstGeom prst="wedgeRoundRectCallou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box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7164288" y="1412776"/>
            <a:ext cx="1547664" cy="936104"/>
          </a:xfrm>
          <a:prstGeom prst="wedgeRoundRectCallou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box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aoblený obdélníkový popisek 22"/>
          <p:cNvSpPr/>
          <p:nvPr/>
        </p:nvSpPr>
        <p:spPr>
          <a:xfrm>
            <a:off x="5148064" y="3789040"/>
            <a:ext cx="1547664" cy="936104"/>
          </a:xfrm>
          <a:prstGeom prst="wedgeRoundRectCallou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box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expressions.Then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: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..</a:t>
            </a:r>
            <a:endParaRPr lang="cs-CZ" dirty="0"/>
          </a:p>
        </p:txBody>
      </p:sp>
      <p:pic>
        <p:nvPicPr>
          <p:cNvPr id="7" name="Zástupný symbol pro obsah 6" descr="MB9004134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692696"/>
            <a:ext cx="1584176" cy="1584176"/>
          </a:xfrm>
        </p:spPr>
      </p:pic>
      <p:pic>
        <p:nvPicPr>
          <p:cNvPr id="8" name="Obrázek 7" descr="MB90039994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2996952"/>
            <a:ext cx="1828800" cy="1828800"/>
          </a:xfrm>
          <a:prstGeom prst="rect">
            <a:avLst/>
          </a:prstGeom>
        </p:spPr>
      </p:pic>
      <p:pic>
        <p:nvPicPr>
          <p:cNvPr id="9" name="Obrázek 8" descr="MB90023761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07904" y="692696"/>
            <a:ext cx="1828800" cy="1828800"/>
          </a:xfrm>
          <a:prstGeom prst="rect">
            <a:avLst/>
          </a:prstGeom>
        </p:spPr>
      </p:pic>
      <p:pic>
        <p:nvPicPr>
          <p:cNvPr id="10" name="Obrázek 9" descr="thumbnailCA8OG5FX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16216" y="620688"/>
            <a:ext cx="1609725" cy="1885950"/>
          </a:xfrm>
          <a:prstGeom prst="rect">
            <a:avLst/>
          </a:prstGeom>
        </p:spPr>
      </p:pic>
      <p:pic>
        <p:nvPicPr>
          <p:cNvPr id="12" name="Obrázek 11" descr="pes-v-tasce-00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84168" y="2924944"/>
            <a:ext cx="2520280" cy="1890210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2627784" y="2708920"/>
            <a:ext cx="3312368" cy="21602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i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n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bag</a:t>
            </a:r>
          </a:p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u</a:t>
            </a:r>
            <a:r>
              <a:rPr lang="cs-CZ" sz="2400" dirty="0" err="1" smtClean="0">
                <a:solidFill>
                  <a:schemeClr val="tx1"/>
                </a:solidFill>
              </a:rPr>
              <a:t>nder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umbrella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n </a:t>
            </a:r>
            <a:r>
              <a:rPr lang="cs-CZ" sz="2400" dirty="0" err="1" smtClean="0">
                <a:solidFill>
                  <a:srgbClr val="FF0000"/>
                </a:solidFill>
              </a:rPr>
              <a:t>the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wall</a:t>
            </a:r>
            <a:endParaRPr lang="cs-CZ" sz="2400" dirty="0" smtClean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i</a:t>
            </a:r>
            <a:r>
              <a:rPr lang="cs-CZ" sz="2400" dirty="0" smtClean="0">
                <a:solidFill>
                  <a:srgbClr val="00B050"/>
                </a:solidFill>
              </a:rPr>
              <a:t>n </a:t>
            </a:r>
            <a:r>
              <a:rPr lang="cs-CZ" sz="2400" dirty="0" err="1" smtClean="0">
                <a:solidFill>
                  <a:srgbClr val="00B050"/>
                </a:solidFill>
              </a:rPr>
              <a:t>the</a:t>
            </a:r>
            <a:r>
              <a:rPr lang="cs-CZ" sz="2400" dirty="0" smtClean="0">
                <a:solidFill>
                  <a:srgbClr val="00B050"/>
                </a:solidFill>
              </a:rPr>
              <a:t> box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n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window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5076056" y="3068960"/>
            <a:ext cx="1728192" cy="216024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 flipV="1">
            <a:off x="2123728" y="1916832"/>
            <a:ext cx="720080" cy="1368152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2051720" y="3789040"/>
            <a:ext cx="1440160" cy="72008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5076056" y="2204864"/>
            <a:ext cx="1584176" cy="1944216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3203848" y="1988840"/>
            <a:ext cx="864096" cy="2592288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AT HOME, AT SCHOOL, OVER THERE</a:t>
            </a:r>
            <a:endParaRPr lang="cs-CZ" dirty="0"/>
          </a:p>
        </p:txBody>
      </p:sp>
      <p:pic>
        <p:nvPicPr>
          <p:cNvPr id="4" name="Zástupný symbol pro obsah 3" descr="thumbnailCAATI0U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692696"/>
            <a:ext cx="2857500" cy="1895475"/>
          </a:xfrm>
        </p:spPr>
      </p:pic>
      <p:pic>
        <p:nvPicPr>
          <p:cNvPr id="5" name="Obrázek 4" descr="thumbnailCA3402VF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692696"/>
            <a:ext cx="2304256" cy="2234430"/>
          </a:xfrm>
          <a:prstGeom prst="rect">
            <a:avLst/>
          </a:prstGeom>
        </p:spPr>
      </p:pic>
      <p:pic>
        <p:nvPicPr>
          <p:cNvPr id="6" name="Obrázek 5" descr="MB90043800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3140968"/>
            <a:ext cx="1828800" cy="18288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79912" y="1268760"/>
            <a:ext cx="187220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</a:t>
            </a:r>
            <a:r>
              <a:rPr lang="cs-CZ" sz="2800" dirty="0" err="1" smtClean="0"/>
              <a:t>t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3068960"/>
            <a:ext cx="187220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</a:t>
            </a:r>
            <a:r>
              <a:rPr lang="cs-CZ" sz="2800" dirty="0" err="1" smtClean="0"/>
              <a:t>t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3789040"/>
            <a:ext cx="208823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o</a:t>
            </a:r>
            <a:r>
              <a:rPr lang="cs-CZ" sz="2400" dirty="0" err="1" smtClean="0"/>
              <a:t>ver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endParaRPr lang="cs-CZ" sz="2400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……?</a:t>
            </a:r>
            <a:endParaRPr lang="cs-CZ" dirty="0"/>
          </a:p>
        </p:txBody>
      </p:sp>
      <p:pic>
        <p:nvPicPr>
          <p:cNvPr id="6" name="Zástupný symbol pro obsah 5" descr="MH90039813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692696"/>
            <a:ext cx="1224136" cy="1296144"/>
          </a:xfrm>
        </p:spPr>
      </p:pic>
      <p:pic>
        <p:nvPicPr>
          <p:cNvPr id="7" name="Zástupný symbol pro obsah 6" descr="thumbnailCAWZJOP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83568" y="2276872"/>
            <a:ext cx="1584176" cy="1122845"/>
          </a:xfrm>
        </p:spPr>
      </p:pic>
      <p:pic>
        <p:nvPicPr>
          <p:cNvPr id="10" name="Obrázek 9" descr="thumbnailCAVF723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717032"/>
            <a:ext cx="1656184" cy="1656184"/>
          </a:xfrm>
          <a:prstGeom prst="rect">
            <a:avLst/>
          </a:prstGeom>
        </p:spPr>
      </p:pic>
      <p:pic>
        <p:nvPicPr>
          <p:cNvPr id="11" name="Obrázek 10" descr="MB90039799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88024" y="620688"/>
            <a:ext cx="1512168" cy="1512168"/>
          </a:xfrm>
          <a:prstGeom prst="rect">
            <a:avLst/>
          </a:prstGeom>
        </p:spPr>
      </p:pic>
      <p:pic>
        <p:nvPicPr>
          <p:cNvPr id="13" name="Obrázek 12" descr="MB90002258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88024" y="2564904"/>
            <a:ext cx="1512168" cy="1512168"/>
          </a:xfrm>
          <a:prstGeom prst="rect">
            <a:avLst/>
          </a:prstGeom>
        </p:spPr>
      </p:pic>
      <p:pic>
        <p:nvPicPr>
          <p:cNvPr id="14" name="Obrázek 13" descr="MB90023214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860032" y="4293096"/>
            <a:ext cx="1512168" cy="1512168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2267744" y="908720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Teacher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2420888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dog </a:t>
            </a:r>
            <a:r>
              <a:rPr lang="cs-CZ" sz="2400" dirty="0" err="1" smtClean="0"/>
              <a:t>is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box.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4293096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window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548680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apple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1484784"/>
            <a:ext cx="2771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under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apple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2924944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dolls</a:t>
            </a:r>
            <a:r>
              <a:rPr lang="cs-CZ" sz="2400" dirty="0" smtClean="0"/>
              <a:t> are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chair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4653136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clown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box.</a:t>
            </a:r>
            <a:endParaRPr lang="cs-CZ" sz="2400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hlinkClick r:id="rId2"/>
              </a:rPr>
              <a:t>http://microsoft.com</a:t>
            </a:r>
            <a:endParaRPr lang="cs-CZ" dirty="0" smtClean="0">
              <a:solidFill>
                <a:srgbClr val="92D050"/>
              </a:solidFill>
            </a:endParaRPr>
          </a:p>
          <a:p>
            <a:r>
              <a:rPr lang="cs-CZ" sz="2400" dirty="0" smtClean="0"/>
              <a:t>KOCIÁNOVÁ, Zdeňka. </a:t>
            </a:r>
            <a:r>
              <a:rPr lang="cs-CZ" sz="2400" i="1" dirty="0" smtClean="0"/>
              <a:t>New </a:t>
            </a:r>
            <a:r>
              <a:rPr lang="cs-CZ" sz="2400" i="1" dirty="0" err="1" smtClean="0"/>
              <a:t>English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for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you</a:t>
            </a:r>
            <a:r>
              <a:rPr lang="cs-CZ" sz="2400" i="1" dirty="0" smtClean="0"/>
              <a:t> 1-Pupil´s </a:t>
            </a:r>
            <a:r>
              <a:rPr lang="cs-CZ" sz="2400" i="1" dirty="0" err="1" smtClean="0"/>
              <a:t>book</a:t>
            </a:r>
            <a:r>
              <a:rPr lang="cs-CZ" sz="2400" dirty="0" smtClean="0"/>
              <a:t>: </a:t>
            </a:r>
            <a:r>
              <a:rPr lang="cs-CZ" sz="2400" i="1" dirty="0" smtClean="0"/>
              <a:t>učebnice anglického jazyka pro 4.ročník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Těšín: Vydavatelství-EDUCI, 2001. ISBN 80-86381-02-1. </a:t>
            </a:r>
          </a:p>
          <a:p>
            <a:endParaRPr lang="cs-CZ" sz="2400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121</TotalTime>
  <Words>224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Snímek 1</vt:lpstr>
      <vt:lpstr>PREPOSITIONS</vt:lpstr>
      <vt:lpstr>ANOTACE</vt:lpstr>
      <vt:lpstr>PREPOSITIONS</vt:lpstr>
      <vt:lpstr>WHERE IS IT?</vt:lpstr>
      <vt:lpstr>Match the pictures with the expressions.Then speak:Where is..</vt:lpstr>
      <vt:lpstr>AT HOME, AT SCHOOL, OVER THERE</vt:lpstr>
      <vt:lpstr>Where is……?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Guest</cp:lastModifiedBy>
  <cp:revision>18</cp:revision>
  <dcterms:created xsi:type="dcterms:W3CDTF">2012-03-25T15:53:34Z</dcterms:created>
  <dcterms:modified xsi:type="dcterms:W3CDTF">2012-03-25T17:56:27Z</dcterms:modified>
</cp:coreProperties>
</file>