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59" r:id="rId6"/>
    <p:sldId id="260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70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D93F1E-8E95-4B4F-9041-1B9801282CA8}" type="doc">
      <dgm:prSet loTypeId="urn:microsoft.com/office/officeart/2005/8/layout/hProcess11" loCatId="process" qsTypeId="urn:microsoft.com/office/officeart/2005/8/quickstyle/simple1" qsCatId="simple" csTypeId="urn:microsoft.com/office/officeart/2005/8/colors/accent1_2" csCatId="accent1" phldr="1"/>
      <dgm:spPr/>
    </dgm:pt>
    <dgm:pt modelId="{1397F52F-DC48-4845-BAC0-25DC8599A8F1}">
      <dgm:prSet phldrT="[Text]" custT="1"/>
      <dgm:spPr/>
      <dgm:t>
        <a:bodyPr/>
        <a:lstStyle/>
        <a:p>
          <a:r>
            <a:rPr lang="cs-CZ" sz="2800" b="1" dirty="0" smtClean="0">
              <a:solidFill>
                <a:schemeClr val="accent3">
                  <a:lumMod val="75000"/>
                </a:schemeClr>
              </a:solidFill>
            </a:rPr>
            <a:t>Člověk zručný</a:t>
          </a:r>
        </a:p>
        <a:p>
          <a:r>
            <a:rPr lang="cs-CZ" sz="2500" dirty="0" smtClean="0"/>
            <a:t>3 mil. př.n.l.- 1,5 mil. př.n.l.</a:t>
          </a:r>
          <a:endParaRPr lang="cs-CZ" sz="2500" dirty="0"/>
        </a:p>
      </dgm:t>
    </dgm:pt>
    <dgm:pt modelId="{7DC0E003-4C59-41F5-BA45-3BC72FD039EE}" type="parTrans" cxnId="{0374811E-66F1-485B-B497-EEADEB84FB9E}">
      <dgm:prSet/>
      <dgm:spPr/>
      <dgm:t>
        <a:bodyPr/>
        <a:lstStyle/>
        <a:p>
          <a:endParaRPr lang="cs-CZ"/>
        </a:p>
      </dgm:t>
    </dgm:pt>
    <dgm:pt modelId="{02982FA7-9819-4E04-84D0-296E71B1C0CF}" type="sibTrans" cxnId="{0374811E-66F1-485B-B497-EEADEB84FB9E}">
      <dgm:prSet/>
      <dgm:spPr/>
      <dgm:t>
        <a:bodyPr/>
        <a:lstStyle/>
        <a:p>
          <a:endParaRPr lang="cs-CZ"/>
        </a:p>
      </dgm:t>
    </dgm:pt>
    <dgm:pt modelId="{2D970E92-D0F4-4666-A425-A605003F37A8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Člověk vzpřímený</a:t>
          </a:r>
        </a:p>
        <a:p>
          <a:r>
            <a:rPr lang="cs-CZ" dirty="0" smtClean="0"/>
            <a:t>1,5 mil. př.n.l. – 300 000 př.n.l.</a:t>
          </a:r>
          <a:endParaRPr lang="cs-CZ" dirty="0"/>
        </a:p>
      </dgm:t>
    </dgm:pt>
    <dgm:pt modelId="{44A187EF-0D14-4A78-8B7F-7EE4A4FA754B}" type="parTrans" cxnId="{E0369BD6-9B0E-4DE9-86C7-4CC4343BD726}">
      <dgm:prSet/>
      <dgm:spPr/>
      <dgm:t>
        <a:bodyPr/>
        <a:lstStyle/>
        <a:p>
          <a:endParaRPr lang="cs-CZ"/>
        </a:p>
      </dgm:t>
    </dgm:pt>
    <dgm:pt modelId="{DEB94095-4380-4A1D-86E5-C4F3BA82D479}" type="sibTrans" cxnId="{E0369BD6-9B0E-4DE9-86C7-4CC4343BD726}">
      <dgm:prSet/>
      <dgm:spPr/>
      <dgm:t>
        <a:bodyPr/>
        <a:lstStyle/>
        <a:p>
          <a:endParaRPr lang="cs-CZ"/>
        </a:p>
      </dgm:t>
    </dgm:pt>
    <dgm:pt modelId="{F7C00DEE-89DD-4474-BA26-D09068A40FB4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Člověk rozumný</a:t>
          </a:r>
        </a:p>
        <a:p>
          <a:r>
            <a:rPr lang="cs-CZ" dirty="0" smtClean="0"/>
            <a:t>300 000 př.n.l. – 40 000 př.n.l.</a:t>
          </a:r>
          <a:endParaRPr lang="cs-CZ" dirty="0"/>
        </a:p>
      </dgm:t>
    </dgm:pt>
    <dgm:pt modelId="{D0EE0E18-9B4A-4C62-81DB-8C61E1573D81}" type="parTrans" cxnId="{78D006BF-AB7A-4E75-90A8-D857A69930CF}">
      <dgm:prSet/>
      <dgm:spPr/>
      <dgm:t>
        <a:bodyPr/>
        <a:lstStyle/>
        <a:p>
          <a:endParaRPr lang="cs-CZ"/>
        </a:p>
      </dgm:t>
    </dgm:pt>
    <dgm:pt modelId="{FE5ABB0A-08CD-40AA-9F7E-528CD35DB59C}" type="sibTrans" cxnId="{78D006BF-AB7A-4E75-90A8-D857A69930CF}">
      <dgm:prSet/>
      <dgm:spPr/>
      <dgm:t>
        <a:bodyPr/>
        <a:lstStyle/>
        <a:p>
          <a:endParaRPr lang="cs-CZ"/>
        </a:p>
      </dgm:t>
    </dgm:pt>
    <dgm:pt modelId="{A9C3498D-5E62-452E-A191-5D8C1AADFAF5}" type="pres">
      <dgm:prSet presAssocID="{3DD93F1E-8E95-4B4F-9041-1B9801282CA8}" presName="Name0" presStyleCnt="0">
        <dgm:presLayoutVars>
          <dgm:dir/>
          <dgm:resizeHandles val="exact"/>
        </dgm:presLayoutVars>
      </dgm:prSet>
      <dgm:spPr/>
    </dgm:pt>
    <dgm:pt modelId="{260DDC9F-0F09-403A-88EE-3F492F774230}" type="pres">
      <dgm:prSet presAssocID="{3DD93F1E-8E95-4B4F-9041-1B9801282CA8}" presName="arrow" presStyleLbl="bgShp" presStyleIdx="0" presStyleCnt="1"/>
      <dgm:spPr/>
    </dgm:pt>
    <dgm:pt modelId="{27B0F17A-022C-43D0-8C95-DB5E5D044AC5}" type="pres">
      <dgm:prSet presAssocID="{3DD93F1E-8E95-4B4F-9041-1B9801282CA8}" presName="points" presStyleCnt="0"/>
      <dgm:spPr/>
    </dgm:pt>
    <dgm:pt modelId="{9ABBA14A-87BF-48D8-8425-09C9A6C74704}" type="pres">
      <dgm:prSet presAssocID="{1397F52F-DC48-4845-BAC0-25DC8599A8F1}" presName="compositeA" presStyleCnt="0"/>
      <dgm:spPr/>
    </dgm:pt>
    <dgm:pt modelId="{056DC5A9-1A60-4966-90A7-22E74F4354B6}" type="pres">
      <dgm:prSet presAssocID="{1397F52F-DC48-4845-BAC0-25DC8599A8F1}" presName="textA" presStyleLbl="revTx" presStyleIdx="0" presStyleCnt="3" custScaleX="151119" custScaleY="10726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200B5A-E431-47CE-875E-09FB7317C88A}" type="pres">
      <dgm:prSet presAssocID="{1397F52F-DC48-4845-BAC0-25DC8599A8F1}" presName="circleA" presStyleLbl="node1" presStyleIdx="0" presStyleCnt="3"/>
      <dgm:spPr/>
    </dgm:pt>
    <dgm:pt modelId="{0E660F47-ABA5-44E8-B546-A0DB4A54DFB8}" type="pres">
      <dgm:prSet presAssocID="{1397F52F-DC48-4845-BAC0-25DC8599A8F1}" presName="spaceA" presStyleCnt="0"/>
      <dgm:spPr/>
    </dgm:pt>
    <dgm:pt modelId="{93CC3723-71B4-4D80-A6AF-796D1FC7E044}" type="pres">
      <dgm:prSet presAssocID="{02982FA7-9819-4E04-84D0-296E71B1C0CF}" presName="space" presStyleCnt="0"/>
      <dgm:spPr/>
    </dgm:pt>
    <dgm:pt modelId="{A7F7B654-E4DD-4A36-826F-7FA2E38F70B3}" type="pres">
      <dgm:prSet presAssocID="{2D970E92-D0F4-4666-A425-A605003F37A8}" presName="compositeB" presStyleCnt="0"/>
      <dgm:spPr/>
    </dgm:pt>
    <dgm:pt modelId="{BEA98870-FFE3-4D7C-9F18-8DFD1D408157}" type="pres">
      <dgm:prSet presAssocID="{2D970E92-D0F4-4666-A425-A605003F37A8}" presName="textB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86127D-501B-459F-AC21-DA1EBF577361}" type="pres">
      <dgm:prSet presAssocID="{2D970E92-D0F4-4666-A425-A605003F37A8}" presName="circleB" presStyleLbl="node1" presStyleIdx="1" presStyleCnt="3"/>
      <dgm:spPr/>
    </dgm:pt>
    <dgm:pt modelId="{7E437536-83C3-4F07-B281-5EC5821CDCA4}" type="pres">
      <dgm:prSet presAssocID="{2D970E92-D0F4-4666-A425-A605003F37A8}" presName="spaceB" presStyleCnt="0"/>
      <dgm:spPr/>
    </dgm:pt>
    <dgm:pt modelId="{8941EEF6-BDBA-47C8-A54F-49F8FCC5DED1}" type="pres">
      <dgm:prSet presAssocID="{DEB94095-4380-4A1D-86E5-C4F3BA82D479}" presName="space" presStyleCnt="0"/>
      <dgm:spPr/>
    </dgm:pt>
    <dgm:pt modelId="{621BBCAE-B81D-4149-B4B0-729B6FF6A2FF}" type="pres">
      <dgm:prSet presAssocID="{F7C00DEE-89DD-4474-BA26-D09068A40FB4}" presName="compositeA" presStyleCnt="0"/>
      <dgm:spPr/>
    </dgm:pt>
    <dgm:pt modelId="{FC875A3F-EA75-4808-AF5C-CCBC6F8E000C}" type="pres">
      <dgm:prSet presAssocID="{F7C00DEE-89DD-4474-BA26-D09068A40FB4}" presName="textA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31DA4C-2D68-452B-A144-631FE27C5792}" type="pres">
      <dgm:prSet presAssocID="{F7C00DEE-89DD-4474-BA26-D09068A40FB4}" presName="circleA" presStyleLbl="node1" presStyleIdx="2" presStyleCnt="3"/>
      <dgm:spPr/>
    </dgm:pt>
    <dgm:pt modelId="{AF674E34-A691-4383-B338-E11BAEAE3255}" type="pres">
      <dgm:prSet presAssocID="{F7C00DEE-89DD-4474-BA26-D09068A40FB4}" presName="spaceA" presStyleCnt="0"/>
      <dgm:spPr/>
    </dgm:pt>
  </dgm:ptLst>
  <dgm:cxnLst>
    <dgm:cxn modelId="{E0369BD6-9B0E-4DE9-86C7-4CC4343BD726}" srcId="{3DD93F1E-8E95-4B4F-9041-1B9801282CA8}" destId="{2D970E92-D0F4-4666-A425-A605003F37A8}" srcOrd="1" destOrd="0" parTransId="{44A187EF-0D14-4A78-8B7F-7EE4A4FA754B}" sibTransId="{DEB94095-4380-4A1D-86E5-C4F3BA82D479}"/>
    <dgm:cxn modelId="{78D006BF-AB7A-4E75-90A8-D857A69930CF}" srcId="{3DD93F1E-8E95-4B4F-9041-1B9801282CA8}" destId="{F7C00DEE-89DD-4474-BA26-D09068A40FB4}" srcOrd="2" destOrd="0" parTransId="{D0EE0E18-9B4A-4C62-81DB-8C61E1573D81}" sibTransId="{FE5ABB0A-08CD-40AA-9F7E-528CD35DB59C}"/>
    <dgm:cxn modelId="{960A826E-8DDF-47CF-A966-DDD1F87AE34A}" type="presOf" srcId="{3DD93F1E-8E95-4B4F-9041-1B9801282CA8}" destId="{A9C3498D-5E62-452E-A191-5D8C1AADFAF5}" srcOrd="0" destOrd="0" presId="urn:microsoft.com/office/officeart/2005/8/layout/hProcess11"/>
    <dgm:cxn modelId="{CF3645BC-4771-4ED5-A1A4-13D1791F2B6F}" type="presOf" srcId="{1397F52F-DC48-4845-BAC0-25DC8599A8F1}" destId="{056DC5A9-1A60-4966-90A7-22E74F4354B6}" srcOrd="0" destOrd="0" presId="urn:microsoft.com/office/officeart/2005/8/layout/hProcess11"/>
    <dgm:cxn modelId="{66BB0BA4-D430-4E8B-AC27-0D92BD6833F2}" type="presOf" srcId="{2D970E92-D0F4-4666-A425-A605003F37A8}" destId="{BEA98870-FFE3-4D7C-9F18-8DFD1D408157}" srcOrd="0" destOrd="0" presId="urn:microsoft.com/office/officeart/2005/8/layout/hProcess11"/>
    <dgm:cxn modelId="{0374811E-66F1-485B-B497-EEADEB84FB9E}" srcId="{3DD93F1E-8E95-4B4F-9041-1B9801282CA8}" destId="{1397F52F-DC48-4845-BAC0-25DC8599A8F1}" srcOrd="0" destOrd="0" parTransId="{7DC0E003-4C59-41F5-BA45-3BC72FD039EE}" sibTransId="{02982FA7-9819-4E04-84D0-296E71B1C0CF}"/>
    <dgm:cxn modelId="{56003A9C-6C0C-4DF3-A4B5-64302592684E}" type="presOf" srcId="{F7C00DEE-89DD-4474-BA26-D09068A40FB4}" destId="{FC875A3F-EA75-4808-AF5C-CCBC6F8E000C}" srcOrd="0" destOrd="0" presId="urn:microsoft.com/office/officeart/2005/8/layout/hProcess11"/>
    <dgm:cxn modelId="{D7A7B626-D716-46FB-B2CF-B5EED03617D9}" type="presParOf" srcId="{A9C3498D-5E62-452E-A191-5D8C1AADFAF5}" destId="{260DDC9F-0F09-403A-88EE-3F492F774230}" srcOrd="0" destOrd="0" presId="urn:microsoft.com/office/officeart/2005/8/layout/hProcess11"/>
    <dgm:cxn modelId="{2EAE04DF-0DD8-4670-92F8-DD33B153D1B7}" type="presParOf" srcId="{A9C3498D-5E62-452E-A191-5D8C1AADFAF5}" destId="{27B0F17A-022C-43D0-8C95-DB5E5D044AC5}" srcOrd="1" destOrd="0" presId="urn:microsoft.com/office/officeart/2005/8/layout/hProcess11"/>
    <dgm:cxn modelId="{EF7754E8-4D9D-40ED-9583-AEDEEB0A74D4}" type="presParOf" srcId="{27B0F17A-022C-43D0-8C95-DB5E5D044AC5}" destId="{9ABBA14A-87BF-48D8-8425-09C9A6C74704}" srcOrd="0" destOrd="0" presId="urn:microsoft.com/office/officeart/2005/8/layout/hProcess11"/>
    <dgm:cxn modelId="{03373B5B-1DFF-42AB-A8E1-920C5B2176E7}" type="presParOf" srcId="{9ABBA14A-87BF-48D8-8425-09C9A6C74704}" destId="{056DC5A9-1A60-4966-90A7-22E74F4354B6}" srcOrd="0" destOrd="0" presId="urn:microsoft.com/office/officeart/2005/8/layout/hProcess11"/>
    <dgm:cxn modelId="{93A450F1-BEAB-4644-8C64-D34CFEBBD11F}" type="presParOf" srcId="{9ABBA14A-87BF-48D8-8425-09C9A6C74704}" destId="{E1200B5A-E431-47CE-875E-09FB7317C88A}" srcOrd="1" destOrd="0" presId="urn:microsoft.com/office/officeart/2005/8/layout/hProcess11"/>
    <dgm:cxn modelId="{8DB6EA02-85BD-4CE2-97C9-5314CE0AFC37}" type="presParOf" srcId="{9ABBA14A-87BF-48D8-8425-09C9A6C74704}" destId="{0E660F47-ABA5-44E8-B546-A0DB4A54DFB8}" srcOrd="2" destOrd="0" presId="urn:microsoft.com/office/officeart/2005/8/layout/hProcess11"/>
    <dgm:cxn modelId="{53F79230-0D4B-4328-BDC5-77549F42D491}" type="presParOf" srcId="{27B0F17A-022C-43D0-8C95-DB5E5D044AC5}" destId="{93CC3723-71B4-4D80-A6AF-796D1FC7E044}" srcOrd="1" destOrd="0" presId="urn:microsoft.com/office/officeart/2005/8/layout/hProcess11"/>
    <dgm:cxn modelId="{E6D05597-F52A-4EA5-8401-A89E7E29E64F}" type="presParOf" srcId="{27B0F17A-022C-43D0-8C95-DB5E5D044AC5}" destId="{A7F7B654-E4DD-4A36-826F-7FA2E38F70B3}" srcOrd="2" destOrd="0" presId="urn:microsoft.com/office/officeart/2005/8/layout/hProcess11"/>
    <dgm:cxn modelId="{4F899269-4700-4E87-946D-F08D943D73D7}" type="presParOf" srcId="{A7F7B654-E4DD-4A36-826F-7FA2E38F70B3}" destId="{BEA98870-FFE3-4D7C-9F18-8DFD1D408157}" srcOrd="0" destOrd="0" presId="urn:microsoft.com/office/officeart/2005/8/layout/hProcess11"/>
    <dgm:cxn modelId="{B46CE107-25D8-4499-A2F2-FF1BE8899172}" type="presParOf" srcId="{A7F7B654-E4DD-4A36-826F-7FA2E38F70B3}" destId="{8386127D-501B-459F-AC21-DA1EBF577361}" srcOrd="1" destOrd="0" presId="urn:microsoft.com/office/officeart/2005/8/layout/hProcess11"/>
    <dgm:cxn modelId="{A1B5FD07-C07B-422D-A3A2-9F76E9DB0B95}" type="presParOf" srcId="{A7F7B654-E4DD-4A36-826F-7FA2E38F70B3}" destId="{7E437536-83C3-4F07-B281-5EC5821CDCA4}" srcOrd="2" destOrd="0" presId="urn:microsoft.com/office/officeart/2005/8/layout/hProcess11"/>
    <dgm:cxn modelId="{59301C4F-F176-4F40-94A9-6847AAA3CC7E}" type="presParOf" srcId="{27B0F17A-022C-43D0-8C95-DB5E5D044AC5}" destId="{8941EEF6-BDBA-47C8-A54F-49F8FCC5DED1}" srcOrd="3" destOrd="0" presId="urn:microsoft.com/office/officeart/2005/8/layout/hProcess11"/>
    <dgm:cxn modelId="{38245D45-F153-4EE5-A22D-2AD9287821B1}" type="presParOf" srcId="{27B0F17A-022C-43D0-8C95-DB5E5D044AC5}" destId="{621BBCAE-B81D-4149-B4B0-729B6FF6A2FF}" srcOrd="4" destOrd="0" presId="urn:microsoft.com/office/officeart/2005/8/layout/hProcess11"/>
    <dgm:cxn modelId="{E2763C25-17DF-4719-809A-E089479640C4}" type="presParOf" srcId="{621BBCAE-B81D-4149-B4B0-729B6FF6A2FF}" destId="{FC875A3F-EA75-4808-AF5C-CCBC6F8E000C}" srcOrd="0" destOrd="0" presId="urn:microsoft.com/office/officeart/2005/8/layout/hProcess11"/>
    <dgm:cxn modelId="{4070A928-355D-44C9-9594-AE5EBE4D56DD}" type="presParOf" srcId="{621BBCAE-B81D-4149-B4B0-729B6FF6A2FF}" destId="{4831DA4C-2D68-452B-A144-631FE27C5792}" srcOrd="1" destOrd="0" presId="urn:microsoft.com/office/officeart/2005/8/layout/hProcess11"/>
    <dgm:cxn modelId="{02AA89EC-18AD-4FE5-A176-870176749F77}" type="presParOf" srcId="{621BBCAE-B81D-4149-B4B0-729B6FF6A2FF}" destId="{AF674E34-A691-4383-B338-E11BAEAE3255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0DDC9F-0F09-403A-88EE-3F492F774230}">
      <dsp:nvSpPr>
        <dsp:cNvPr id="0" name=""/>
        <dsp:cNvSpPr/>
      </dsp:nvSpPr>
      <dsp:spPr>
        <a:xfrm>
          <a:off x="0" y="1357788"/>
          <a:ext cx="8686800" cy="1810384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6DC5A9-1A60-4966-90A7-22E74F4354B6}">
      <dsp:nvSpPr>
        <dsp:cNvPr id="0" name=""/>
        <dsp:cNvSpPr/>
      </dsp:nvSpPr>
      <dsp:spPr>
        <a:xfrm>
          <a:off x="4685" y="-32881"/>
          <a:ext cx="3267760" cy="1941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b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accent3">
                  <a:lumMod val="75000"/>
                </a:schemeClr>
              </a:solidFill>
            </a:rPr>
            <a:t>Člověk zručný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3 mil. př.n.l.- 1,5 mil. př.n.l.</a:t>
          </a:r>
          <a:endParaRPr lang="cs-CZ" sz="2500" kern="1200" dirty="0"/>
        </a:p>
      </dsp:txBody>
      <dsp:txXfrm>
        <a:off x="4685" y="-32881"/>
        <a:ext cx="3267760" cy="1941909"/>
      </dsp:txXfrm>
    </dsp:sp>
    <dsp:sp modelId="{E1200B5A-E431-47CE-875E-09FB7317C88A}">
      <dsp:nvSpPr>
        <dsp:cNvPr id="0" name=""/>
        <dsp:cNvSpPr/>
      </dsp:nvSpPr>
      <dsp:spPr>
        <a:xfrm>
          <a:off x="1412267" y="2069564"/>
          <a:ext cx="452596" cy="4525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A98870-FFE3-4D7C-9F18-8DFD1D408157}">
      <dsp:nvSpPr>
        <dsp:cNvPr id="0" name=""/>
        <dsp:cNvSpPr/>
      </dsp:nvSpPr>
      <dsp:spPr>
        <a:xfrm>
          <a:off x="3380564" y="2715577"/>
          <a:ext cx="2162375" cy="1810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149352" numCol="1" spcCol="1270" anchor="t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tx1"/>
              </a:solidFill>
            </a:rPr>
            <a:t>Člověk vzpřímený</a:t>
          </a:r>
        </a:p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1,5 mil. př.n.l. – 300 000 př.n.l.</a:t>
          </a:r>
          <a:endParaRPr lang="cs-CZ" sz="2100" kern="1200" dirty="0"/>
        </a:p>
      </dsp:txBody>
      <dsp:txXfrm>
        <a:off x="3380564" y="2715577"/>
        <a:ext cx="2162375" cy="1810384"/>
      </dsp:txXfrm>
    </dsp:sp>
    <dsp:sp modelId="{8386127D-501B-459F-AC21-DA1EBF577361}">
      <dsp:nvSpPr>
        <dsp:cNvPr id="0" name=""/>
        <dsp:cNvSpPr/>
      </dsp:nvSpPr>
      <dsp:spPr>
        <a:xfrm>
          <a:off x="4235454" y="2036682"/>
          <a:ext cx="452596" cy="4525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875A3F-EA75-4808-AF5C-CCBC6F8E000C}">
      <dsp:nvSpPr>
        <dsp:cNvPr id="0" name=""/>
        <dsp:cNvSpPr/>
      </dsp:nvSpPr>
      <dsp:spPr>
        <a:xfrm>
          <a:off x="5651058" y="0"/>
          <a:ext cx="2162375" cy="1810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149352" numCol="1" spcCol="1270" anchor="b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tx1"/>
              </a:solidFill>
            </a:rPr>
            <a:t>Člověk rozumný</a:t>
          </a:r>
        </a:p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300 000 př.n.l. – 40 000 př.n.l.</a:t>
          </a:r>
          <a:endParaRPr lang="cs-CZ" sz="2100" kern="1200" dirty="0"/>
        </a:p>
      </dsp:txBody>
      <dsp:txXfrm>
        <a:off x="5651058" y="0"/>
        <a:ext cx="2162375" cy="1810384"/>
      </dsp:txXfrm>
    </dsp:sp>
    <dsp:sp modelId="{4831DA4C-2D68-452B-A144-631FE27C5792}">
      <dsp:nvSpPr>
        <dsp:cNvPr id="0" name=""/>
        <dsp:cNvSpPr/>
      </dsp:nvSpPr>
      <dsp:spPr>
        <a:xfrm>
          <a:off x="6505948" y="2036682"/>
          <a:ext cx="452596" cy="4525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hyperlink" Target="http://www.zskunratice.cz/ucitele/predmety/dejepis/dejepis-6-rocnik/vyvojove-faze-cloveka-819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hyperlink" Target="http://www.mapy-pruvodce.cz/STIEFEL/NASTENNE-MAPY/Afrika-obecne-geograficka-Afrika-politicka-mapa~3838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g"/><Relationship Id="rId4" Type="http://schemas.openxmlformats.org/officeDocument/2006/relationships/hyperlink" Target="http://radaznebe.webnode.cz/news/krasy-na-svete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dejepis.wikidot.com/clovek-a-jeho-predchudci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hyperlink" Target="http://blanensky.denik.cz/nehody/v-moravskem-krasu-se-lezec-zritil-ze-skaly-prezil-se-zranenim-20120923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g"/><Relationship Id="rId4" Type="http://schemas.openxmlformats.org/officeDocument/2006/relationships/hyperlink" Target="http://www.cestovatel.cz/clanky/pristupne-jeskyne-moravskeho-krasu-jih/galerie/sveduv-stul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hyperlink" Target="http://www.birdz.sk/technika/ludske-vynalezy-pravek/17537-clanok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hyperlink" Target="http://www.zdenekburian.com/pohlednice1.htm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hyperlink" Target="http://cs.wikipedia.org/wiki/Homo_habilis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hyperlink" Target="http://pajijinecka.blog.cz/0709/pravek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Člověk zručný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Dějepis 6. ročníku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1691640" y="1124744"/>
            <a:ext cx="5760720" cy="260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011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Název: Dějepis 6.ročníku – </a:t>
            </a:r>
            <a:r>
              <a:rPr lang="cs-CZ" dirty="0" smtClean="0"/>
              <a:t>Člověk zručný</a:t>
            </a:r>
            <a:endParaRPr lang="cs-CZ" dirty="0"/>
          </a:p>
          <a:p>
            <a:r>
              <a:rPr lang="cs-CZ" dirty="0"/>
              <a:t>Šablona: III/2</a:t>
            </a:r>
          </a:p>
          <a:p>
            <a:r>
              <a:rPr lang="cs-CZ" dirty="0"/>
              <a:t>Číslo: </a:t>
            </a:r>
            <a:r>
              <a:rPr lang="cs-CZ" dirty="0" smtClean="0"/>
              <a:t>64</a:t>
            </a:r>
            <a:endParaRPr lang="cs-CZ" dirty="0"/>
          </a:p>
          <a:p>
            <a:r>
              <a:rPr lang="cs-CZ" dirty="0"/>
              <a:t>Autor: Mgr. Soňa Blažková</a:t>
            </a:r>
          </a:p>
          <a:p>
            <a:r>
              <a:rPr lang="cs-CZ" dirty="0"/>
              <a:t>ZŠ Choltice </a:t>
            </a:r>
            <a:r>
              <a:rPr lang="cs-CZ" dirty="0" smtClean="0"/>
              <a:t>„Učíme </a:t>
            </a:r>
            <a:r>
              <a:rPr lang="cs-CZ" dirty="0"/>
              <a:t>se pro život“</a:t>
            </a:r>
          </a:p>
          <a:p>
            <a:r>
              <a:rPr lang="cs-CZ" dirty="0"/>
              <a:t>Klíčová slova: </a:t>
            </a:r>
            <a:r>
              <a:rPr lang="cs-CZ" dirty="0" smtClean="0"/>
              <a:t>homo </a:t>
            </a:r>
            <a:r>
              <a:rPr lang="cs-CZ" dirty="0" err="1" smtClean="0"/>
              <a:t>habilis</a:t>
            </a:r>
            <a:r>
              <a:rPr lang="cs-CZ" dirty="0" smtClean="0"/>
              <a:t>, člověk zručný, sekáče, úštěpy, tlupa, Afrika</a:t>
            </a:r>
            <a:endParaRPr lang="cs-CZ" dirty="0"/>
          </a:p>
          <a:p>
            <a:r>
              <a:rPr lang="cs-CZ" dirty="0"/>
              <a:t>Cíl: výklad a seznámení s tématem</a:t>
            </a:r>
          </a:p>
          <a:p>
            <a:endParaRPr lang="cs-CZ" dirty="0"/>
          </a:p>
          <a:p>
            <a:r>
              <a:rPr lang="cs-CZ" dirty="0"/>
              <a:t>Třída: dějepis 6                            Datum: </a:t>
            </a:r>
            <a:r>
              <a:rPr lang="cs-CZ" dirty="0" smtClean="0"/>
              <a:t>18.9. 2012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9792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láček 7"/>
          <p:cNvSpPr/>
          <p:nvPr/>
        </p:nvSpPr>
        <p:spPr>
          <a:xfrm>
            <a:off x="467544" y="1844824"/>
            <a:ext cx="3240360" cy="172819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Kdy žil?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1820769"/>
              </p:ext>
            </p:extLst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62493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člověka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268760"/>
            <a:ext cx="8701320" cy="5351312"/>
          </a:xfrm>
        </p:spPr>
      </p:pic>
      <p:sp>
        <p:nvSpPr>
          <p:cNvPr id="5" name="Šipka nahoru 4"/>
          <p:cNvSpPr/>
          <p:nvPr/>
        </p:nvSpPr>
        <p:spPr>
          <a:xfrm>
            <a:off x="2267744" y="4437112"/>
            <a:ext cx="576064" cy="18722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8524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Žil?</a:t>
            </a:r>
            <a:endParaRPr lang="cs-CZ" dirty="0"/>
          </a:p>
        </p:txBody>
      </p:sp>
      <p:pic>
        <p:nvPicPr>
          <p:cNvPr id="5" name="Zástupný symbol pro obsah 4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9786" y="2636912"/>
            <a:ext cx="3056489" cy="4149080"/>
          </a:xfrm>
        </p:spPr>
      </p:pic>
      <p:pic>
        <p:nvPicPr>
          <p:cNvPr id="6" name="Obrázek 5">
            <a:hlinkClick r:id="rId4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3" y="1988840"/>
            <a:ext cx="3600400" cy="270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75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Potrava: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Sběr plodů, semen, kořínků, rostlin, vajec</a:t>
            </a:r>
          </a:p>
          <a:p>
            <a:r>
              <a:rPr lang="cs-CZ" dirty="0" smtClean="0"/>
              <a:t>Lov drobné zvěře</a:t>
            </a:r>
            <a:endParaRPr lang="cs-CZ" dirty="0"/>
          </a:p>
        </p:txBody>
      </p:sp>
      <p:pic>
        <p:nvPicPr>
          <p:cNvPr id="4" name="Obrázek 3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430140"/>
            <a:ext cx="3096352" cy="4095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3667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Obydlí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875" y="2070140"/>
            <a:ext cx="3619500" cy="2714625"/>
          </a:xfrm>
        </p:spPr>
      </p:pic>
      <p:sp>
        <p:nvSpPr>
          <p:cNvPr id="5" name="TextovéPole 4"/>
          <p:cNvSpPr txBox="1"/>
          <p:nvPr/>
        </p:nvSpPr>
        <p:spPr>
          <a:xfrm>
            <a:off x="827584" y="1700808"/>
            <a:ext cx="1313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převisy skal</a:t>
            </a:r>
            <a:endParaRPr lang="cs-CZ" dirty="0"/>
          </a:p>
        </p:txBody>
      </p:sp>
      <p:pic>
        <p:nvPicPr>
          <p:cNvPr id="6" name="Obrázek 5">
            <a:hlinkClick r:id="rId4"/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3284984"/>
            <a:ext cx="4629894" cy="347242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427984" y="2924944"/>
            <a:ext cx="9220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jeskyně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9804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Kamenné sekáče, úštěpy</a:t>
            </a:r>
            <a:endParaRPr lang="cs-CZ" dirty="0"/>
          </a:p>
        </p:txBody>
      </p:sp>
      <p:pic>
        <p:nvPicPr>
          <p:cNvPr id="4" name="Obrázek 3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2348879"/>
            <a:ext cx="6192688" cy="4128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157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tlupách</a:t>
            </a:r>
          </a:p>
          <a:p>
            <a:r>
              <a:rPr lang="cs-CZ" dirty="0" smtClean="0"/>
              <a:t>Dorozumívá se posuňky a hrdelními zvuky</a:t>
            </a:r>
            <a:endParaRPr lang="cs-CZ" dirty="0"/>
          </a:p>
        </p:txBody>
      </p:sp>
      <p:pic>
        <p:nvPicPr>
          <p:cNvPr id="4" name="Obrázek 3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852936"/>
            <a:ext cx="4905848" cy="3480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173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VZHLED: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Vysoké čelo</a:t>
            </a:r>
          </a:p>
          <a:p>
            <a:r>
              <a:rPr lang="cs-CZ" dirty="0" smtClean="0"/>
              <a:t>Silné nadočnicové oblouky</a:t>
            </a:r>
          </a:p>
          <a:p>
            <a:r>
              <a:rPr lang="cs-CZ" dirty="0" smtClean="0"/>
              <a:t>Malý nos</a:t>
            </a:r>
          </a:p>
          <a:p>
            <a:r>
              <a:rPr lang="cs-CZ" dirty="0" smtClean="0"/>
              <a:t>Zapadlá brada</a:t>
            </a:r>
          </a:p>
          <a:p>
            <a:r>
              <a:rPr lang="cs-CZ" dirty="0" smtClean="0"/>
              <a:t>Malý, </a:t>
            </a:r>
            <a:r>
              <a:rPr lang="cs-CZ" smtClean="0"/>
              <a:t>porostlý srstí</a:t>
            </a:r>
            <a:endParaRPr lang="cs-CZ" dirty="0"/>
          </a:p>
        </p:txBody>
      </p:sp>
      <p:pic>
        <p:nvPicPr>
          <p:cNvPr id="4" name="Obrázek 3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3212976"/>
            <a:ext cx="2457450" cy="3276600"/>
          </a:xfrm>
          <a:prstGeom prst="rect">
            <a:avLst/>
          </a:prstGeom>
        </p:spPr>
      </p:pic>
      <p:pic>
        <p:nvPicPr>
          <p:cNvPr id="5" name="Obrázek 4">
            <a:hlinkClick r:id="rId4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196752"/>
            <a:ext cx="2422256" cy="316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158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04664"/>
            <a:ext cx="7056784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2400" b="1" u="sng" dirty="0">
                <a:solidFill>
                  <a:srgbClr val="FF0000"/>
                </a:solidFill>
                <a:latin typeface="Arial"/>
                <a:ea typeface="Times New Roman"/>
                <a:cs typeface="Times New Roman"/>
              </a:rPr>
              <a:t>ČLOVĚK  ZRUČNÝ     -  Homo </a:t>
            </a:r>
            <a:r>
              <a:rPr lang="cs-CZ" sz="2400" b="1" u="sng" dirty="0" err="1">
                <a:solidFill>
                  <a:srgbClr val="FF0000"/>
                </a:solidFill>
                <a:latin typeface="Arial"/>
                <a:ea typeface="Times New Roman"/>
                <a:cs typeface="Times New Roman"/>
              </a:rPr>
              <a:t>habilis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>
                <a:latin typeface="Arial"/>
                <a:ea typeface="Times New Roman"/>
                <a:cs typeface="Times New Roman"/>
              </a:rPr>
              <a:t> 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>
                <a:latin typeface="Arial"/>
                <a:ea typeface="Times New Roman"/>
                <a:cs typeface="Times New Roman"/>
              </a:rPr>
              <a:t> </a:t>
            </a:r>
            <a:r>
              <a:rPr lang="cs-CZ" sz="2400" dirty="0" smtClean="0">
                <a:solidFill>
                  <a:srgbClr val="B80047"/>
                </a:solidFill>
                <a:latin typeface="Arial"/>
                <a:ea typeface="Times New Roman"/>
                <a:cs typeface="Times New Roman"/>
              </a:rPr>
              <a:t>KDY</a:t>
            </a:r>
            <a:r>
              <a:rPr lang="cs-CZ" sz="2400" dirty="0" smtClean="0">
                <a:latin typeface="Arial"/>
                <a:ea typeface="Times New Roman"/>
                <a:cs typeface="Times New Roman"/>
              </a:rPr>
              <a:t>  </a:t>
            </a:r>
            <a:r>
              <a:rPr lang="cs-CZ" sz="2400" dirty="0">
                <a:latin typeface="Arial"/>
                <a:ea typeface="Times New Roman"/>
                <a:cs typeface="Times New Roman"/>
              </a:rPr>
              <a:t>žil   :  </a:t>
            </a:r>
            <a:r>
              <a:rPr lang="cs-CZ" sz="2400" dirty="0">
                <a:solidFill>
                  <a:srgbClr val="FF0000"/>
                </a:solidFill>
                <a:latin typeface="Arial"/>
                <a:ea typeface="Times New Roman"/>
                <a:cs typeface="Times New Roman"/>
              </a:rPr>
              <a:t>3 mil. př.n.l. – 1,5 mil. př.n.l.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>
                <a:latin typeface="Arial"/>
                <a:ea typeface="Times New Roman"/>
                <a:cs typeface="Times New Roman"/>
              </a:rPr>
              <a:t> </a:t>
            </a:r>
            <a:r>
              <a:rPr lang="cs-CZ" sz="2400" dirty="0" smtClean="0">
                <a:solidFill>
                  <a:srgbClr val="B80047"/>
                </a:solidFill>
                <a:latin typeface="Arial"/>
                <a:ea typeface="Times New Roman"/>
                <a:cs typeface="Times New Roman"/>
              </a:rPr>
              <a:t>KDE</a:t>
            </a:r>
            <a:r>
              <a:rPr lang="cs-CZ" sz="2400" dirty="0" smtClean="0">
                <a:latin typeface="Arial"/>
                <a:ea typeface="Times New Roman"/>
                <a:cs typeface="Times New Roman"/>
              </a:rPr>
              <a:t> </a:t>
            </a:r>
            <a:r>
              <a:rPr lang="cs-CZ" sz="2400" dirty="0">
                <a:latin typeface="Arial"/>
                <a:ea typeface="Times New Roman"/>
                <a:cs typeface="Times New Roman"/>
              </a:rPr>
              <a:t>žil   :   Afrika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>
                <a:latin typeface="Arial"/>
                <a:ea typeface="Times New Roman"/>
                <a:cs typeface="Times New Roman"/>
              </a:rPr>
              <a:t> </a:t>
            </a:r>
            <a:r>
              <a:rPr lang="cs-CZ" sz="2400" dirty="0" smtClean="0">
                <a:solidFill>
                  <a:srgbClr val="B80047"/>
                </a:solidFill>
                <a:latin typeface="Arial"/>
                <a:ea typeface="Times New Roman"/>
                <a:cs typeface="Times New Roman"/>
              </a:rPr>
              <a:t>POTRAVA</a:t>
            </a:r>
            <a:r>
              <a:rPr lang="cs-CZ" sz="2400" dirty="0" smtClean="0">
                <a:latin typeface="Arial"/>
                <a:ea typeface="Times New Roman"/>
                <a:cs typeface="Times New Roman"/>
              </a:rPr>
              <a:t>  </a:t>
            </a:r>
            <a:r>
              <a:rPr lang="cs-CZ" sz="2400" dirty="0">
                <a:latin typeface="Arial"/>
                <a:ea typeface="Times New Roman"/>
                <a:cs typeface="Times New Roman"/>
              </a:rPr>
              <a:t>:  sběr semen, plodů, rostlin, vajec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>
                <a:latin typeface="Arial"/>
                <a:ea typeface="Times New Roman"/>
                <a:cs typeface="Times New Roman"/>
              </a:rPr>
              <a:t>                      lov drobné zvěře 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 smtClean="0">
                <a:latin typeface="Arial Narrow"/>
                <a:ea typeface="Times New Roman"/>
                <a:cs typeface="Times New Roman"/>
              </a:rPr>
              <a:t> </a:t>
            </a:r>
            <a:r>
              <a:rPr lang="cs-CZ" sz="2400" dirty="0" smtClean="0">
                <a:solidFill>
                  <a:srgbClr val="B80047"/>
                </a:solidFill>
                <a:latin typeface="Arial"/>
                <a:ea typeface="Times New Roman"/>
                <a:cs typeface="Times New Roman"/>
              </a:rPr>
              <a:t>OBYDLÍ</a:t>
            </a:r>
            <a:r>
              <a:rPr lang="cs-CZ" sz="2400" dirty="0" smtClean="0">
                <a:latin typeface="Arial"/>
                <a:ea typeface="Times New Roman"/>
                <a:cs typeface="Times New Roman"/>
              </a:rPr>
              <a:t>  </a:t>
            </a:r>
            <a:r>
              <a:rPr lang="cs-CZ" sz="2400" dirty="0">
                <a:latin typeface="Arial"/>
                <a:ea typeface="Times New Roman"/>
                <a:cs typeface="Times New Roman"/>
              </a:rPr>
              <a:t>:      žil v tlupách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>
                <a:latin typeface="Arial"/>
                <a:ea typeface="Times New Roman"/>
                <a:cs typeface="Times New Roman"/>
              </a:rPr>
              <a:t>                      převisy skal, větve stromů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>
                <a:latin typeface="Arial"/>
                <a:ea typeface="Times New Roman"/>
                <a:cs typeface="Times New Roman"/>
              </a:rPr>
              <a:t> </a:t>
            </a:r>
            <a:r>
              <a:rPr lang="cs-CZ" sz="2400" dirty="0" smtClean="0">
                <a:solidFill>
                  <a:srgbClr val="B80047"/>
                </a:solidFill>
                <a:latin typeface="Arial"/>
                <a:ea typeface="Times New Roman"/>
                <a:cs typeface="Times New Roman"/>
              </a:rPr>
              <a:t>NÁSTROJE</a:t>
            </a:r>
            <a:r>
              <a:rPr lang="cs-CZ" sz="2400" dirty="0" smtClean="0">
                <a:latin typeface="Arial"/>
                <a:ea typeface="Times New Roman"/>
                <a:cs typeface="Times New Roman"/>
              </a:rPr>
              <a:t>  </a:t>
            </a:r>
            <a:r>
              <a:rPr lang="cs-CZ" sz="2400" dirty="0">
                <a:latin typeface="Arial"/>
                <a:ea typeface="Times New Roman"/>
                <a:cs typeface="Times New Roman"/>
              </a:rPr>
              <a:t>:  kamenné sekáče, úštěpy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>
                <a:latin typeface="Arial"/>
                <a:ea typeface="Times New Roman"/>
                <a:cs typeface="Times New Roman"/>
              </a:rPr>
              <a:t> 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>
                <a:solidFill>
                  <a:srgbClr val="000000"/>
                </a:solidFill>
                <a:latin typeface="Arial"/>
                <a:ea typeface="Times New Roman"/>
                <a:cs typeface="Times New Roman"/>
              </a:rPr>
              <a:t>Dorozumívá se posuňky a hrdelními zvuky.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>
                <a:solidFill>
                  <a:srgbClr val="B80047"/>
                </a:solidFill>
                <a:latin typeface="Arial"/>
                <a:ea typeface="Times New Roman"/>
                <a:cs typeface="Times New Roman"/>
              </a:rPr>
              <a:t> </a:t>
            </a:r>
            <a:r>
              <a:rPr lang="cs-CZ" sz="2400" dirty="0" smtClean="0">
                <a:solidFill>
                  <a:srgbClr val="B80047"/>
                </a:solidFill>
                <a:latin typeface="Arial"/>
                <a:ea typeface="Times New Roman"/>
                <a:cs typeface="Times New Roman"/>
              </a:rPr>
              <a:t>VZHLED</a:t>
            </a:r>
            <a:r>
              <a:rPr lang="cs-CZ" sz="2400" dirty="0" smtClean="0">
                <a:latin typeface="Arial"/>
                <a:ea typeface="Times New Roman"/>
                <a:cs typeface="Times New Roman"/>
              </a:rPr>
              <a:t> </a:t>
            </a:r>
            <a:r>
              <a:rPr lang="cs-CZ" sz="2400" dirty="0">
                <a:latin typeface="Arial"/>
                <a:ea typeface="Times New Roman"/>
                <a:cs typeface="Times New Roman"/>
              </a:rPr>
              <a:t>: </a:t>
            </a:r>
            <a:r>
              <a:rPr lang="cs-CZ" sz="2400" dirty="0" smtClean="0">
                <a:latin typeface="Arial"/>
                <a:ea typeface="Times New Roman"/>
                <a:cs typeface="Times New Roman"/>
              </a:rPr>
              <a:t>vysoké čelo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>
                <a:latin typeface="Arial"/>
                <a:ea typeface="Times New Roman"/>
                <a:cs typeface="Times New Roman"/>
              </a:rPr>
              <a:t>                  </a:t>
            </a:r>
            <a:r>
              <a:rPr lang="cs-CZ" sz="2400" dirty="0" smtClean="0">
                <a:latin typeface="Arial"/>
                <a:ea typeface="Times New Roman"/>
                <a:cs typeface="Times New Roman"/>
              </a:rPr>
              <a:t>silné nadočnicové </a:t>
            </a:r>
            <a:r>
              <a:rPr lang="cs-CZ" sz="2400" dirty="0">
                <a:latin typeface="Arial"/>
                <a:ea typeface="Times New Roman"/>
                <a:cs typeface="Times New Roman"/>
              </a:rPr>
              <a:t>oblouky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>
                <a:latin typeface="Arial"/>
                <a:ea typeface="Times New Roman"/>
                <a:cs typeface="Times New Roman"/>
              </a:rPr>
              <a:t>                  </a:t>
            </a:r>
            <a:r>
              <a:rPr lang="cs-CZ" sz="2400" dirty="0" smtClean="0">
                <a:latin typeface="Arial"/>
                <a:ea typeface="Times New Roman"/>
                <a:cs typeface="Times New Roman"/>
              </a:rPr>
              <a:t>malý nos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>
                <a:latin typeface="Arial"/>
                <a:ea typeface="Times New Roman"/>
                <a:cs typeface="Times New Roman"/>
              </a:rPr>
              <a:t>                  </a:t>
            </a:r>
            <a:r>
              <a:rPr lang="cs-CZ" sz="2400" dirty="0" smtClean="0">
                <a:latin typeface="Arial"/>
                <a:ea typeface="Times New Roman"/>
                <a:cs typeface="Times New Roman"/>
              </a:rPr>
              <a:t>zapadlá </a:t>
            </a:r>
            <a:r>
              <a:rPr lang="cs-CZ" sz="2400" dirty="0">
                <a:latin typeface="Arial"/>
                <a:ea typeface="Times New Roman"/>
                <a:cs typeface="Times New Roman"/>
              </a:rPr>
              <a:t>brada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>
                <a:latin typeface="Arial"/>
                <a:ea typeface="Times New Roman"/>
                <a:cs typeface="Times New Roman"/>
              </a:rPr>
              <a:t>                  </a:t>
            </a:r>
            <a:r>
              <a:rPr lang="cs-CZ" sz="2400" dirty="0" smtClean="0">
                <a:latin typeface="Arial"/>
                <a:ea typeface="Times New Roman"/>
                <a:cs typeface="Times New Roman"/>
              </a:rPr>
              <a:t>postava </a:t>
            </a:r>
            <a:r>
              <a:rPr lang="cs-CZ" sz="2400" dirty="0">
                <a:latin typeface="Arial"/>
                <a:ea typeface="Times New Roman"/>
                <a:cs typeface="Times New Roman"/>
              </a:rPr>
              <a:t>– malý, porostlý srstí</a:t>
            </a:r>
            <a:endParaRPr lang="cs-CZ" sz="2400" dirty="0">
              <a:effectLst/>
              <a:latin typeface="Arial Narrow"/>
              <a:ea typeface="Times New Roman"/>
              <a:cs typeface="Times New Roman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92280" y="404664"/>
            <a:ext cx="6880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zápis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1421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Závěrečná pětiminutovka       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1) Kdy žil člověk zručný?</a:t>
            </a:r>
          </a:p>
          <a:p>
            <a:r>
              <a:rPr lang="cs-CZ" dirty="0" smtClean="0"/>
              <a:t>3 mil. př.n.l. – 1,5 mil. př.n.l.</a:t>
            </a:r>
          </a:p>
          <a:p>
            <a:r>
              <a:rPr lang="cs-CZ" dirty="0" smtClean="0"/>
              <a:t>2) Kde se vyskytoval člověk zručný?</a:t>
            </a:r>
          </a:p>
          <a:p>
            <a:r>
              <a:rPr lang="cs-CZ" dirty="0" smtClean="0"/>
              <a:t>V Africe.</a:t>
            </a:r>
          </a:p>
          <a:p>
            <a:r>
              <a:rPr lang="cs-CZ" dirty="0" smtClean="0"/>
              <a:t>3) Co jedl člověk zručný?</a:t>
            </a:r>
          </a:p>
          <a:p>
            <a:r>
              <a:rPr lang="cs-CZ" dirty="0" smtClean="0"/>
              <a:t>Sbírá semena, plody, kořínky, vejce. </a:t>
            </a:r>
          </a:p>
          <a:p>
            <a:r>
              <a:rPr lang="cs-CZ" dirty="0" smtClean="0"/>
              <a:t>Loví drobnou zvěř.</a:t>
            </a:r>
          </a:p>
          <a:p>
            <a:r>
              <a:rPr lang="cs-CZ" dirty="0" smtClean="0"/>
              <a:t>4) Jaká přírodní obydlí tento typ člověka využíval?</a:t>
            </a:r>
          </a:p>
          <a:p>
            <a:r>
              <a:rPr lang="cs-CZ" dirty="0" smtClean="0"/>
              <a:t>Jeskyně a převisy skal.</a:t>
            </a:r>
          </a:p>
          <a:p>
            <a:r>
              <a:rPr lang="cs-CZ" dirty="0" smtClean="0"/>
              <a:t>5) Jaké nástroje uměl člověk zručný vyrobit?</a:t>
            </a:r>
          </a:p>
          <a:p>
            <a:r>
              <a:rPr lang="cs-CZ" dirty="0" smtClean="0"/>
              <a:t>Sekáče a úštěpy.</a:t>
            </a:r>
          </a:p>
          <a:p>
            <a:r>
              <a:rPr lang="cs-CZ" dirty="0" smtClean="0"/>
              <a:t>6) Popiš jak vypadal člověk zručný?</a:t>
            </a:r>
          </a:p>
          <a:p>
            <a:r>
              <a:rPr lang="cs-CZ" dirty="0" smtClean="0"/>
              <a:t>Vysoké čelo, silné nadočnicové oblouky, malý nos</a:t>
            </a:r>
            <a:r>
              <a:rPr lang="cs-CZ" smtClean="0"/>
              <a:t>, </a:t>
            </a:r>
            <a:r>
              <a:rPr lang="cs-CZ" smtClean="0"/>
              <a:t>ustupující </a:t>
            </a:r>
            <a:r>
              <a:rPr lang="cs-CZ" dirty="0" smtClean="0"/>
              <a:t>brada</a:t>
            </a:r>
            <a:r>
              <a:rPr lang="cs-CZ" dirty="0" smtClean="0"/>
              <a:t>, tělo </a:t>
            </a:r>
            <a:r>
              <a:rPr lang="cs-CZ" dirty="0" smtClean="0"/>
              <a:t>porostlé srstí.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8985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Závěrečná pětiminutovka     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Přiřaď typ člověka k latinskému názvu: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2420888"/>
            <a:ext cx="352839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Člověk zručný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611560" y="3301752"/>
            <a:ext cx="352839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Člověk vzpřímený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611560" y="4199508"/>
            <a:ext cx="352839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Člověk rozumný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611560" y="5084936"/>
            <a:ext cx="352839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Člověk dnešního typu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5054352" y="5085184"/>
            <a:ext cx="3528392" cy="576064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Homo sapiens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5054352" y="4221088"/>
            <a:ext cx="3528392" cy="576064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Homo </a:t>
            </a:r>
            <a:r>
              <a:rPr lang="cs-CZ" sz="2400" dirty="0" err="1" smtClean="0"/>
              <a:t>erectus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5054352" y="3301752"/>
            <a:ext cx="3528392" cy="576064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Homo </a:t>
            </a:r>
            <a:r>
              <a:rPr lang="cs-CZ" sz="2400" dirty="0" err="1" smtClean="0"/>
              <a:t>habilis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5054352" y="2433340"/>
            <a:ext cx="3528392" cy="576064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Homo sapiens </a:t>
            </a:r>
            <a:r>
              <a:rPr lang="cs-CZ" sz="2400" dirty="0" err="1" smtClean="0"/>
              <a:t>sapiens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86625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 pětiminutovka 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Člověk zručný = homo </a:t>
            </a:r>
            <a:r>
              <a:rPr lang="cs-CZ" dirty="0" err="1" smtClean="0"/>
              <a:t>habilis</a:t>
            </a:r>
            <a:endParaRPr lang="cs-CZ" dirty="0" smtClean="0"/>
          </a:p>
          <a:p>
            <a:r>
              <a:rPr lang="cs-CZ" dirty="0" smtClean="0"/>
              <a:t>Člověk vzpřímený = homo </a:t>
            </a:r>
            <a:r>
              <a:rPr lang="cs-CZ" dirty="0" err="1" smtClean="0"/>
              <a:t>erectus</a:t>
            </a:r>
            <a:endParaRPr lang="cs-CZ" dirty="0" smtClean="0"/>
          </a:p>
          <a:p>
            <a:r>
              <a:rPr lang="cs-CZ" dirty="0" smtClean="0"/>
              <a:t>Člověk rozumný = homo sapiens</a:t>
            </a:r>
          </a:p>
          <a:p>
            <a:r>
              <a:rPr lang="cs-CZ" dirty="0" smtClean="0"/>
              <a:t>Člověk dnešního typu = homo sapiens </a:t>
            </a:r>
            <a:r>
              <a:rPr lang="cs-CZ" dirty="0" err="1" smtClean="0"/>
              <a:t>sapiens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1313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u="sng" dirty="0"/>
              <a:t>Obrázky</a:t>
            </a:r>
            <a:r>
              <a:rPr lang="cs-CZ" dirty="0"/>
              <a:t> jsou kopírovány z prohlížeče  Google – obrázky a vloženy s </a:t>
            </a:r>
            <a:r>
              <a:rPr lang="cs-CZ" b="1" u="sng" dirty="0"/>
              <a:t>hypertextovým odkazem    </a:t>
            </a:r>
            <a:r>
              <a:rPr lang="cs-CZ" dirty="0"/>
              <a:t>dne: </a:t>
            </a:r>
            <a:r>
              <a:rPr lang="cs-CZ" dirty="0" smtClean="0"/>
              <a:t> 18.9. </a:t>
            </a:r>
            <a:r>
              <a:rPr lang="cs-CZ" smtClean="0"/>
              <a:t>2012                               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           (klikni na obrázek </a:t>
            </a:r>
            <a:r>
              <a:rPr lang="cs-CZ" dirty="0" err="1"/>
              <a:t>PtlM</a:t>
            </a:r>
            <a:r>
              <a:rPr lang="cs-CZ" dirty="0"/>
              <a:t>)</a:t>
            </a:r>
          </a:p>
          <a:p>
            <a:endParaRPr lang="cs-CZ" dirty="0"/>
          </a:p>
          <a:p>
            <a:r>
              <a:rPr lang="cs-CZ" b="1" u="sng" dirty="0"/>
              <a:t>Písemné prameny :</a:t>
            </a:r>
          </a:p>
          <a:p>
            <a:r>
              <a:rPr lang="cs-CZ" dirty="0"/>
              <a:t>MANDELOVÁ, Helena; Kunstová, Eliška; PAŘÍZKOVÁ</a:t>
            </a:r>
          </a:p>
          <a:p>
            <a:pPr marL="0" indent="0">
              <a:buNone/>
            </a:pPr>
            <a:r>
              <a:rPr lang="cs-CZ" dirty="0"/>
              <a:t>       Ilona. Dějiny pravěku a starověku. Liberec:     </a:t>
            </a:r>
          </a:p>
          <a:p>
            <a:pPr marL="0" indent="0">
              <a:buNone/>
            </a:pPr>
            <a:r>
              <a:rPr lang="cs-CZ" dirty="0"/>
              <a:t>       Dialog.2001.179 s. ISBN 80-86248-57-40.</a:t>
            </a:r>
          </a:p>
          <a:p>
            <a:r>
              <a:rPr lang="cs-CZ" dirty="0"/>
              <a:t>BEDNAŘÍKOVÁ, Jarmila;  KYSUČAN, Libor; </a:t>
            </a:r>
            <a:r>
              <a:rPr lang="cs-CZ" dirty="0" err="1"/>
              <a:t>Fejfušová</a:t>
            </a:r>
            <a:r>
              <a:rPr lang="cs-CZ" dirty="0"/>
              <a:t>,    </a:t>
            </a:r>
          </a:p>
          <a:p>
            <a:pPr marL="0" indent="0">
              <a:buNone/>
            </a:pPr>
            <a:r>
              <a:rPr lang="cs-CZ" dirty="0"/>
              <a:t>       Marie. Dějepis Pravěk a starověk. Brno : Nová škola                       </a:t>
            </a:r>
          </a:p>
          <a:p>
            <a:pPr marL="0" indent="0">
              <a:buNone/>
            </a:pPr>
            <a:r>
              <a:rPr lang="cs-CZ" dirty="0"/>
              <a:t>       s.r.o.,2007, 139 s. ISBN 80-7289-57-4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2777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137</TotalTime>
  <Words>409</Words>
  <Application>Microsoft Office PowerPoint</Application>
  <PresentationFormat>Předvádění na obrazovce (4:3)</PresentationFormat>
  <Paragraphs>95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Člověk zručný</vt:lpstr>
      <vt:lpstr>Anotace</vt:lpstr>
      <vt:lpstr>Kdy žil?</vt:lpstr>
      <vt:lpstr>Vývoj člověka</vt:lpstr>
      <vt:lpstr>KDE Žil?</vt:lpstr>
      <vt:lpstr>Potrava:</vt:lpstr>
      <vt:lpstr>Obydlí</vt:lpstr>
      <vt:lpstr>nástroje</vt:lpstr>
      <vt:lpstr>život</vt:lpstr>
      <vt:lpstr>VZHLED:</vt:lpstr>
      <vt:lpstr>Prezentace aplikace PowerPoint</vt:lpstr>
      <vt:lpstr>  Závěrečná pětiminutovka       A</vt:lpstr>
      <vt:lpstr>Závěrečná pětiminutovka     B</vt:lpstr>
      <vt:lpstr>Výsledky pětiminutovka B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zručný</dc:title>
  <cp:lastModifiedBy>Blazkova</cp:lastModifiedBy>
  <cp:revision>22</cp:revision>
  <dcterms:modified xsi:type="dcterms:W3CDTF">2013-09-02T14:35:09Z</dcterms:modified>
</cp:coreProperties>
</file>