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7" r:id="rId2"/>
    <p:sldId id="258" r:id="rId3"/>
    <p:sldId id="259" r:id="rId4"/>
    <p:sldId id="264" r:id="rId5"/>
    <p:sldId id="265" r:id="rId6"/>
    <p:sldId id="260" r:id="rId7"/>
    <p:sldId id="261" r:id="rId8"/>
    <p:sldId id="262" r:id="rId9"/>
    <p:sldId id="266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7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4213" y="2420938"/>
            <a:ext cx="7772400" cy="1736725"/>
          </a:xfrm>
        </p:spPr>
        <p:txBody>
          <a:bodyPr anchor="b" anchorCtr="1"/>
          <a:lstStyle>
            <a:lvl1pPr>
              <a:defRPr sz="5400" b="1">
                <a:latin typeface="Verdana" pitchFamily="34" charset="0"/>
              </a:defRPr>
            </a:lvl1pPr>
          </a:lstStyle>
          <a:p>
            <a:pPr lvl="0"/>
            <a:r>
              <a:rPr lang="en-US" noProof="0" smtClean="0"/>
              <a:t>Klepnutím lze upravit styl předlohy nadpisů.</a:t>
            </a:r>
          </a:p>
        </p:txBody>
      </p:sp>
    </p:spTree>
    <p:extLst>
      <p:ext uri="{BB962C8B-B14F-4D97-AF65-F5344CB8AC3E}">
        <p14:creationId xmlns:p14="http://schemas.microsoft.com/office/powerpoint/2010/main" val="283905041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59B665-5E87-43FF-9518-DB1E87AC1B57}" type="datetimeFigureOut">
              <a:rPr lang="cs-CZ" smtClean="0"/>
              <a:t>18.2.2014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34557E-317B-42CC-9C62-7B7FA0A2E66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8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755576" y="332656"/>
            <a:ext cx="7845053" cy="86409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000" dirty="0" smtClean="0"/>
              <a:t>Základy </a:t>
            </a:r>
            <a:r>
              <a:rPr lang="cs-CZ" sz="2000" dirty="0"/>
              <a:t> </a:t>
            </a:r>
            <a:r>
              <a:rPr lang="cs-CZ" sz="2000" dirty="0" smtClean="0"/>
              <a:t>počítačové grafiky</a:t>
            </a:r>
            <a:endParaRPr lang="en-US" sz="2000" dirty="0" smtClean="0"/>
          </a:p>
        </p:txBody>
      </p:sp>
      <p:pic>
        <p:nvPicPr>
          <p:cNvPr id="3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021288"/>
            <a:ext cx="3262312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654542"/>
              </p:ext>
            </p:extLst>
          </p:nvPr>
        </p:nvGraphicFramePr>
        <p:xfrm>
          <a:off x="899592" y="1484784"/>
          <a:ext cx="7343775" cy="4392614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197186"/>
                <a:gridCol w="5146589"/>
              </a:tblGrid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VY_LENKA_KLOUCKOVA_GRAFIKA_ZAKLADY_GRAFIKY_RASTR_03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3.                                                                      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a komunikační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Informační technologie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Práce s grafikou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Základy počítačové grafiky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Mgr. Lenka Kloučková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6252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                           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6741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Informuje studenty o pojmu rastrová grafika a s ní spojených problematikách.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 marL="91436" marR="91436" marT="45717" marB="4571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0633417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311959" y="332383"/>
            <a:ext cx="2809007" cy="50423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tx1"/>
                </a:solidFill>
              </a:rPr>
              <a:t>     Popis obrazu</a:t>
            </a:r>
          </a:p>
        </p:txBody>
      </p:sp>
      <p:sp>
        <p:nvSpPr>
          <p:cNvPr id="78861" name="Rectangle 13"/>
          <p:cNvSpPr>
            <a:spLocks noGrp="1" noChangeArrowheads="1"/>
          </p:cNvSpPr>
          <p:nvPr>
            <p:ph sz="half" idx="1"/>
          </p:nvPr>
        </p:nvSpPr>
        <p:spPr>
          <a:xfrm>
            <a:off x="287338" y="2565400"/>
            <a:ext cx="8856662" cy="374332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Výstupní zařízení</a:t>
            </a:r>
          </a:p>
          <a:p>
            <a:pPr lvl="1" eaLnBrk="1" hangingPunct="1">
              <a:defRPr/>
            </a:pPr>
            <a:r>
              <a:rPr lang="cs-CZ" dirty="0" smtClean="0">
                <a:solidFill>
                  <a:srgbClr val="99FF33"/>
                </a:solidFill>
              </a:rPr>
              <a:t>rastrová – převažují</a:t>
            </a:r>
          </a:p>
          <a:p>
            <a:pPr lvl="2" eaLnBrk="1" hangingPunct="1">
              <a:defRPr/>
            </a:pPr>
            <a:r>
              <a:rPr lang="cs-CZ" sz="1800" dirty="0" smtClean="0">
                <a:solidFill>
                  <a:srgbClr val="99FF33"/>
                </a:solidFill>
              </a:rPr>
              <a:t>monitor (800 </a:t>
            </a:r>
            <a:r>
              <a:rPr lang="cs-CZ" sz="1800" dirty="0" smtClean="0">
                <a:solidFill>
                  <a:srgbClr val="99FF33"/>
                </a:solidFill>
                <a:sym typeface="Symbol" pitchFamily="18" charset="2"/>
              </a:rPr>
              <a:t> 600, 1024  768, 1600  1200)</a:t>
            </a:r>
            <a:endParaRPr lang="cs-CZ" sz="1800" dirty="0" smtClean="0">
              <a:solidFill>
                <a:srgbClr val="99FF33"/>
              </a:solidFill>
            </a:endParaRPr>
          </a:p>
          <a:p>
            <a:pPr lvl="2" eaLnBrk="1" hangingPunct="1">
              <a:defRPr/>
            </a:pPr>
            <a:r>
              <a:rPr lang="cs-CZ" sz="1800" dirty="0" smtClean="0">
                <a:solidFill>
                  <a:srgbClr val="99FF33"/>
                </a:solidFill>
              </a:rPr>
              <a:t>tiskárny laserové a inkoustové (300 dpi, 600 dpi)</a:t>
            </a:r>
          </a:p>
          <a:p>
            <a:pPr lvl="2" eaLnBrk="1" hangingPunct="1">
              <a:defRPr/>
            </a:pPr>
            <a:r>
              <a:rPr lang="cs-CZ" sz="1800" dirty="0" smtClean="0">
                <a:solidFill>
                  <a:srgbClr val="99FF33"/>
                </a:solidFill>
              </a:rPr>
              <a:t>plotr inkoustový</a:t>
            </a:r>
          </a:p>
          <a:p>
            <a:pPr eaLnBrk="1" hangingPunct="1">
              <a:defRPr/>
            </a:pPr>
            <a:r>
              <a:rPr lang="cs-CZ" sz="2400" dirty="0" smtClean="0">
                <a:effectLst/>
              </a:rPr>
              <a:t>Vstupní zařízení pro snímání obrazu </a:t>
            </a:r>
          </a:p>
          <a:p>
            <a:pPr lvl="1" eaLnBrk="1" hangingPunct="1">
              <a:defRPr/>
            </a:pPr>
            <a:r>
              <a:rPr lang="cs-CZ" sz="2000" dirty="0" smtClean="0">
                <a:solidFill>
                  <a:srgbClr val="99FF33"/>
                </a:solidFill>
                <a:effectLst/>
              </a:rPr>
              <a:t>rastrové – skener, fotoaparát</a:t>
            </a:r>
            <a:endParaRPr lang="en-US" sz="2000" dirty="0" smtClean="0">
              <a:solidFill>
                <a:srgbClr val="99FF33"/>
              </a:solidFill>
            </a:endParaRPr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AD402D9-0A10-49B8-BAE8-32F635FF940B}" type="slidenum">
              <a:rPr lang="en-US"/>
              <a:pPr>
                <a:defRPr/>
              </a:pPr>
              <a:t>2</a:t>
            </a:fld>
            <a:endParaRPr lang="en-US"/>
          </a:p>
        </p:txBody>
      </p:sp>
      <p:grpSp>
        <p:nvGrpSpPr>
          <p:cNvPr id="5125" name="Group 15"/>
          <p:cNvGrpSpPr>
            <a:grpSpLocks/>
          </p:cNvGrpSpPr>
          <p:nvPr/>
        </p:nvGrpSpPr>
        <p:grpSpPr bwMode="auto">
          <a:xfrm>
            <a:off x="576263" y="836613"/>
            <a:ext cx="4140200" cy="1290637"/>
            <a:chOff x="295" y="518"/>
            <a:chExt cx="2608" cy="813"/>
          </a:xfrm>
        </p:grpSpPr>
        <p:sp>
          <p:nvSpPr>
            <p:cNvPr id="78858" name="Text Box 10"/>
            <p:cNvSpPr txBox="1">
              <a:spLocks noChangeArrowheads="1"/>
            </p:cNvSpPr>
            <p:nvPr/>
          </p:nvSpPr>
          <p:spPr bwMode="auto">
            <a:xfrm>
              <a:off x="295" y="799"/>
              <a:ext cx="2222" cy="532"/>
            </a:xfrm>
            <a:prstGeom prst="rect">
              <a:avLst/>
            </a:prstGeom>
            <a:noFill/>
            <a:ln w="9525">
              <a:solidFill>
                <a:srgbClr val="99FF33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tx2">
                      <a:alpha val="73000"/>
                    </a:schemeClr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43200" rIns="0" bIns="0">
              <a:spAutoFit/>
            </a:bodyPr>
            <a:lstStyle/>
            <a:p>
              <a:pPr algn="ctr">
                <a:defRPr/>
              </a:pPr>
              <a:r>
                <a:rPr lang="cs-CZ" sz="2800" b="1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rastrový</a:t>
              </a:r>
              <a:r>
                <a:rPr lang="cs-CZ" sz="2800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</a:t>
              </a:r>
            </a:p>
            <a:p>
              <a:pPr algn="ctr">
                <a:defRPr/>
              </a:pPr>
              <a:r>
                <a:rPr lang="cs-CZ" sz="2400" b="1">
                  <a:solidFill>
                    <a:srgbClr val="99FF33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obraz = matice bodů</a:t>
              </a:r>
              <a:endParaRPr lang="en-US" sz="2400" b="1">
                <a:solidFill>
                  <a:srgbClr val="99FF33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cxnSp>
          <p:nvCxnSpPr>
            <p:cNvPr id="5130" name="AutoShape 11"/>
            <p:cNvCxnSpPr>
              <a:cxnSpLocks noChangeShapeType="1"/>
            </p:cNvCxnSpPr>
            <p:nvPr/>
          </p:nvCxnSpPr>
          <p:spPr bwMode="auto">
            <a:xfrm flipH="1">
              <a:off x="1429" y="518"/>
              <a:ext cx="1474" cy="290"/>
            </a:xfrm>
            <a:prstGeom prst="straightConnector1">
              <a:avLst/>
            </a:prstGeom>
            <a:noFill/>
            <a:ln w="38100">
              <a:solidFill>
                <a:srgbClr val="99FF33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5126" name="Group 16"/>
          <p:cNvGrpSpPr>
            <a:grpSpLocks/>
          </p:cNvGrpSpPr>
          <p:nvPr/>
        </p:nvGrpSpPr>
        <p:grpSpPr bwMode="auto">
          <a:xfrm>
            <a:off x="4464050" y="836613"/>
            <a:ext cx="4572000" cy="1377950"/>
            <a:chOff x="2744" y="518"/>
            <a:chExt cx="2880" cy="868"/>
          </a:xfrm>
        </p:grpSpPr>
        <p:sp>
          <p:nvSpPr>
            <p:cNvPr id="78852" name="Rectangle 4"/>
            <p:cNvSpPr>
              <a:spLocks noChangeArrowheads="1"/>
            </p:cNvSpPr>
            <p:nvPr/>
          </p:nvSpPr>
          <p:spPr bwMode="auto">
            <a:xfrm>
              <a:off x="2744" y="808"/>
              <a:ext cx="2880" cy="578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43200" rIns="0" bIns="0">
              <a:spAutoFit/>
            </a:bodyPr>
            <a:lstStyle/>
            <a:p>
              <a:pPr marL="342900" indent="-342900" algn="ctr">
                <a:spcBef>
                  <a:spcPct val="20000"/>
                </a:spcBef>
                <a:buClr>
                  <a:schemeClr val="folHlink"/>
                </a:buClr>
                <a:buSzPct val="80000"/>
                <a:buFont typeface="Wingdings" pitchFamily="2" charset="2"/>
                <a:buNone/>
                <a:defRPr/>
              </a:pPr>
              <a:r>
                <a:rPr lang="cs-CZ" sz="28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vektorový</a:t>
              </a:r>
              <a:r>
                <a:rPr lang="cs-CZ" sz="2800">
                  <a:solidFill>
                    <a:schemeClr val="hlin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 </a:t>
              </a:r>
            </a:p>
            <a:p>
              <a:pPr marL="342900" indent="-342900" algn="ctr">
                <a:spcBef>
                  <a:spcPct val="20000"/>
                </a:spcBef>
                <a:buClr>
                  <a:schemeClr val="folHlink"/>
                </a:buClr>
                <a:buSzPct val="80000"/>
                <a:buFont typeface="Wingdings" pitchFamily="2" charset="2"/>
                <a:buNone/>
                <a:defRPr/>
              </a:pPr>
              <a:r>
                <a:rPr lang="cs-CZ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</a:rPr>
                <a:t>obraz = množina objektů</a:t>
              </a:r>
              <a:endPara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cxnSp>
          <p:nvCxnSpPr>
            <p:cNvPr id="5128" name="AutoShape 12"/>
            <p:cNvCxnSpPr>
              <a:cxnSpLocks noChangeShapeType="1"/>
              <a:stCxn id="78850" idx="2"/>
              <a:endCxn id="78852" idx="0"/>
            </p:cNvCxnSpPr>
            <p:nvPr/>
          </p:nvCxnSpPr>
          <p:spPr bwMode="auto">
            <a:xfrm>
              <a:off x="2903" y="518"/>
              <a:ext cx="1281" cy="290"/>
            </a:xfrm>
            <a:prstGeom prst="straightConnector1">
              <a:avLst/>
            </a:prstGeom>
            <a:noFill/>
            <a:ln w="38100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</p:spTree>
    <p:extLst>
      <p:ext uri="{BB962C8B-B14F-4D97-AF65-F5344CB8AC3E}">
        <p14:creationId xmlns:p14="http://schemas.microsoft.com/office/powerpoint/2010/main" val="137370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332656"/>
            <a:ext cx="3142120" cy="65916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Rastrová grafika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268760"/>
            <a:ext cx="8642350" cy="5040313"/>
          </a:xfrm>
        </p:spPr>
        <p:txBody>
          <a:bodyPr>
            <a:normAutofit/>
          </a:bodyPr>
          <a:lstStyle/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 smtClean="0"/>
          </a:p>
          <a:p>
            <a:pPr eaLnBrk="1" hangingPunct="1">
              <a:lnSpc>
                <a:spcPct val="150000"/>
              </a:lnSpc>
              <a:defRPr/>
            </a:pPr>
            <a:r>
              <a:rPr lang="cs-CZ" sz="2400" dirty="0" smtClean="0"/>
              <a:t>slouží k ukládání fotografií</a:t>
            </a:r>
          </a:p>
          <a:p>
            <a:pPr marL="0" indent="0" eaLnBrk="1" hangingPunct="1">
              <a:lnSpc>
                <a:spcPct val="150000"/>
              </a:lnSpc>
              <a:buNone/>
              <a:defRPr/>
            </a:pPr>
            <a:endParaRPr lang="cs-CZ" sz="1200" dirty="0" smtClean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97741BD4-EE62-45A6-8C5B-D28859464525}" type="slidenum">
              <a:rPr lang="en-US"/>
              <a:pPr>
                <a:defRPr/>
              </a:pPr>
              <a:t>3</a:t>
            </a:fld>
            <a:endParaRPr lang="en-US"/>
          </a:p>
        </p:txBody>
      </p:sp>
      <p:pic>
        <p:nvPicPr>
          <p:cNvPr id="2050" name="Picture 2" descr="C:\Users\Tony\Desktop\foto\uhelná 2013\DSC_00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564904"/>
            <a:ext cx="5544616" cy="367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095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332656"/>
            <a:ext cx="3142120" cy="65916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Rastrová grafika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268760"/>
            <a:ext cx="8642350" cy="5040313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150000"/>
              </a:lnSpc>
              <a:defRPr/>
            </a:pPr>
            <a:r>
              <a:rPr lang="cs-CZ" sz="2400" dirty="0" smtClean="0"/>
              <a:t>umožňuje jednoduché vytváření koláží</a:t>
            </a:r>
          </a:p>
          <a:p>
            <a:pPr marL="0" indent="0" eaLnBrk="1" hangingPunct="1">
              <a:lnSpc>
                <a:spcPct val="150000"/>
              </a:lnSpc>
              <a:buNone/>
              <a:defRPr/>
            </a:pPr>
            <a:endParaRPr lang="cs-CZ" sz="1200" dirty="0" smtClean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97741BD4-EE62-45A6-8C5B-D28859464525}" type="slidenum">
              <a:rPr lang="en-US"/>
              <a:pPr>
                <a:defRPr/>
              </a:pPr>
              <a:t>4</a:t>
            </a:fld>
            <a:endParaRPr lang="en-US"/>
          </a:p>
        </p:txBody>
      </p:sp>
      <p:pic>
        <p:nvPicPr>
          <p:cNvPr id="3074" name="Picture 2" descr="C:\Users\Tony\Downloads\c78ad6e8-1fae-4317-b2ea-ea54a50090bdwallpap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448" y="2780928"/>
            <a:ext cx="4248472" cy="3186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2205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332656"/>
            <a:ext cx="3142120" cy="65916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Rastrová grafika</a:t>
            </a:r>
          </a:p>
        </p:txBody>
      </p:sp>
      <p:sp>
        <p:nvSpPr>
          <p:cNvPr id="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268760"/>
            <a:ext cx="8642350" cy="5040313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150000"/>
              </a:lnSpc>
              <a:defRPr/>
            </a:pPr>
            <a:r>
              <a:rPr lang="cs-CZ" sz="2400" dirty="0" smtClean="0"/>
              <a:t>umožňuje jednoduché vytváření koláží</a:t>
            </a:r>
          </a:p>
          <a:p>
            <a:pPr marL="0" indent="0" eaLnBrk="1" hangingPunct="1">
              <a:lnSpc>
                <a:spcPct val="150000"/>
              </a:lnSpc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150000"/>
              </a:lnSpc>
              <a:defRPr/>
            </a:pPr>
            <a:r>
              <a:rPr lang="cs-CZ" sz="2400" dirty="0" smtClean="0"/>
              <a:t>umožňuje základní změny barev, ostrosti, sytosti a dalších efektů</a:t>
            </a:r>
          </a:p>
          <a:p>
            <a:pPr marL="0" indent="0" eaLnBrk="1" hangingPunct="1">
              <a:lnSpc>
                <a:spcPct val="150000"/>
              </a:lnSpc>
              <a:buNone/>
              <a:defRPr/>
            </a:pPr>
            <a:endParaRPr lang="cs-CZ" sz="1200" dirty="0" smtClean="0"/>
          </a:p>
          <a:p>
            <a:pPr eaLnBrk="1" hangingPunct="1">
              <a:lnSpc>
                <a:spcPct val="150000"/>
              </a:lnSpc>
              <a:defRPr/>
            </a:pPr>
            <a:r>
              <a:rPr lang="cs-CZ" sz="2400" dirty="0" smtClean="0"/>
              <a:t>populární jsou fotomontáže a retušování fotografií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97741BD4-EE62-45A6-8C5B-D28859464525}" type="slidenum">
              <a:rPr lang="en-US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325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>
          <a:xfrm>
            <a:off x="2843808" y="260648"/>
            <a:ext cx="4527674" cy="647799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Rastrová grafika a fotky</a:t>
            </a:r>
          </a:p>
        </p:txBody>
      </p:sp>
      <p:sp>
        <p:nvSpPr>
          <p:cNvPr id="7177" name="Rectangle 12"/>
          <p:cNvSpPr>
            <a:spLocks noChangeArrowheads="1"/>
          </p:cNvSpPr>
          <p:nvPr/>
        </p:nvSpPr>
        <p:spPr bwMode="auto">
          <a:xfrm>
            <a:off x="413615" y="1156743"/>
            <a:ext cx="6624638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folHlink"/>
              </a:buClr>
              <a:buSzPct val="80000"/>
              <a:buFont typeface="Wingdings" pitchFamily="2" charset="2"/>
              <a:buChar char="Æ"/>
              <a:defRPr sz="2800"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folHlink"/>
              </a:buClr>
              <a:buFont typeface="Tahoma" pitchFamily="34" charset="0"/>
              <a:buChar char="–"/>
              <a:defRPr sz="2400"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Font typeface="Tahoma" pitchFamily="34" charset="0"/>
              <a:buChar char="–"/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algn="just" eaLnBrk="1" hangingPunct="1">
              <a:lnSpc>
                <a:spcPct val="80000"/>
              </a:lnSpc>
              <a:buClrTx/>
              <a:buSzTx/>
              <a:buFontTx/>
              <a:buNone/>
            </a:pPr>
            <a:r>
              <a:rPr lang="cs-CZ" altLang="cs-CZ" sz="2400" dirty="0">
                <a:solidFill>
                  <a:srgbClr val="FFFF00"/>
                </a:solidFill>
              </a:rPr>
              <a:t>Obraz je tvořen sítí </a:t>
            </a:r>
            <a:r>
              <a:rPr lang="cs-CZ" altLang="cs-CZ" sz="2400" dirty="0" smtClean="0">
                <a:solidFill>
                  <a:srgbClr val="FFFF00"/>
                </a:solidFill>
              </a:rPr>
              <a:t>(maticí) </a:t>
            </a:r>
            <a:r>
              <a:rPr lang="cs-CZ" altLang="cs-CZ" sz="2400" dirty="0">
                <a:solidFill>
                  <a:srgbClr val="FFFF00"/>
                </a:solidFill>
              </a:rPr>
              <a:t>bodů</a:t>
            </a:r>
            <a:r>
              <a:rPr lang="cs-CZ" altLang="cs-CZ" sz="2400" dirty="0"/>
              <a:t>, tzv. pixelů a každému z nich je přiřazena konkrétní barva. Výsledný obraz je tvořen zrakovým vjemem, který jednotlivé body spojí do celkového obrazu.</a:t>
            </a:r>
          </a:p>
        </p:txBody>
      </p:sp>
      <p:pic>
        <p:nvPicPr>
          <p:cNvPr id="1031" name="Picture 7" descr="C:\Users\Tony\Desktop\grafika\koláž\DSC_006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554" y="4180778"/>
            <a:ext cx="3349398" cy="221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vnoramenný trojúhelník 7"/>
          <p:cNvSpPr/>
          <p:nvPr/>
        </p:nvSpPr>
        <p:spPr>
          <a:xfrm>
            <a:off x="3725934" y="3068960"/>
            <a:ext cx="3510361" cy="2223637"/>
          </a:xfrm>
          <a:prstGeom prst="triangle">
            <a:avLst>
              <a:gd name="adj" fmla="val 7420"/>
            </a:avLst>
          </a:prstGeom>
          <a:solidFill>
            <a:srgbClr val="00B0F0">
              <a:alpha val="57000"/>
            </a:srgb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068960"/>
            <a:ext cx="3332205" cy="2306911"/>
          </a:xfrm>
        </p:spPr>
      </p:pic>
    </p:spTree>
    <p:extLst>
      <p:ext uri="{BB962C8B-B14F-4D97-AF65-F5344CB8AC3E}">
        <p14:creationId xmlns:p14="http://schemas.microsoft.com/office/powerpoint/2010/main" val="349464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547813" y="1773238"/>
            <a:ext cx="7127875" cy="4464050"/>
          </a:xfrm>
        </p:spPr>
        <p:txBody>
          <a:bodyPr/>
          <a:lstStyle/>
          <a:p>
            <a:pPr eaLnBrk="1" hangingPunct="1"/>
            <a:r>
              <a:rPr lang="cs-CZ" altLang="cs-CZ" sz="2400" smtClean="0">
                <a:effectLst/>
              </a:rPr>
              <a:t>Body, které používá k zobrazování výstupní zařízení.</a:t>
            </a:r>
          </a:p>
          <a:p>
            <a:pPr lvl="2" eaLnBrk="1" hangingPunct="1"/>
            <a:r>
              <a:rPr lang="cs-CZ" altLang="cs-CZ" sz="2000" i="1" smtClean="0">
                <a:effectLst/>
              </a:rPr>
              <a:t>obrazovka</a:t>
            </a:r>
            <a:r>
              <a:rPr lang="cs-CZ" altLang="cs-CZ" sz="2000" smtClean="0">
                <a:effectLst/>
              </a:rPr>
              <a:t> – několik malých bodů vysvítí jeden pixel</a:t>
            </a:r>
          </a:p>
          <a:p>
            <a:pPr lvl="2" eaLnBrk="1" hangingPunct="1"/>
            <a:r>
              <a:rPr lang="cs-CZ" altLang="cs-CZ" sz="2000" i="1" smtClean="0">
                <a:effectLst/>
              </a:rPr>
              <a:t>inkoustová tiskárny</a:t>
            </a:r>
            <a:r>
              <a:rPr lang="cs-CZ" altLang="cs-CZ" sz="2000" smtClean="0">
                <a:effectLst/>
              </a:rPr>
              <a:t> – velikost pixelu odpovídá velikosti kapičky barvy</a:t>
            </a:r>
          </a:p>
          <a:p>
            <a:pPr lvl="2" eaLnBrk="1" hangingPunct="1"/>
            <a:r>
              <a:rPr lang="cs-CZ" altLang="cs-CZ" sz="2000" i="1" smtClean="0">
                <a:effectLst/>
              </a:rPr>
              <a:t>laserová tiskárna</a:t>
            </a:r>
            <a:r>
              <a:rPr lang="cs-CZ" altLang="cs-CZ" sz="2000" smtClean="0">
                <a:effectLst/>
              </a:rPr>
              <a:t> – velikost bodu odpovídá několika zrnkům toneru</a:t>
            </a:r>
          </a:p>
          <a:p>
            <a:pPr eaLnBrk="1" hangingPunct="1"/>
            <a:r>
              <a:rPr lang="cs-CZ" altLang="cs-CZ" sz="2400" smtClean="0">
                <a:effectLst/>
              </a:rPr>
              <a:t>Matematické body, které specifikují polohu.</a:t>
            </a:r>
          </a:p>
          <a:p>
            <a:pPr lvl="2" eaLnBrk="1" hangingPunct="1"/>
            <a:r>
              <a:rPr lang="cs-CZ" altLang="cs-CZ" sz="2000" smtClean="0">
                <a:effectLst/>
              </a:rPr>
              <a:t>souřadnice určující polohu bodu v obraze</a:t>
            </a:r>
          </a:p>
          <a:p>
            <a:pPr lvl="2" eaLnBrk="1" hangingPunct="1"/>
            <a:r>
              <a:rPr lang="cs-CZ" altLang="cs-CZ" sz="2000" smtClean="0">
                <a:effectLst/>
              </a:rPr>
              <a:t>nemá rozměr</a:t>
            </a:r>
            <a:endParaRPr lang="en-US" altLang="cs-CZ" smtClean="0">
              <a:effectLst/>
            </a:endParaRPr>
          </a:p>
        </p:txBody>
      </p:sp>
      <p:sp>
        <p:nvSpPr>
          <p:cNvPr id="8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F84432FF-C4A9-4F38-B0B2-19E186F944A4}" type="slidenum">
              <a:rPr lang="en-US"/>
              <a:pPr>
                <a:defRPr/>
              </a:pPr>
              <a:t>7</a:t>
            </a:fld>
            <a:endParaRPr lang="en-US"/>
          </a:p>
        </p:txBody>
      </p:sp>
      <p:grpSp>
        <p:nvGrpSpPr>
          <p:cNvPr id="8197" name="Group 4"/>
          <p:cNvGrpSpPr>
            <a:grpSpLocks/>
          </p:cNvGrpSpPr>
          <p:nvPr/>
        </p:nvGrpSpPr>
        <p:grpSpPr bwMode="auto">
          <a:xfrm>
            <a:off x="466725" y="1801813"/>
            <a:ext cx="828675" cy="3962400"/>
            <a:chOff x="294" y="1152"/>
            <a:chExt cx="522" cy="2496"/>
          </a:xfrm>
        </p:grpSpPr>
        <p:sp>
          <p:nvSpPr>
            <p:cNvPr id="8198" name="AutoShape 5"/>
            <p:cNvSpPr>
              <a:spLocks/>
            </p:cNvSpPr>
            <p:nvPr/>
          </p:nvSpPr>
          <p:spPr bwMode="auto">
            <a:xfrm>
              <a:off x="624" y="1152"/>
              <a:ext cx="192" cy="2496"/>
            </a:xfrm>
            <a:prstGeom prst="leftBrace">
              <a:avLst>
                <a:gd name="adj1" fmla="val 108333"/>
                <a:gd name="adj2" fmla="val 50000"/>
              </a:avLst>
            </a:prstGeom>
            <a:noFill/>
            <a:ln w="38100">
              <a:solidFill>
                <a:srgbClr val="00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1432" tIns="45716" rIns="91432" bIns="45716" anchor="ctr"/>
            <a:lstStyle>
              <a:lvl1pPr eaLnBrk="0" hangingPunct="0">
                <a:spcBef>
                  <a:spcPct val="20000"/>
                </a:spcBef>
                <a:buClr>
                  <a:schemeClr val="folHlink"/>
                </a:buClr>
                <a:buSzPct val="80000"/>
                <a:buFont typeface="Wingdings" pitchFamily="2" charset="2"/>
                <a:buChar char="Æ"/>
                <a:defRPr sz="2800">
                  <a:solidFill>
                    <a:schemeClr val="tx1"/>
                  </a:solidFill>
                  <a:latin typeface="Tahom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folHlink"/>
                </a:buClr>
                <a:buFont typeface="Tahoma" pitchFamily="34" charset="0"/>
                <a:buChar char="–"/>
                <a:defRPr sz="2400">
                  <a:solidFill>
                    <a:schemeClr val="tx1"/>
                  </a:solidFill>
                  <a:latin typeface="Tahom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hlink"/>
                </a:buClr>
                <a:buFont typeface="Tahoma" pitchFamily="34" charset="0"/>
                <a:buChar char="–"/>
                <a:defRPr>
                  <a:solidFill>
                    <a:schemeClr val="tx1"/>
                  </a:solidFill>
                  <a:latin typeface="Tahom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>
                  <a:solidFill>
                    <a:schemeClr val="tx1"/>
                  </a:solidFill>
                  <a:latin typeface="Tahom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9pPr>
            </a:lstStyle>
            <a:p>
              <a:pPr algn="ctr">
                <a:spcBef>
                  <a:spcPct val="0"/>
                </a:spcBef>
                <a:buClrTx/>
                <a:buSzTx/>
                <a:buFontTx/>
                <a:buNone/>
              </a:pPr>
              <a:endParaRPr lang="cs-CZ" altLang="cs-CZ" sz="2400" b="1">
                <a:solidFill>
                  <a:srgbClr val="009900"/>
                </a:solidFill>
                <a:latin typeface="Times New Roman" pitchFamily="18" charset="0"/>
              </a:endParaRPr>
            </a:p>
          </p:txBody>
        </p:sp>
        <p:sp>
          <p:nvSpPr>
            <p:cNvPr id="8199" name="Text Box 6"/>
            <p:cNvSpPr txBox="1">
              <a:spLocks noChangeArrowheads="1"/>
            </p:cNvSpPr>
            <p:nvPr/>
          </p:nvSpPr>
          <p:spPr bwMode="auto">
            <a:xfrm rot="-5400000">
              <a:off x="-284" y="2161"/>
              <a:ext cx="1522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CB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1432" tIns="45716" rIns="91432" bIns="45716"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folHlink"/>
                </a:buClr>
                <a:buSzPct val="80000"/>
                <a:buFont typeface="Wingdings" pitchFamily="2" charset="2"/>
                <a:buChar char="Æ"/>
                <a:defRPr sz="2800">
                  <a:solidFill>
                    <a:schemeClr val="tx1"/>
                  </a:solidFill>
                  <a:latin typeface="Tahom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folHlink"/>
                </a:buClr>
                <a:buFont typeface="Tahoma" pitchFamily="34" charset="0"/>
                <a:buChar char="–"/>
                <a:defRPr sz="2400">
                  <a:solidFill>
                    <a:schemeClr val="tx1"/>
                  </a:solidFill>
                  <a:latin typeface="Tahom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hlink"/>
                </a:buClr>
                <a:buFont typeface="Tahoma" pitchFamily="34" charset="0"/>
                <a:buChar char="–"/>
                <a:defRPr>
                  <a:solidFill>
                    <a:schemeClr val="tx1"/>
                  </a:solidFill>
                  <a:latin typeface="Tahom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>
                  <a:solidFill>
                    <a:schemeClr val="tx1"/>
                  </a:solidFill>
                  <a:latin typeface="Tahom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Font typeface="Wingdings" pitchFamily="2" charset="2"/>
                <a:buChar char="§"/>
                <a:defRPr>
                  <a:solidFill>
                    <a:schemeClr val="tx1"/>
                  </a:solidFill>
                  <a:latin typeface="Tahoma" pitchFamily="34" charset="0"/>
                </a:defRPr>
              </a:lvl9pPr>
            </a:lstStyle>
            <a:p>
              <a:pPr>
                <a:spcBef>
                  <a:spcPct val="50000"/>
                </a:spcBef>
                <a:buClrTx/>
                <a:buSzTx/>
                <a:buFontTx/>
                <a:buNone/>
              </a:pPr>
              <a:r>
                <a:rPr lang="cs-CZ" altLang="cs-CZ" sz="3200" b="1" i="1">
                  <a:solidFill>
                    <a:srgbClr val="009900"/>
                  </a:solidFill>
                  <a:latin typeface="Times New Roman" pitchFamily="18" charset="0"/>
                </a:rPr>
                <a:t>mají barvu!!</a:t>
              </a:r>
            </a:p>
          </p:txBody>
        </p:sp>
      </p:grp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411760" y="260648"/>
            <a:ext cx="5112568" cy="6477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18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cs-CZ" dirty="0" smtClean="0"/>
              <a:t>Rastrová grafika – body (pixely)</a:t>
            </a:r>
          </a:p>
        </p:txBody>
      </p:sp>
    </p:spTree>
    <p:extLst>
      <p:ext uri="{BB962C8B-B14F-4D97-AF65-F5344CB8AC3E}">
        <p14:creationId xmlns:p14="http://schemas.microsoft.com/office/powerpoint/2010/main" val="78091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476672"/>
            <a:ext cx="8650224" cy="1066800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cs-CZ" dirty="0" smtClean="0"/>
              <a:t>Hloubka pixelu </a:t>
            </a:r>
            <a:br>
              <a:rPr lang="cs-CZ" dirty="0" smtClean="0"/>
            </a:br>
            <a:r>
              <a:rPr lang="cs-CZ" sz="1600" dirty="0" smtClean="0"/>
              <a:t>počet bitů potřebných na reprezentaci jeho barvy</a:t>
            </a:r>
            <a:endParaRPr lang="cs-CZ" sz="1600" dirty="0" smtClean="0">
              <a:solidFill>
                <a:schemeClr val="tx1"/>
              </a:solidFill>
            </a:endParaRPr>
          </a:p>
        </p:txBody>
      </p:sp>
      <p:graphicFrame>
        <p:nvGraphicFramePr>
          <p:cNvPr id="81048" name="Group 15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46563409"/>
              </p:ext>
            </p:extLst>
          </p:nvPr>
        </p:nvGraphicFramePr>
        <p:xfrm>
          <a:off x="3347864" y="2420888"/>
          <a:ext cx="4824413" cy="3759201"/>
        </p:xfrm>
        <a:graphic>
          <a:graphicData uri="http://schemas.openxmlformats.org/drawingml/2006/table">
            <a:tbl>
              <a:tblPr/>
              <a:tblGrid>
                <a:gridCol w="1624013"/>
                <a:gridCol w="3200400"/>
              </a:tblGrid>
              <a:tr h="841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počet barev</a:t>
                      </a:r>
                      <a:endParaRPr kumimoji="0" 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hloubka </a:t>
                      </a:r>
                      <a:b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</a:b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(potřebný počet bitů )</a:t>
                      </a:r>
                      <a:endParaRPr kumimoji="0" lang="en-US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 bit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16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4 bity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256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8 bitů = 1 byte</a:t>
                      </a: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16,8 mil.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</a:rPr>
                        <a:t>24 bitů = 3 byty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5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685BAC0-4514-4DEF-8D6B-DAFDE744B04D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2" name="TextovéPole 1"/>
          <p:cNvSpPr txBox="1"/>
          <p:nvPr/>
        </p:nvSpPr>
        <p:spPr>
          <a:xfrm>
            <a:off x="899592" y="1484784"/>
            <a:ext cx="7531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Jedná se vlastně o počet barev. Čím je barevná hloubka (nebo také hloubka </a:t>
            </a:r>
          </a:p>
          <a:p>
            <a:r>
              <a:rPr lang="cs-CZ" b="1" dirty="0" smtClean="0"/>
              <a:t>pixelu) větší, tím dosáhneme většího množství barev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3429000"/>
            <a:ext cx="1308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Černá a bílá</a:t>
            </a:r>
            <a:endParaRPr lang="cs-CZ" dirty="0"/>
          </a:p>
        </p:txBody>
      </p:sp>
      <p:cxnSp>
        <p:nvCxnSpPr>
          <p:cNvPr id="5" name="Přímá spojnice se šipkou 4"/>
          <p:cNvCxnSpPr>
            <a:stCxn id="3" idx="3"/>
          </p:cNvCxnSpPr>
          <p:nvPr/>
        </p:nvCxnSpPr>
        <p:spPr>
          <a:xfrm>
            <a:off x="2640011" y="3613666"/>
            <a:ext cx="1211909" cy="0"/>
          </a:xfrm>
          <a:prstGeom prst="straightConnector1">
            <a:avLst/>
          </a:prstGeom>
          <a:ln w="349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874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11561" y="1773238"/>
            <a:ext cx="8064128" cy="4464050"/>
          </a:xfrm>
        </p:spPr>
        <p:txBody>
          <a:bodyPr/>
          <a:lstStyle/>
          <a:p>
            <a:pPr eaLnBrk="1" hangingPunct="1"/>
            <a:r>
              <a:rPr lang="cs-CZ" altLang="cs-CZ" b="1" dirty="0" smtClean="0">
                <a:effectLst/>
              </a:rPr>
              <a:t>Nej</a:t>
            </a:r>
            <a:r>
              <a:rPr lang="cs-CZ" altLang="cs-CZ" b="1" dirty="0" smtClean="0"/>
              <a:t>častěji používané formáty rastrové grafiky:</a:t>
            </a:r>
          </a:p>
          <a:p>
            <a:pPr eaLnBrk="1" hangingPunct="1"/>
            <a:endParaRPr lang="cs-CZ" altLang="cs-CZ" b="1" dirty="0" smtClean="0">
              <a:effectLst/>
            </a:endParaRPr>
          </a:p>
          <a:p>
            <a:pPr lvl="1"/>
            <a:r>
              <a:rPr lang="cs-CZ" altLang="cs-CZ" b="1" dirty="0" smtClean="0"/>
              <a:t>PNG, JPEG, GIF, TIFF</a:t>
            </a:r>
            <a:endParaRPr lang="cs-CZ" altLang="cs-CZ" b="1" dirty="0">
              <a:effectLst/>
            </a:endParaRPr>
          </a:p>
        </p:txBody>
      </p:sp>
      <p:sp>
        <p:nvSpPr>
          <p:cNvPr id="8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F84432FF-C4A9-4F38-B0B2-19E186F944A4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123728" y="260648"/>
            <a:ext cx="5112568" cy="6477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18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>
              <a:defRPr/>
            </a:pPr>
            <a:r>
              <a:rPr lang="cs-CZ" dirty="0" smtClean="0"/>
              <a:t>Rastrové</a:t>
            </a:r>
            <a:r>
              <a:rPr lang="cs-CZ" dirty="0"/>
              <a:t> </a:t>
            </a:r>
            <a:r>
              <a:rPr lang="cs-CZ" dirty="0" smtClean="0"/>
              <a:t>formáty</a:t>
            </a:r>
          </a:p>
        </p:txBody>
      </p:sp>
    </p:spTree>
    <p:extLst>
      <p:ext uri="{BB962C8B-B14F-4D97-AF65-F5344CB8AC3E}">
        <p14:creationId xmlns:p14="http://schemas.microsoft.com/office/powerpoint/2010/main" val="72904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611561" y="1773238"/>
            <a:ext cx="8064128" cy="4464050"/>
          </a:xfrm>
        </p:spPr>
        <p:txBody>
          <a:bodyPr/>
          <a:lstStyle/>
          <a:p>
            <a:pPr lvl="0"/>
            <a:r>
              <a:rPr lang="cs-CZ" dirty="0" smtClean="0"/>
              <a:t>Pokud </a:t>
            </a:r>
            <a:r>
              <a:rPr lang="cs-CZ" dirty="0"/>
              <a:t>není uvedeno jinak, materiál je z vlastních zdrojů autora</a:t>
            </a:r>
          </a:p>
          <a:p>
            <a:pPr marL="0" indent="0" eaLnBrk="1" hangingPunct="1">
              <a:buNone/>
            </a:pPr>
            <a:endParaRPr lang="cs-CZ" altLang="cs-CZ" b="1" dirty="0">
              <a:effectLst/>
            </a:endParaRPr>
          </a:p>
        </p:txBody>
      </p:sp>
      <p:sp>
        <p:nvSpPr>
          <p:cNvPr id="8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F84432FF-C4A9-4F38-B0B2-19E186F944A4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2123728" y="260648"/>
            <a:ext cx="5112568" cy="6477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18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>
              <a:defRPr/>
            </a:pPr>
            <a:r>
              <a:rPr lang="cs-CZ" dirty="0" smtClean="0"/>
              <a:t>Použité zdroje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6052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2636912"/>
            <a:ext cx="4464496" cy="10668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Děkuji za pozornost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8124843"/>
      </p:ext>
    </p:extLst>
  </p:cSld>
  <p:clrMapOvr>
    <a:masterClrMapping/>
  </p:clrMapOvr>
</p:sld>
</file>

<file path=ppt/theme/theme1.xml><?xml version="1.0" encoding="utf-8"?>
<a:theme xmlns:a="http://schemas.openxmlformats.org/drawingml/2006/main" name="Tradeshow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67</TotalTime>
  <Words>292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Arial</vt:lpstr>
      <vt:lpstr>Arial Black</vt:lpstr>
      <vt:lpstr>Candara</vt:lpstr>
      <vt:lpstr>Symbol</vt:lpstr>
      <vt:lpstr>Tahoma</vt:lpstr>
      <vt:lpstr>Times New Roman</vt:lpstr>
      <vt:lpstr>Verdana</vt:lpstr>
      <vt:lpstr>Wingdings</vt:lpstr>
      <vt:lpstr>Tradeshow</vt:lpstr>
      <vt:lpstr>Základy  počítačové grafiky</vt:lpstr>
      <vt:lpstr>     Popis obrazu</vt:lpstr>
      <vt:lpstr>Rastrová grafika</vt:lpstr>
      <vt:lpstr>Rastrová grafika</vt:lpstr>
      <vt:lpstr>Rastrová grafika</vt:lpstr>
      <vt:lpstr>Rastrová grafika a fotky</vt:lpstr>
      <vt:lpstr>Prezentace aplikace PowerPoint</vt:lpstr>
      <vt:lpstr>Hloubka pixelu  počet bitů potřebných na reprezentaci jeho barvy</vt:lpstr>
      <vt:lpstr>Prezentace aplikace PowerPoint</vt:lpstr>
      <vt:lpstr>Prezentace aplikace PowerPoint</vt:lpstr>
      <vt:lpstr>Děkuji za pozornost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    počítačové        grafiky</dc:title>
  <dc:creator>Tony</dc:creator>
  <cp:lastModifiedBy>Antonín Hroch</cp:lastModifiedBy>
  <cp:revision>26</cp:revision>
  <dcterms:created xsi:type="dcterms:W3CDTF">2013-10-16T16:24:52Z</dcterms:created>
  <dcterms:modified xsi:type="dcterms:W3CDTF">2014-02-18T15:32:49Z</dcterms:modified>
</cp:coreProperties>
</file>