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61" r:id="rId4"/>
    <p:sldId id="274" r:id="rId5"/>
    <p:sldId id="272" r:id="rId6"/>
    <p:sldId id="266" r:id="rId7"/>
    <p:sldId id="257" r:id="rId8"/>
    <p:sldId id="269" r:id="rId9"/>
    <p:sldId id="268" r:id="rId10"/>
    <p:sldId id="270" r:id="rId11"/>
    <p:sldId id="271" r:id="rId12"/>
    <p:sldId id="267" r:id="rId13"/>
    <p:sldId id="265" r:id="rId14"/>
    <p:sldId id="273" r:id="rId15"/>
    <p:sldId id="259" r:id="rId16"/>
  </p:sldIdLst>
  <p:sldSz cx="9144000" cy="6858000" type="screen4x3"/>
  <p:notesSz cx="6811963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2283F"/>
    <a:srgbClr val="000000"/>
    <a:srgbClr val="EA85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56" autoAdjust="0"/>
  </p:normalViewPr>
  <p:slideViewPr>
    <p:cSldViewPr>
      <p:cViewPr>
        <p:scale>
          <a:sx n="100" d="100"/>
          <a:sy n="100" d="100"/>
        </p:scale>
        <p:origin x="-294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8536" y="0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19.2.2014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70463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1197" y="4724202"/>
            <a:ext cx="544957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8536" y="9446678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Klllllll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6933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7249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7249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72723389"/>
              </p:ext>
            </p:extLst>
          </p:nvPr>
        </p:nvGraphicFramePr>
        <p:xfrm>
          <a:off x="750310" y="2060848"/>
          <a:ext cx="7926145" cy="3837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35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Věcná práva v novém občanském zákoníku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0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Absolutní práva,  vlastnické právo, sousedské vztahy, veřejné seznamy, zástavní a zadržovací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právo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nauka, Právo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Jaroslav Svoboda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1.ročník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Podnikání, 2. ročník Mechanik seřizovač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</a:t>
                      </a: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Věcná práva v novém občanském zákoníku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VY_32_INOVACE_35_711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960240"/>
            <a:ext cx="8229600" cy="247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19675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1541382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19672" y="1340768"/>
            <a:ext cx="612068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-252536" y="1224969"/>
            <a:ext cx="85689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195736" y="1052736"/>
            <a:ext cx="4680520" cy="7903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Ě C N Á   P R Á VA </a:t>
            </a:r>
          </a:p>
          <a:p>
            <a:pPr algn="ctr"/>
            <a:r>
              <a:rPr lang="cs-CZ" dirty="0" smtClean="0"/>
              <a:t>v novém občanském zákoníku</a:t>
            </a:r>
          </a:p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99592" y="2204864"/>
            <a:ext cx="7693901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Co jsou věcná práva a co je pro ně typické ?</a:t>
            </a:r>
          </a:p>
          <a:p>
            <a:r>
              <a:rPr lang="cs-CZ" b="1" dirty="0" smtClean="0"/>
              <a:t>Nový občanský zákoník (NOZ) </a:t>
            </a:r>
            <a:r>
              <a:rPr lang="cs-CZ" dirty="0" smtClean="0"/>
              <a:t>ve své třetí části (§ 976- § 1474)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upravuje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věcná práva a </a:t>
            </a:r>
            <a:r>
              <a:rPr lang="cs-CZ" dirty="0" smtClean="0">
                <a:solidFill>
                  <a:srgbClr val="02283F"/>
                </a:solidFill>
              </a:rPr>
              <a:t>pojmenovává je jako </a:t>
            </a:r>
            <a:r>
              <a:rPr lang="cs-CZ" b="1" dirty="0" smtClean="0">
                <a:solidFill>
                  <a:srgbClr val="02283F"/>
                </a:solidFill>
              </a:rPr>
              <a:t>práva absolutní</a:t>
            </a:r>
            <a:r>
              <a:rPr lang="cs-CZ" dirty="0" smtClean="0">
                <a:solidFill>
                  <a:srgbClr val="02283F"/>
                </a:solidFill>
              </a:rPr>
              <a:t>. </a:t>
            </a:r>
          </a:p>
          <a:p>
            <a:r>
              <a:rPr lang="cs-CZ" dirty="0">
                <a:solidFill>
                  <a:srgbClr val="02283F"/>
                </a:solidFill>
              </a:rPr>
              <a:t> </a:t>
            </a:r>
            <a:r>
              <a:rPr lang="cs-CZ" dirty="0" smtClean="0">
                <a:solidFill>
                  <a:srgbClr val="02283F"/>
                </a:solidFill>
              </a:rPr>
              <a:t>                        = </a:t>
            </a:r>
            <a:r>
              <a:rPr lang="cs-CZ" b="1" dirty="0" smtClean="0">
                <a:solidFill>
                  <a:srgbClr val="02283F"/>
                </a:solidFill>
              </a:rPr>
              <a:t>vztahy k věcem </a:t>
            </a:r>
          </a:p>
          <a:p>
            <a:r>
              <a:rPr lang="cs-CZ" dirty="0" smtClean="0">
                <a:solidFill>
                  <a:srgbClr val="02283F"/>
                </a:solidFill>
              </a:rPr>
              <a:t>Mohou být: </a:t>
            </a:r>
          </a:p>
          <a:p>
            <a:r>
              <a:rPr lang="cs-CZ" dirty="0">
                <a:solidFill>
                  <a:srgbClr val="02283F"/>
                </a:solidFill>
              </a:rPr>
              <a:t> </a:t>
            </a:r>
            <a:r>
              <a:rPr lang="cs-CZ" dirty="0" smtClean="0">
                <a:solidFill>
                  <a:srgbClr val="02283F"/>
                </a:solidFill>
              </a:rPr>
              <a:t>                     a) vlastnické právo</a:t>
            </a:r>
          </a:p>
          <a:p>
            <a:r>
              <a:rPr lang="cs-CZ" dirty="0" smtClean="0">
                <a:solidFill>
                  <a:srgbClr val="02283F"/>
                </a:solidFill>
              </a:rPr>
              <a:t>                      b) držba věci</a:t>
            </a:r>
          </a:p>
          <a:p>
            <a:r>
              <a:rPr lang="cs-CZ" dirty="0">
                <a:solidFill>
                  <a:srgbClr val="02283F"/>
                </a:solidFill>
              </a:rPr>
              <a:t> </a:t>
            </a:r>
            <a:r>
              <a:rPr lang="cs-CZ" dirty="0" smtClean="0">
                <a:solidFill>
                  <a:srgbClr val="02283F"/>
                </a:solidFill>
              </a:rPr>
              <a:t>                     c)  práva k cizím věcem – právo zástavní</a:t>
            </a:r>
          </a:p>
          <a:p>
            <a:r>
              <a:rPr lang="cs-CZ" dirty="0">
                <a:solidFill>
                  <a:srgbClr val="02283F"/>
                </a:solidFill>
              </a:rPr>
              <a:t> </a:t>
            </a:r>
            <a:r>
              <a:rPr lang="cs-CZ" dirty="0" smtClean="0">
                <a:solidFill>
                  <a:srgbClr val="02283F"/>
                </a:solidFill>
              </a:rPr>
              <a:t>                                                               -  právo zadržovací</a:t>
            </a:r>
          </a:p>
          <a:p>
            <a:r>
              <a:rPr lang="cs-CZ" dirty="0">
                <a:solidFill>
                  <a:srgbClr val="02283F"/>
                </a:solidFill>
              </a:rPr>
              <a:t> </a:t>
            </a:r>
            <a:r>
              <a:rPr lang="cs-CZ" dirty="0" smtClean="0">
                <a:solidFill>
                  <a:srgbClr val="02283F"/>
                </a:solidFill>
              </a:rPr>
              <a:t>                                                               -  věcné břemeno </a:t>
            </a:r>
          </a:p>
          <a:p>
            <a:endParaRPr lang="cs-CZ" dirty="0">
              <a:solidFill>
                <a:srgbClr val="02283F"/>
              </a:solidFill>
            </a:endParaRPr>
          </a:p>
          <a:p>
            <a:r>
              <a:rPr lang="cs-CZ" dirty="0" smtClean="0">
                <a:solidFill>
                  <a:srgbClr val="02283F"/>
                </a:solidFill>
              </a:rPr>
              <a:t>Pro věcná práva je typická jejich </a:t>
            </a:r>
            <a:r>
              <a:rPr lang="cs-CZ" b="1" dirty="0" smtClean="0">
                <a:solidFill>
                  <a:srgbClr val="02283F"/>
                </a:solidFill>
              </a:rPr>
              <a:t>veřejnost</a:t>
            </a:r>
            <a:r>
              <a:rPr lang="cs-CZ" dirty="0" smtClean="0">
                <a:solidFill>
                  <a:srgbClr val="02283F"/>
                </a:solidFill>
              </a:rPr>
              <a:t> – existenci těchto práv je možné</a:t>
            </a:r>
          </a:p>
          <a:p>
            <a:r>
              <a:rPr lang="cs-CZ" dirty="0" smtClean="0">
                <a:solidFill>
                  <a:srgbClr val="02283F"/>
                </a:solidFill>
              </a:rPr>
              <a:t>ověřit ve veřejných seznamech, z nichž nejvýznamnější  je </a:t>
            </a:r>
            <a:r>
              <a:rPr lang="cs-CZ" b="1" dirty="0" smtClean="0">
                <a:solidFill>
                  <a:srgbClr val="02283F"/>
                </a:solidFill>
              </a:rPr>
              <a:t>katastr nemovitostí</a:t>
            </a:r>
            <a:r>
              <a:rPr lang="cs-CZ" dirty="0" smtClean="0">
                <a:solidFill>
                  <a:srgbClr val="02283F"/>
                </a:solidFill>
              </a:rPr>
              <a:t>.   </a:t>
            </a:r>
            <a:endParaRPr lang="cs-CZ" dirty="0"/>
          </a:p>
        </p:txBody>
      </p:sp>
      <p:sp>
        <p:nvSpPr>
          <p:cNvPr id="14" name="Šipka doprava 13"/>
          <p:cNvSpPr/>
          <p:nvPr/>
        </p:nvSpPr>
        <p:spPr>
          <a:xfrm>
            <a:off x="1115616" y="4221088"/>
            <a:ext cx="792088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15"/>
          <p:cNvSpPr/>
          <p:nvPr/>
        </p:nvSpPr>
        <p:spPr>
          <a:xfrm>
            <a:off x="1115616" y="3789040"/>
            <a:ext cx="864096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16"/>
          <p:cNvSpPr/>
          <p:nvPr/>
        </p:nvSpPr>
        <p:spPr>
          <a:xfrm>
            <a:off x="1115616" y="4041572"/>
            <a:ext cx="936104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dolů 17"/>
          <p:cNvSpPr/>
          <p:nvPr/>
        </p:nvSpPr>
        <p:spPr>
          <a:xfrm>
            <a:off x="6372200" y="4257092"/>
            <a:ext cx="45719" cy="7560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588224" y="497205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206084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		</a:t>
            </a:r>
          </a:p>
        </p:txBody>
      </p:sp>
      <p:sp>
        <p:nvSpPr>
          <p:cNvPr id="5" name="Obdélník 4"/>
          <p:cNvSpPr/>
          <p:nvPr/>
        </p:nvSpPr>
        <p:spPr>
          <a:xfrm>
            <a:off x="873515" y="1484784"/>
            <a:ext cx="266429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1. Vlastnické právo            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2276872"/>
            <a:ext cx="80648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Vše, co někomu patří, všechny jeho věci hmotné i nehmotné, je jeho vlastnictvím.</a:t>
            </a:r>
          </a:p>
          <a:p>
            <a:r>
              <a:rPr lang="cs-CZ" b="1" dirty="0" smtClean="0"/>
              <a:t>                      </a:t>
            </a:r>
            <a:r>
              <a:rPr lang="cs-CZ" b="1" u="sng" dirty="0" smtClean="0"/>
              <a:t>nejdůležitější věcné právo</a:t>
            </a:r>
          </a:p>
          <a:p>
            <a:endParaRPr lang="cs-CZ" b="1" u="sng" dirty="0"/>
          </a:p>
          <a:p>
            <a:r>
              <a:rPr lang="cs-CZ" dirty="0" smtClean="0"/>
              <a:t>Vlastník  může se svým vlastnictvím </a:t>
            </a:r>
            <a:r>
              <a:rPr lang="cs-CZ" b="1" dirty="0" smtClean="0"/>
              <a:t>volně nakládat </a:t>
            </a:r>
            <a:r>
              <a:rPr lang="cs-CZ" dirty="0" smtClean="0"/>
              <a:t>– může jej užívat,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       -   držet jej,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       -   brát z něj plody a užitky,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       -   disponovat s ním ze své 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            svobodné vůle – prodat je,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            pronajímat, darovat,…</a:t>
            </a:r>
            <a:endParaRPr lang="cs-CZ" dirty="0"/>
          </a:p>
          <a:p>
            <a:r>
              <a:rPr lang="cs-CZ" dirty="0" smtClean="0"/>
              <a:t>Vlastníkova volnost však </a:t>
            </a:r>
            <a:r>
              <a:rPr lang="cs-CZ" b="1" dirty="0" smtClean="0"/>
              <a:t>není neomezená – </a:t>
            </a:r>
            <a:r>
              <a:rPr lang="cs-CZ" dirty="0" smtClean="0"/>
              <a:t>musí se řídit mezemi, které stanoví zákon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        -   </a:t>
            </a:r>
            <a:r>
              <a:rPr lang="cs-CZ" dirty="0" smtClean="0"/>
              <a:t>musí brát ohledy na práva jiných osob-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práva sousedů – </a:t>
            </a:r>
            <a:r>
              <a:rPr lang="cs-CZ" b="1" dirty="0" smtClean="0"/>
              <a:t>sousedské vztahy </a:t>
            </a:r>
            <a:endParaRPr lang="cs-CZ" b="1" dirty="0"/>
          </a:p>
        </p:txBody>
      </p:sp>
      <p:sp>
        <p:nvSpPr>
          <p:cNvPr id="12" name="Šipka doprava 11"/>
          <p:cNvSpPr/>
          <p:nvPr/>
        </p:nvSpPr>
        <p:spPr>
          <a:xfrm>
            <a:off x="899592" y="2708920"/>
            <a:ext cx="1008112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830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1196752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179803"/>
            <a:ext cx="84249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55576" y="1196752"/>
            <a:ext cx="2376264" cy="2769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sousedské vztahy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1497293"/>
            <a:ext cx="777686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= vztahy sousedů</a:t>
            </a:r>
          </a:p>
          <a:p>
            <a:endParaRPr lang="cs-CZ" sz="1400" dirty="0"/>
          </a:p>
          <a:p>
            <a:r>
              <a:rPr lang="cs-CZ" sz="1400" b="1" dirty="0" smtClean="0"/>
              <a:t>Vždy zakázáno : přímé imise </a:t>
            </a:r>
            <a:r>
              <a:rPr lang="cs-CZ" sz="1400" dirty="0" smtClean="0"/>
              <a:t>( svádění vody na cizí pozemek)</a:t>
            </a:r>
          </a:p>
          <a:p>
            <a:endParaRPr lang="cs-CZ" sz="1400" dirty="0"/>
          </a:p>
          <a:p>
            <a:r>
              <a:rPr lang="cs-CZ" sz="1400" dirty="0" smtClean="0"/>
              <a:t> </a:t>
            </a:r>
            <a:r>
              <a:rPr lang="cs-CZ" sz="1400" b="1" dirty="0" smtClean="0"/>
              <a:t>Nepřímé imise </a:t>
            </a:r>
            <a:r>
              <a:rPr lang="cs-CZ" sz="1400" dirty="0" smtClean="0"/>
              <a:t>(  unikání kouře, prachu, hluku na cizí pozemek,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může se jednat i o zvířata, která pravidelně na cizí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pozemek vnikají, …)        zakázány jen tehdy, </a:t>
            </a:r>
            <a:r>
              <a:rPr lang="cs-CZ" sz="1400" b="1" dirty="0" smtClean="0"/>
              <a:t>jestliže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                            přesahují míru přiměřenou místním poměrům a 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                            podstatně omezují obvyklé užívání pozemku</a:t>
            </a:r>
            <a:endParaRPr lang="cs-CZ" sz="1400" b="1" dirty="0"/>
          </a:p>
          <a:p>
            <a:endParaRPr lang="cs-CZ" sz="1400" b="1" dirty="0" smtClean="0"/>
          </a:p>
          <a:p>
            <a:r>
              <a:rPr lang="cs-CZ" sz="1400" b="1" u="sng" dirty="0" smtClean="0"/>
              <a:t>Práva a povinnosti sousedů  - příklady</a:t>
            </a:r>
          </a:p>
          <a:p>
            <a:r>
              <a:rPr lang="cs-CZ" sz="1400" b="1" dirty="0"/>
              <a:t> zamezit sporům, kdy se strany mezi sebou nejsou schopny domluvit jinak:</a:t>
            </a:r>
            <a:endParaRPr lang="cs-CZ" sz="1400" b="1" dirty="0" smtClean="0"/>
          </a:p>
          <a:p>
            <a:r>
              <a:rPr lang="cs-CZ" sz="1400" dirty="0" smtClean="0"/>
              <a:t>-      </a:t>
            </a:r>
            <a:r>
              <a:rPr lang="cs-CZ" sz="1400" b="1" dirty="0" smtClean="0"/>
              <a:t>plody</a:t>
            </a:r>
            <a:r>
              <a:rPr lang="cs-CZ" sz="1400" dirty="0" smtClean="0"/>
              <a:t> spadlé ze stromů a keřů na sousedův pozemek – patří vlastníkovi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pozemku,</a:t>
            </a:r>
          </a:p>
          <a:p>
            <a:r>
              <a:rPr lang="cs-CZ" sz="1400" dirty="0" smtClean="0"/>
              <a:t> -      </a:t>
            </a:r>
            <a:r>
              <a:rPr lang="cs-CZ" sz="1400" b="1" dirty="0" smtClean="0"/>
              <a:t>kořeny a větve přesahující </a:t>
            </a:r>
            <a:r>
              <a:rPr lang="cs-CZ" sz="1400" dirty="0" smtClean="0"/>
              <a:t>na sousedovu stranu – soused může odstranit, ale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měl by nejdříve vyzvat k tomu, aby byly odstraněny vlastníkem stromů, </a:t>
            </a:r>
          </a:p>
          <a:p>
            <a:pPr marL="285750" indent="-285750">
              <a:buFontTx/>
              <a:buChar char="-"/>
            </a:pPr>
            <a:r>
              <a:rPr lang="cs-CZ" sz="1400" dirty="0" smtClean="0"/>
              <a:t>  při </a:t>
            </a:r>
            <a:r>
              <a:rPr lang="cs-CZ" sz="1400" b="1" dirty="0" smtClean="0"/>
              <a:t>úpravách stavby  </a:t>
            </a:r>
            <a:r>
              <a:rPr lang="cs-CZ" sz="1400" dirty="0" smtClean="0"/>
              <a:t>dbát na to, aby voda, sníh, led ...nepadaly na sousedův pozemek,</a:t>
            </a:r>
          </a:p>
          <a:p>
            <a:pPr marL="285750" indent="-285750">
              <a:buFontTx/>
              <a:buChar char="-"/>
            </a:pPr>
            <a:r>
              <a:rPr lang="cs-CZ" sz="1400" dirty="0"/>
              <a:t> </a:t>
            </a:r>
            <a:r>
              <a:rPr lang="cs-CZ" sz="1400" dirty="0" smtClean="0"/>
              <a:t>umožnit sousedovi </a:t>
            </a:r>
            <a:r>
              <a:rPr lang="cs-CZ" sz="1400" b="1" dirty="0" smtClean="0"/>
              <a:t>vstup na svůj pozemek </a:t>
            </a:r>
            <a:r>
              <a:rPr lang="cs-CZ" sz="1400" dirty="0" smtClean="0"/>
              <a:t>v době, v rozsahu, způsobem , které jsou nezbytné</a:t>
            </a:r>
          </a:p>
          <a:p>
            <a:r>
              <a:rPr lang="cs-CZ" sz="1400" dirty="0" smtClean="0"/>
              <a:t>        k údržbě a hospodaření na něm,   </a:t>
            </a:r>
          </a:p>
          <a:p>
            <a:pPr marL="285750" indent="-285750">
              <a:buFontTx/>
              <a:buChar char="-"/>
            </a:pPr>
            <a:r>
              <a:rPr lang="cs-CZ" sz="1400" dirty="0" smtClean="0"/>
              <a:t> </a:t>
            </a:r>
            <a:r>
              <a:rPr lang="cs-CZ" sz="1400" b="1" dirty="0" smtClean="0"/>
              <a:t>ploty, zdi, meze, jiné </a:t>
            </a:r>
            <a:r>
              <a:rPr lang="cs-CZ" sz="1400" b="1" dirty="0" err="1" smtClean="0"/>
              <a:t>rozhrady</a:t>
            </a:r>
            <a:r>
              <a:rPr lang="cs-CZ" sz="1400" b="1" dirty="0" smtClean="0"/>
              <a:t> </a:t>
            </a:r>
            <a:r>
              <a:rPr lang="cs-CZ" sz="1400" dirty="0" smtClean="0"/>
              <a:t>mezi sousedními pozemky jsou společné </a:t>
            </a:r>
            <a:endParaRPr lang="cs-CZ" sz="1400" dirty="0"/>
          </a:p>
        </p:txBody>
      </p:sp>
      <p:sp>
        <p:nvSpPr>
          <p:cNvPr id="10" name="Šipka doprava 9"/>
          <p:cNvSpPr/>
          <p:nvPr/>
        </p:nvSpPr>
        <p:spPr>
          <a:xfrm>
            <a:off x="5364088" y="3429000"/>
            <a:ext cx="288032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899592" y="4797152"/>
            <a:ext cx="380397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691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1259632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8615" y="1021981"/>
            <a:ext cx="8424936" cy="1631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       -  </a:t>
            </a:r>
            <a:r>
              <a:rPr lang="cs-CZ" sz="1400" b="1" dirty="0" smtClean="0"/>
              <a:t>nezbytná cesta </a:t>
            </a:r>
            <a:r>
              <a:rPr lang="cs-CZ" sz="1400" dirty="0" smtClean="0"/>
              <a:t>– zřizuje ji soud, vymezí její rozsah,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někdy ji nepovolí, např. má-li cesta pouze umožnit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pohodlnější spojení,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za ni náleží vlastníkovi pozemku </a:t>
            </a:r>
            <a:r>
              <a:rPr lang="cs-CZ" sz="1400" b="1" dirty="0" smtClean="0"/>
              <a:t>úplata</a:t>
            </a:r>
            <a:r>
              <a:rPr lang="cs-CZ" sz="1400" dirty="0" smtClean="0"/>
              <a:t> </a:t>
            </a:r>
          </a:p>
          <a:p>
            <a:endParaRPr lang="cs-CZ" sz="1400" dirty="0"/>
          </a:p>
          <a:p>
            <a:r>
              <a:rPr lang="cs-CZ" sz="1400" dirty="0" smtClean="0"/>
              <a:t>   </a:t>
            </a:r>
            <a:r>
              <a:rPr lang="cs-CZ" sz="1400" u="sng" dirty="0" smtClean="0">
                <a:solidFill>
                  <a:srgbClr val="FF0000"/>
                </a:solidFill>
              </a:rPr>
              <a:t>Příklady na porušování sousedských vztahů:</a:t>
            </a:r>
          </a:p>
          <a:p>
            <a:r>
              <a:rPr lang="cs-CZ" sz="1400" dirty="0" smtClean="0"/>
              <a:t> 1.     Pan Nikl používá suchý záchod. Když je plný, jen ho „vypustí“ na kraji pozemku.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To ale vadí sousedům, kteří  mají nedaleko místa vypouštění dětské pískoviště. </a:t>
            </a:r>
          </a:p>
          <a:p>
            <a:r>
              <a:rPr lang="cs-CZ" sz="1400" dirty="0"/>
              <a:t> </a:t>
            </a:r>
            <a:endParaRPr lang="cs-CZ" sz="1400" dirty="0" smtClean="0"/>
          </a:p>
          <a:p>
            <a:r>
              <a:rPr lang="cs-CZ" sz="1400" dirty="0"/>
              <a:t> </a:t>
            </a:r>
            <a:r>
              <a:rPr lang="cs-CZ" sz="1400" dirty="0" smtClean="0"/>
              <a:t>2.     Pan Smutný má zahradu s ovocnými stromy. Spadané listí postupně pálí a do ohně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navíc přihazuje další odpad.  Sousedka vždy musí sundat ze šňůry prádlo.</a:t>
            </a:r>
          </a:p>
          <a:p>
            <a:endParaRPr lang="cs-CZ" sz="1400" dirty="0"/>
          </a:p>
          <a:p>
            <a:pPr marL="342900" indent="-342900">
              <a:buAutoNum type="arabicPeriod" startAt="3"/>
            </a:pPr>
            <a:r>
              <a:rPr lang="cs-CZ" sz="1400" dirty="0" smtClean="0"/>
              <a:t>Pan Novák si v rohu zahrady založil hnojiště, přestože sousedé mají hned za plotem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altán, kde v létě rádi tráví volný čas. Teď jim ale odpočinek kazí zápach hnojiště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pana Nováka.</a:t>
            </a:r>
          </a:p>
          <a:p>
            <a:endParaRPr lang="cs-CZ" sz="1400" dirty="0"/>
          </a:p>
          <a:p>
            <a:pPr marL="342900" indent="-342900">
              <a:buAutoNum type="arabicPeriod" startAt="4"/>
            </a:pPr>
            <a:r>
              <a:rPr lang="cs-CZ" sz="1400" dirty="0" smtClean="0"/>
              <a:t>Kalinovi mají velké hejno slepic, které terorizují okolí. Vnikají do sousedních zahrad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a rozhrabávají záhony.</a:t>
            </a:r>
          </a:p>
          <a:p>
            <a:endParaRPr lang="cs-CZ" sz="1400" dirty="0"/>
          </a:p>
          <a:p>
            <a:pPr marL="342900" indent="-342900">
              <a:buAutoNum type="arabicPeriod" startAt="5"/>
            </a:pPr>
            <a:r>
              <a:rPr lang="cs-CZ" sz="1400" dirty="0" smtClean="0"/>
              <a:t>Pan Veselý si koupil stavební drtičku a umístil ji na okraj pozemku . Drtička každý den hlasitě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hučí  a vibracemi i obtěžuje sousedy. </a:t>
            </a:r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r>
              <a:rPr lang="cs-CZ" sz="1400" dirty="0"/>
              <a:t> </a:t>
            </a:r>
            <a:endParaRPr lang="cs-CZ" sz="1400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          </a:t>
            </a:r>
            <a:r>
              <a:rPr lang="cs-CZ" u="sng" dirty="0" smtClean="0">
                <a:solidFill>
                  <a:srgbClr val="FF0000"/>
                </a:solidFill>
              </a:rPr>
              <a:t>Nabytí vlastnického práva </a:t>
            </a:r>
            <a:r>
              <a:rPr lang="cs-CZ" dirty="0" smtClean="0"/>
              <a:t>– nejčastěji se vlastnictví převádí na základě </a:t>
            </a:r>
            <a:r>
              <a:rPr lang="cs-CZ" dirty="0" smtClean="0">
                <a:solidFill>
                  <a:srgbClr val="000000"/>
                </a:solidFill>
              </a:rPr>
              <a:t>smlouvy:</a:t>
            </a:r>
          </a:p>
          <a:p>
            <a:r>
              <a:rPr lang="cs-CZ" b="1" dirty="0">
                <a:solidFill>
                  <a:srgbClr val="000000"/>
                </a:solidFill>
              </a:rPr>
              <a:t> </a:t>
            </a:r>
            <a:r>
              <a:rPr lang="cs-CZ" b="1" dirty="0" smtClean="0">
                <a:solidFill>
                  <a:srgbClr val="000000"/>
                </a:solidFill>
              </a:rPr>
              <a:t>                                           - koupě, darování, dědictví,…  </a:t>
            </a:r>
          </a:p>
          <a:p>
            <a:r>
              <a:rPr lang="cs-CZ" b="1" dirty="0">
                <a:solidFill>
                  <a:srgbClr val="000000"/>
                </a:solidFill>
              </a:rPr>
              <a:t> </a:t>
            </a:r>
            <a:r>
              <a:rPr lang="cs-CZ" b="1" dirty="0" smtClean="0">
                <a:solidFill>
                  <a:srgbClr val="000000"/>
                </a:solidFill>
              </a:rPr>
              <a:t>                                           - přivlastnění  věci opuštěné,</a:t>
            </a:r>
          </a:p>
          <a:p>
            <a:r>
              <a:rPr lang="cs-CZ" b="1" dirty="0">
                <a:solidFill>
                  <a:srgbClr val="000000"/>
                </a:solidFill>
              </a:rPr>
              <a:t> </a:t>
            </a:r>
            <a:r>
              <a:rPr lang="cs-CZ" b="1" dirty="0" smtClean="0">
                <a:solidFill>
                  <a:srgbClr val="000000"/>
                </a:solidFill>
              </a:rPr>
              <a:t>                                           - nález věci ztracené – </a:t>
            </a:r>
            <a:r>
              <a:rPr lang="cs-CZ" dirty="0" smtClean="0">
                <a:solidFill>
                  <a:srgbClr val="000000"/>
                </a:solidFill>
              </a:rPr>
              <a:t>lhůta pro nabytí vlastnického práva</a:t>
            </a:r>
          </a:p>
          <a:p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smtClean="0">
                <a:solidFill>
                  <a:srgbClr val="000000"/>
                </a:solidFill>
              </a:rPr>
              <a:t>                                                                               se prodlužuje na 3 roky (§1057)</a:t>
            </a:r>
          </a:p>
          <a:p>
            <a:r>
              <a:rPr lang="cs-CZ" dirty="0">
                <a:solidFill>
                  <a:srgbClr val="000000"/>
                </a:solidFill>
              </a:rPr>
              <a:t> </a:t>
            </a:r>
            <a:r>
              <a:rPr lang="cs-CZ" dirty="0" smtClean="0">
                <a:solidFill>
                  <a:srgbClr val="000000"/>
                </a:solidFill>
              </a:rPr>
              <a:t>         </a:t>
            </a:r>
            <a:r>
              <a:rPr lang="cs-CZ" sz="1400" b="1" dirty="0" smtClean="0">
                <a:solidFill>
                  <a:srgbClr val="000000"/>
                </a:solidFill>
              </a:rPr>
              <a:t>Nalezená zvířata </a:t>
            </a:r>
            <a:r>
              <a:rPr lang="cs-CZ" sz="1400" dirty="0" smtClean="0">
                <a:solidFill>
                  <a:srgbClr val="000000"/>
                </a:solidFill>
              </a:rPr>
              <a:t>– nepřihlásí-li se k němu nikdo, stane se nálezce vlastníkem již</a:t>
            </a:r>
          </a:p>
          <a:p>
            <a:r>
              <a:rPr lang="cs-CZ" sz="1400" dirty="0">
                <a:solidFill>
                  <a:srgbClr val="000000"/>
                </a:solidFill>
              </a:rPr>
              <a:t> </a:t>
            </a:r>
            <a:r>
              <a:rPr lang="cs-CZ" sz="1400" dirty="0" smtClean="0">
                <a:solidFill>
                  <a:srgbClr val="000000"/>
                </a:solidFill>
              </a:rPr>
              <a:t>                                     po uplynutí dvou měsíců od vyhlášení nálezu. Nemá-li nálezce</a:t>
            </a:r>
          </a:p>
          <a:p>
            <a:r>
              <a:rPr lang="cs-CZ" sz="1400" dirty="0">
                <a:solidFill>
                  <a:srgbClr val="000000"/>
                </a:solidFill>
              </a:rPr>
              <a:t> </a:t>
            </a:r>
            <a:r>
              <a:rPr lang="cs-CZ" sz="1400" dirty="0" smtClean="0">
                <a:solidFill>
                  <a:srgbClr val="000000"/>
                </a:solidFill>
              </a:rPr>
              <a:t>                                     o zvíře zájem, může jej obec svěřit provozovateli útulku. Pokud</a:t>
            </a:r>
          </a:p>
          <a:p>
            <a:r>
              <a:rPr lang="cs-CZ" sz="1400" dirty="0">
                <a:solidFill>
                  <a:srgbClr val="000000"/>
                </a:solidFill>
              </a:rPr>
              <a:t> </a:t>
            </a:r>
            <a:r>
              <a:rPr lang="cs-CZ" sz="1400" dirty="0" smtClean="0">
                <a:solidFill>
                  <a:srgbClr val="000000"/>
                </a:solidFill>
              </a:rPr>
              <a:t>                                     se po uplynutí 4 měsíců o zvíře nikdy nepřihlásí, může provozovatel    	                         	               útulku zvířeti najít nového pána(§ 1059).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          </a:t>
            </a:r>
            <a:r>
              <a:rPr lang="cs-CZ" u="sng" dirty="0" smtClean="0">
                <a:solidFill>
                  <a:srgbClr val="FF0000"/>
                </a:solidFill>
              </a:rPr>
              <a:t>Veřejné </a:t>
            </a:r>
            <a:r>
              <a:rPr lang="cs-CZ" u="sng" dirty="0">
                <a:solidFill>
                  <a:srgbClr val="FF0000"/>
                </a:solidFill>
              </a:rPr>
              <a:t>seznamy  - </a:t>
            </a:r>
            <a:r>
              <a:rPr lang="cs-CZ" dirty="0">
                <a:solidFill>
                  <a:srgbClr val="02283F"/>
                </a:solidFill>
              </a:rPr>
              <a:t>takové seznamy věcí, do nichž může každý nahlédnout: </a:t>
            </a:r>
          </a:p>
          <a:p>
            <a:r>
              <a:rPr lang="cs-CZ" dirty="0">
                <a:solidFill>
                  <a:srgbClr val="000000"/>
                </a:solidFill>
              </a:rPr>
              <a:t>   </a:t>
            </a:r>
            <a:r>
              <a:rPr lang="cs-CZ" dirty="0"/>
              <a:t> </a:t>
            </a:r>
            <a:r>
              <a:rPr lang="cs-CZ" dirty="0" smtClean="0"/>
              <a:t>                         1. katastr nemovitostí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2. patentový rejstřík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3. rejstřík průmyslových vzorů</a:t>
            </a:r>
            <a:endParaRPr lang="cs-CZ" dirty="0"/>
          </a:p>
          <a:p>
            <a:endParaRPr lang="cs-CZ" sz="1400" dirty="0">
              <a:solidFill>
                <a:srgbClr val="000000"/>
              </a:solidFill>
            </a:endParaRPr>
          </a:p>
          <a:p>
            <a:r>
              <a:rPr lang="cs-CZ" sz="1400" dirty="0" smtClean="0">
                <a:solidFill>
                  <a:srgbClr val="000000"/>
                </a:solidFill>
              </a:rPr>
              <a:t>           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51997" y="107093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2913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196752"/>
            <a:ext cx="806489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6</a:t>
            </a:r>
            <a:r>
              <a:rPr lang="cs-CZ" sz="1400" dirty="0" smtClean="0"/>
              <a:t>.  Pan Smůla chová několik prasat. Chlívky však často nečistí, takže pořádně 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zapáchají. Navíc se okolo nich drží masařky a na </a:t>
            </a:r>
            <a:r>
              <a:rPr lang="cs-CZ" sz="1400" dirty="0" smtClean="0"/>
              <a:t>žr</a:t>
            </a:r>
            <a:r>
              <a:rPr lang="cs-CZ" sz="1400" dirty="0" smtClean="0"/>
              <a:t>ádle </a:t>
            </a:r>
            <a:r>
              <a:rPr lang="cs-CZ" sz="1400" dirty="0" smtClean="0"/>
              <a:t>si spolu s prasaty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pochutnávají i potkani.  Soused tak okolí obtěžuje zápachem, hmyzem i hlodavci.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Pokud s ním není rozumná domluva, mají jeho sousedé šanci uspět v soudním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sporu.</a:t>
            </a:r>
          </a:p>
          <a:p>
            <a:endParaRPr lang="cs-CZ" sz="1400" dirty="0"/>
          </a:p>
          <a:p>
            <a:r>
              <a:rPr lang="cs-CZ" sz="1400" dirty="0" smtClean="0"/>
              <a:t>    7.  Majitel zahrady byl sběratelem starého harampádí, které na ní skladoval.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Neměl ani septik a všechny splašky  vyléval na zahradu. Kvůli tomu se soused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dokonce obrátil k soudu. Spor dorazil až k Nejvyššímu soudu.  Ten majiteli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nepořádku uložil  postavit 190 cm vysoký plot, který by bránil v obtěžování .</a:t>
            </a:r>
          </a:p>
          <a:p>
            <a:endParaRPr lang="cs-CZ" sz="1400" dirty="0"/>
          </a:p>
          <a:p>
            <a:r>
              <a:rPr lang="cs-CZ" sz="1400" dirty="0" smtClean="0"/>
              <a:t>    8.  Sousedovy včely létaly přes pozemek pana Bělohlávka, který byl alergik a měl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v rodině malé děti.  Včely mu tak bránily trávit čas na zahradě, kde měl bazén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a zahradní posezení.  Když alergik podal na svého souseda žalobu, vystavěl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včelař 3,5 m plechový plot, aby omezil létání včel na sousedovu zahradu.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Počet létajících včel klesl na polovinu a podle soudu se  původně odůvodněná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žaloba stala bezdůvodnou.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199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47563" y="1421320"/>
            <a:ext cx="784887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sz="1400" u="sng" dirty="0">
                <a:solidFill>
                  <a:srgbClr val="FF0000"/>
                </a:solidFill>
              </a:rPr>
              <a:t>Nabytí vlastnického práva </a:t>
            </a:r>
            <a:r>
              <a:rPr lang="cs-CZ" sz="1400" dirty="0"/>
              <a:t>– nejčastěji se vlastnictví převádí na základě </a:t>
            </a:r>
            <a:r>
              <a:rPr lang="cs-CZ" sz="1400" dirty="0">
                <a:solidFill>
                  <a:srgbClr val="000000"/>
                </a:solidFill>
              </a:rPr>
              <a:t>smlouvy:</a:t>
            </a:r>
          </a:p>
          <a:p>
            <a:r>
              <a:rPr lang="cs-CZ" sz="1400" b="1" dirty="0">
                <a:solidFill>
                  <a:srgbClr val="000000"/>
                </a:solidFill>
              </a:rPr>
              <a:t>                                            - koupě, darování, dědictví,…  </a:t>
            </a:r>
          </a:p>
          <a:p>
            <a:r>
              <a:rPr lang="cs-CZ" sz="1400" b="1" dirty="0">
                <a:solidFill>
                  <a:srgbClr val="000000"/>
                </a:solidFill>
              </a:rPr>
              <a:t>                                            - přivlastnění  věci opuštěné,</a:t>
            </a:r>
          </a:p>
          <a:p>
            <a:r>
              <a:rPr lang="cs-CZ" sz="1400" b="1" dirty="0">
                <a:solidFill>
                  <a:srgbClr val="000000"/>
                </a:solidFill>
              </a:rPr>
              <a:t>                                            - nález věci ztracené – </a:t>
            </a:r>
            <a:r>
              <a:rPr lang="cs-CZ" sz="1400" dirty="0">
                <a:solidFill>
                  <a:srgbClr val="000000"/>
                </a:solidFill>
              </a:rPr>
              <a:t>lhůta pro nabytí vlastnického </a:t>
            </a:r>
            <a:r>
              <a:rPr lang="cs-CZ" sz="1400" dirty="0" smtClean="0">
                <a:solidFill>
                  <a:srgbClr val="000000"/>
                </a:solidFill>
              </a:rPr>
              <a:t>    	                                                             práva </a:t>
            </a:r>
            <a:r>
              <a:rPr lang="cs-CZ" sz="1400" dirty="0">
                <a:solidFill>
                  <a:srgbClr val="000000"/>
                </a:solidFill>
              </a:rPr>
              <a:t>se prodlužuje na 3 roky (§1057)</a:t>
            </a:r>
          </a:p>
          <a:p>
            <a:r>
              <a:rPr lang="cs-CZ" sz="1400" b="1" dirty="0">
                <a:solidFill>
                  <a:srgbClr val="000000"/>
                </a:solidFill>
              </a:rPr>
              <a:t>Nalezená zvířata </a:t>
            </a:r>
            <a:r>
              <a:rPr lang="cs-CZ" sz="1400" dirty="0">
                <a:solidFill>
                  <a:srgbClr val="000000"/>
                </a:solidFill>
              </a:rPr>
              <a:t>– nepřihlásí-li se k němu nikdo, stane se nálezce vlastníkem již</a:t>
            </a:r>
          </a:p>
          <a:p>
            <a:r>
              <a:rPr lang="cs-CZ" sz="1400" dirty="0">
                <a:solidFill>
                  <a:srgbClr val="000000"/>
                </a:solidFill>
              </a:rPr>
              <a:t>                                      po uplynutí dvou měsíců od vyhlášení nálezu. Nemá-li </a:t>
            </a:r>
            <a:endParaRPr lang="cs-CZ" sz="1400" dirty="0" smtClean="0">
              <a:solidFill>
                <a:srgbClr val="000000"/>
              </a:solidFill>
            </a:endParaRPr>
          </a:p>
          <a:p>
            <a:r>
              <a:rPr lang="cs-CZ" sz="1400" dirty="0">
                <a:solidFill>
                  <a:srgbClr val="000000"/>
                </a:solidFill>
              </a:rPr>
              <a:t>	</a:t>
            </a:r>
            <a:r>
              <a:rPr lang="cs-CZ" sz="1400" dirty="0" smtClean="0">
                <a:solidFill>
                  <a:srgbClr val="000000"/>
                </a:solidFill>
              </a:rPr>
              <a:t>                     nálezce o </a:t>
            </a:r>
            <a:r>
              <a:rPr lang="cs-CZ" sz="1400" dirty="0">
                <a:solidFill>
                  <a:srgbClr val="000000"/>
                </a:solidFill>
              </a:rPr>
              <a:t>zvíře </a:t>
            </a:r>
            <a:r>
              <a:rPr lang="cs-CZ" sz="1400" dirty="0" smtClean="0">
                <a:solidFill>
                  <a:srgbClr val="000000"/>
                </a:solidFill>
              </a:rPr>
              <a:t>zájem</a:t>
            </a:r>
            <a:r>
              <a:rPr lang="cs-CZ" sz="1400" dirty="0">
                <a:solidFill>
                  <a:srgbClr val="000000"/>
                </a:solidFill>
              </a:rPr>
              <a:t>, může jej obec svěřit provozovateli </a:t>
            </a:r>
            <a:r>
              <a:rPr lang="cs-CZ" sz="1400" dirty="0" smtClean="0">
                <a:solidFill>
                  <a:srgbClr val="000000"/>
                </a:solidFill>
              </a:rPr>
              <a:t>	  	                     útulku</a:t>
            </a:r>
            <a:r>
              <a:rPr lang="cs-CZ" sz="1400" dirty="0">
                <a:solidFill>
                  <a:srgbClr val="000000"/>
                </a:solidFill>
              </a:rPr>
              <a:t>.</a:t>
            </a:r>
          </a:p>
          <a:p>
            <a:r>
              <a:rPr lang="cs-CZ" sz="1400" dirty="0" smtClean="0">
                <a:solidFill>
                  <a:srgbClr val="000000"/>
                </a:solidFill>
              </a:rPr>
              <a:t>                                      Pokud se </a:t>
            </a:r>
            <a:r>
              <a:rPr lang="cs-CZ" sz="1400" dirty="0">
                <a:solidFill>
                  <a:srgbClr val="000000"/>
                </a:solidFill>
              </a:rPr>
              <a:t>po uplynutí 4 měsíců o </a:t>
            </a:r>
            <a:r>
              <a:rPr lang="cs-CZ" sz="1400" dirty="0" smtClean="0">
                <a:solidFill>
                  <a:srgbClr val="000000"/>
                </a:solidFill>
              </a:rPr>
              <a:t>zvíře nikdo </a:t>
            </a:r>
            <a:r>
              <a:rPr lang="cs-CZ" sz="1400" dirty="0" smtClean="0">
                <a:solidFill>
                  <a:srgbClr val="000000"/>
                </a:solidFill>
              </a:rPr>
              <a:t>nepřihlásí, může </a:t>
            </a:r>
            <a:endParaRPr lang="cs-CZ" sz="1400" dirty="0">
              <a:solidFill>
                <a:srgbClr val="000000"/>
              </a:solidFill>
            </a:endParaRPr>
          </a:p>
          <a:p>
            <a:r>
              <a:rPr lang="cs-CZ" sz="1400" dirty="0" smtClean="0">
                <a:solidFill>
                  <a:srgbClr val="000000"/>
                </a:solidFill>
              </a:rPr>
              <a:t>                                      provozovatel  útulku </a:t>
            </a:r>
            <a:r>
              <a:rPr lang="cs-CZ" sz="1400" dirty="0">
                <a:solidFill>
                  <a:srgbClr val="000000"/>
                </a:solidFill>
              </a:rPr>
              <a:t>zvířeti najít nového pána</a:t>
            </a:r>
            <a:r>
              <a:rPr lang="cs-CZ" sz="1400" dirty="0" smtClean="0">
                <a:solidFill>
                  <a:srgbClr val="000000"/>
                </a:solidFill>
              </a:rPr>
              <a:t>(§ 1059). </a:t>
            </a:r>
          </a:p>
          <a:p>
            <a:endParaRPr lang="cs-CZ" sz="1400" dirty="0">
              <a:solidFill>
                <a:srgbClr val="000000"/>
              </a:solidFill>
            </a:endParaRPr>
          </a:p>
          <a:p>
            <a:r>
              <a:rPr lang="cs-CZ" sz="1400" u="sng" dirty="0" smtClean="0">
                <a:solidFill>
                  <a:srgbClr val="FF0000"/>
                </a:solidFill>
              </a:rPr>
              <a:t>Veřejné </a:t>
            </a:r>
            <a:r>
              <a:rPr lang="cs-CZ" sz="1400" u="sng" dirty="0">
                <a:solidFill>
                  <a:srgbClr val="FF0000"/>
                </a:solidFill>
              </a:rPr>
              <a:t>seznamy  - </a:t>
            </a:r>
            <a:r>
              <a:rPr lang="cs-CZ" sz="1400" dirty="0">
                <a:solidFill>
                  <a:srgbClr val="02283F"/>
                </a:solidFill>
              </a:rPr>
              <a:t>takové seznamy věcí, do nichž může každý nahlédnout: </a:t>
            </a:r>
          </a:p>
          <a:p>
            <a:r>
              <a:rPr lang="cs-CZ" sz="1400" dirty="0">
                <a:solidFill>
                  <a:srgbClr val="000000"/>
                </a:solidFill>
              </a:rPr>
              <a:t>   </a:t>
            </a:r>
            <a:r>
              <a:rPr lang="cs-CZ" sz="1400" dirty="0"/>
              <a:t>                     </a:t>
            </a:r>
            <a:r>
              <a:rPr lang="cs-CZ" sz="1400" dirty="0" smtClean="0"/>
              <a:t>                                                                                      </a:t>
            </a:r>
            <a:r>
              <a:rPr lang="cs-CZ" sz="1400" dirty="0"/>
              <a:t>1. katastr nemovitostí</a:t>
            </a:r>
          </a:p>
          <a:p>
            <a:r>
              <a:rPr lang="cs-CZ" sz="1400" dirty="0"/>
              <a:t>                            </a:t>
            </a:r>
            <a:r>
              <a:rPr lang="cs-CZ" sz="1400" dirty="0" smtClean="0"/>
              <a:t>                                                                                  </a:t>
            </a:r>
            <a:r>
              <a:rPr lang="cs-CZ" sz="1400" dirty="0"/>
              <a:t>2. patentový rejstřík</a:t>
            </a:r>
          </a:p>
          <a:p>
            <a:r>
              <a:rPr lang="cs-CZ" sz="1400" dirty="0"/>
              <a:t>                            </a:t>
            </a:r>
            <a:r>
              <a:rPr lang="cs-CZ" sz="1400" dirty="0" smtClean="0"/>
              <a:t>                                                                                  </a:t>
            </a:r>
            <a:r>
              <a:rPr lang="cs-CZ" sz="1400" dirty="0"/>
              <a:t>3. rejstřík průmyslových vzorů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288661"/>
            <a:ext cx="828092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15616" y="1628800"/>
            <a:ext cx="32403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Držba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560" y="2132856"/>
            <a:ext cx="7272808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= faktické držení věci  -  věc máme u sebe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</a:t>
            </a:r>
            <a:r>
              <a:rPr lang="cs-CZ" sz="1400" b="1" dirty="0" smtClean="0"/>
              <a:t>držba oprávněná</a:t>
            </a:r>
            <a:r>
              <a:rPr lang="cs-CZ" sz="1400" dirty="0" smtClean="0"/>
              <a:t> – právo vlastnické  - nakládáme s ní jako 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                                                                    skutečný vlastník 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                                                                    poctivý držitel věci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držba neoprávněná – </a:t>
            </a:r>
            <a:r>
              <a:rPr lang="cs-CZ" sz="1400" dirty="0" smtClean="0"/>
              <a:t>např. nalezená věc,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                                    </a:t>
            </a:r>
            <a:r>
              <a:rPr lang="cs-CZ" sz="1400" dirty="0" smtClean="0"/>
              <a:t>-  koupě věci v dobré míře v bazaru , věc  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nenáležela prodejci,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- věc získaná nepoctivým jednáním,</a:t>
            </a:r>
          </a:p>
          <a:p>
            <a:endParaRPr lang="cs-CZ" sz="1400" dirty="0"/>
          </a:p>
          <a:p>
            <a:r>
              <a:rPr lang="cs-CZ" sz="1400" dirty="0" smtClean="0"/>
              <a:t>                       </a:t>
            </a:r>
            <a:r>
              <a:rPr lang="cs-CZ" sz="1400" b="1" dirty="0" smtClean="0"/>
              <a:t>vydržení věci – poctivý držitel </a:t>
            </a:r>
            <a:r>
              <a:rPr lang="cs-CZ" sz="1400" dirty="0" smtClean="0"/>
              <a:t>–právo vykonává pro stanovenou dobu,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                                                         </a:t>
            </a:r>
            <a:r>
              <a:rPr lang="cs-CZ" sz="1400" dirty="0" smtClean="0"/>
              <a:t>v oprávněném domnění, že mu náleží –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nepřerušená držba trvající 3 roky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u nemovitostí – 10 letá vydržovací doba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někdy i </a:t>
            </a:r>
            <a:r>
              <a:rPr lang="cs-CZ" sz="1400" b="1" dirty="0" smtClean="0"/>
              <a:t>mimořádné vydržení věci  - </a:t>
            </a:r>
            <a:r>
              <a:rPr lang="cs-CZ" sz="1400" dirty="0" smtClean="0"/>
              <a:t>i osoba, která neprokáže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právní důvod své držby- zde : dvojnásobná vydržovací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doba 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                           nepoctivý držitel –</a:t>
            </a:r>
            <a:r>
              <a:rPr lang="cs-CZ" sz="1400" dirty="0" smtClean="0"/>
              <a:t> </a:t>
            </a:r>
            <a:r>
              <a:rPr lang="cs-CZ" sz="1400" b="1" dirty="0" smtClean="0"/>
              <a:t>nemůže vydržet věc ani mimořádně </a:t>
            </a:r>
          </a:p>
          <a:p>
            <a:endParaRPr lang="cs-CZ" sz="1400" b="1" dirty="0" smtClean="0"/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8529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6892" y="1145275"/>
            <a:ext cx="87484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Příklady :</a:t>
            </a:r>
            <a:r>
              <a:rPr lang="cs-CZ" dirty="0" smtClean="0"/>
              <a:t> </a:t>
            </a:r>
          </a:p>
          <a:p>
            <a:r>
              <a:rPr lang="cs-CZ" dirty="0" smtClean="0"/>
              <a:t>             1.  Martin si koupil nové BMW od autorizovaného prodejce, který sice nebyl  </a:t>
            </a:r>
          </a:p>
          <a:p>
            <a:r>
              <a:rPr lang="cs-CZ" dirty="0" smtClean="0"/>
              <a:t>                  oprávněn vlastnické právo převést, ale Martin byl vzhledem ke všem okolnostem </a:t>
            </a:r>
          </a:p>
          <a:p>
            <a:r>
              <a:rPr lang="cs-CZ" dirty="0" smtClean="0"/>
              <a:t>                  v dobré víře, že prodejce k tomu oprávněn je. </a:t>
            </a:r>
          </a:p>
          <a:p>
            <a:r>
              <a:rPr lang="cs-CZ" dirty="0" smtClean="0"/>
              <a:t>                                 Martin se stane vlastníkem. Dobrá víra nabyvatele se předpokládá.</a:t>
            </a:r>
          </a:p>
          <a:p>
            <a:r>
              <a:rPr lang="cs-CZ" dirty="0" smtClean="0"/>
              <a:t>                                 Skutečný vlastník se domůže vydání věci jen, prokáže-li nedostatek</a:t>
            </a:r>
          </a:p>
          <a:p>
            <a:r>
              <a:rPr lang="cs-CZ" dirty="0" smtClean="0"/>
              <a:t>                                 dobré víry kupujícího. </a:t>
            </a:r>
          </a:p>
          <a:p>
            <a:endParaRPr lang="cs-CZ" dirty="0"/>
          </a:p>
          <a:p>
            <a:r>
              <a:rPr lang="cs-CZ" dirty="0" smtClean="0"/>
              <a:t>              2.   Adam si koupil ojeté auto v autobazaru.  Věc je ale kradená.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Koupí-li někdo použitou movitou věc od podnikatele, který s takovými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věcmi obchoduje </a:t>
            </a:r>
            <a:r>
              <a:rPr lang="cs-CZ" dirty="0" smtClean="0"/>
              <a:t>(např</a:t>
            </a:r>
            <a:r>
              <a:rPr lang="cs-CZ" dirty="0" smtClean="0"/>
              <a:t>. v zastavárně), je povinen věc vydat skutečnému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vlastníkovi, který se do 3 let o ni přihlásí.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Skutečný vlastník ojetého auta ale musí prokázat, že mu auto bylo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odcizeno.   </a:t>
            </a:r>
          </a:p>
        </p:txBody>
      </p:sp>
      <p:sp>
        <p:nvSpPr>
          <p:cNvPr id="4" name="Šipka doprava 3"/>
          <p:cNvSpPr/>
          <p:nvPr/>
        </p:nvSpPr>
        <p:spPr>
          <a:xfrm>
            <a:off x="1475874" y="2348880"/>
            <a:ext cx="575846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1403648" y="3717032"/>
            <a:ext cx="648072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687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9592" y="1124744"/>
            <a:ext cx="77768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331640" y="1340768"/>
            <a:ext cx="252028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Věcná břemena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5803" y="1988840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- Slouží k tomu, aby </a:t>
            </a:r>
            <a:r>
              <a:rPr lang="cs-CZ" b="1" u="sng" dirty="0" smtClean="0"/>
              <a:t>oprávněný mohl využít </a:t>
            </a:r>
            <a:r>
              <a:rPr lang="cs-CZ" b="1" dirty="0" smtClean="0"/>
              <a:t>určitou část užitné hodnoty cizí věci.</a:t>
            </a:r>
            <a:endParaRPr lang="cs-CZ" b="1" dirty="0"/>
          </a:p>
        </p:txBody>
      </p:sp>
      <p:sp>
        <p:nvSpPr>
          <p:cNvPr id="6" name="Šipka doprava 5"/>
          <p:cNvSpPr/>
          <p:nvPr/>
        </p:nvSpPr>
        <p:spPr>
          <a:xfrm>
            <a:off x="683568" y="2564904"/>
            <a:ext cx="864096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547664" y="2358172"/>
            <a:ext cx="71287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právo k cizí věci</a:t>
            </a:r>
          </a:p>
          <a:p>
            <a:r>
              <a:rPr lang="cs-CZ" dirty="0" smtClean="0"/>
              <a:t>Pro </a:t>
            </a:r>
            <a:r>
              <a:rPr lang="cs-CZ" b="1" dirty="0" smtClean="0"/>
              <a:t>vlastníka věci </a:t>
            </a:r>
            <a:r>
              <a:rPr lang="cs-CZ" dirty="0" smtClean="0"/>
              <a:t>to znamená, že on je povinen: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-  něco dát,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-  něco konat,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-  něco trpět,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-  něčeho se zdržet.</a:t>
            </a:r>
          </a:p>
          <a:p>
            <a:r>
              <a:rPr lang="cs-CZ" dirty="0" smtClean="0"/>
              <a:t>Věcné břemeno tedy omezuje vlastníka věci ve prospěch někoho jiného. </a:t>
            </a:r>
          </a:p>
          <a:p>
            <a:r>
              <a:rPr lang="cs-CZ" dirty="0" smtClean="0"/>
              <a:t>Např. vlastník pozemku je povinen trpět cestu přes svůj pozemek, </a:t>
            </a:r>
          </a:p>
          <a:p>
            <a:r>
              <a:rPr lang="cs-CZ" dirty="0"/>
              <a:t> </a:t>
            </a:r>
            <a:r>
              <a:rPr lang="cs-CZ" dirty="0" smtClean="0"/>
              <a:t>          vlastník pozemku je povinen pečovat o studnu, o pramen,…</a:t>
            </a:r>
          </a:p>
          <a:p>
            <a:r>
              <a:rPr lang="cs-CZ" dirty="0"/>
              <a:t> </a:t>
            </a:r>
            <a:r>
              <a:rPr lang="cs-CZ" dirty="0" smtClean="0"/>
              <a:t>          vlastník domu je povinen nechat dožít původního majitele v domě.</a:t>
            </a:r>
          </a:p>
          <a:p>
            <a:r>
              <a:rPr lang="cs-CZ" dirty="0" smtClean="0"/>
              <a:t> </a:t>
            </a:r>
            <a:r>
              <a:rPr lang="cs-CZ" b="1" dirty="0" smtClean="0"/>
              <a:t>Podle obsahu </a:t>
            </a:r>
            <a:r>
              <a:rPr lang="cs-CZ" dirty="0" smtClean="0"/>
              <a:t>povinnosti rozlišuje NOZ : </a:t>
            </a:r>
            <a:r>
              <a:rPr lang="cs-CZ" b="1" dirty="0" smtClean="0"/>
              <a:t>služebnosti,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       reálná břemena.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61442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196752"/>
            <a:ext cx="8856984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                                                      </a:t>
            </a:r>
            <a:r>
              <a:rPr lang="cs-CZ" sz="1400" b="1" dirty="0" smtClean="0"/>
              <a:t>Druhy služebností  </a:t>
            </a:r>
          </a:p>
          <a:p>
            <a:endParaRPr lang="cs-CZ" sz="1400" b="1" dirty="0"/>
          </a:p>
          <a:p>
            <a:r>
              <a:rPr lang="cs-CZ" sz="1400" b="1" dirty="0"/>
              <a:t>Pozemkové </a:t>
            </a:r>
            <a:r>
              <a:rPr lang="cs-CZ" sz="1400" b="1" dirty="0" smtClean="0"/>
              <a:t>služebnosti                                                                        </a:t>
            </a:r>
            <a:r>
              <a:rPr lang="cs-CZ" sz="1400" b="1" dirty="0"/>
              <a:t>Osobní služebnosti</a:t>
            </a:r>
          </a:p>
          <a:p>
            <a:endParaRPr lang="cs-CZ" sz="1400" b="1" dirty="0"/>
          </a:p>
          <a:p>
            <a:r>
              <a:rPr lang="cs-CZ" sz="1400" dirty="0"/>
              <a:t>Služebnost </a:t>
            </a:r>
            <a:r>
              <a:rPr lang="cs-CZ" sz="1400" dirty="0" smtClean="0"/>
              <a:t> inženýrské sítě                                                                   Užívací právo </a:t>
            </a:r>
            <a:endParaRPr lang="cs-CZ" sz="1400" dirty="0"/>
          </a:p>
          <a:p>
            <a:r>
              <a:rPr lang="cs-CZ" sz="1400" dirty="0"/>
              <a:t>Opora </a:t>
            </a:r>
            <a:r>
              <a:rPr lang="cs-CZ" sz="1400" dirty="0" smtClean="0"/>
              <a:t>cizí stavby                                                                                     Požívací právo</a:t>
            </a:r>
            <a:endParaRPr lang="cs-CZ" sz="1400" dirty="0"/>
          </a:p>
          <a:p>
            <a:r>
              <a:rPr lang="cs-CZ" sz="1400" dirty="0" smtClean="0"/>
              <a:t>Právo </a:t>
            </a:r>
            <a:r>
              <a:rPr lang="cs-CZ" sz="1400" dirty="0"/>
              <a:t>na svod </a:t>
            </a:r>
            <a:r>
              <a:rPr lang="cs-CZ" sz="1400" dirty="0" smtClean="0"/>
              <a:t>dešťové vody                                                                 </a:t>
            </a:r>
            <a:r>
              <a:rPr lang="cs-CZ" sz="1400" b="1" dirty="0" smtClean="0"/>
              <a:t>Služebnost bytu </a:t>
            </a:r>
            <a:endParaRPr lang="cs-CZ" sz="1400" b="1" dirty="0"/>
          </a:p>
          <a:p>
            <a:r>
              <a:rPr lang="cs-CZ" sz="1400" dirty="0"/>
              <a:t>Služebnost stezky, </a:t>
            </a:r>
            <a:r>
              <a:rPr lang="cs-CZ" sz="1400" dirty="0" smtClean="0"/>
              <a:t>průhonu  </a:t>
            </a:r>
            <a:r>
              <a:rPr lang="cs-CZ" sz="1400" dirty="0"/>
              <a:t>a cesty</a:t>
            </a:r>
          </a:p>
          <a:p>
            <a:r>
              <a:rPr lang="cs-CZ" sz="1400" dirty="0" smtClean="0"/>
              <a:t>Právo </a:t>
            </a:r>
            <a:r>
              <a:rPr lang="cs-CZ" sz="1400" dirty="0"/>
              <a:t>pastvy</a:t>
            </a:r>
          </a:p>
          <a:p>
            <a:endParaRPr lang="cs-CZ" sz="1400" b="1" dirty="0"/>
          </a:p>
          <a:p>
            <a:r>
              <a:rPr lang="cs-CZ" sz="1400" b="1" dirty="0" smtClean="0"/>
              <a:t>                                                         Reálná </a:t>
            </a:r>
            <a:r>
              <a:rPr lang="cs-CZ" sz="1400" b="1" dirty="0"/>
              <a:t>břemena</a:t>
            </a:r>
          </a:p>
          <a:p>
            <a:r>
              <a:rPr lang="cs-CZ" sz="1400" dirty="0" smtClean="0"/>
              <a:t>Dosavadní občanský zákoník reálná břemena zvlášť neupravoval. </a:t>
            </a:r>
          </a:p>
          <a:p>
            <a:r>
              <a:rPr lang="cs-CZ" sz="1400" dirty="0" smtClean="0"/>
              <a:t>Nově: Vlastník  </a:t>
            </a:r>
            <a:r>
              <a:rPr lang="cs-CZ" sz="1400" dirty="0"/>
              <a:t>věci</a:t>
            </a:r>
            <a:r>
              <a:rPr lang="cs-CZ" sz="1400" dirty="0" smtClean="0"/>
              <a:t>,</a:t>
            </a:r>
            <a:r>
              <a:rPr lang="cs-CZ" sz="1400" dirty="0"/>
              <a:t> ve prospěch </a:t>
            </a:r>
            <a:r>
              <a:rPr lang="cs-CZ" sz="1400" dirty="0" smtClean="0"/>
              <a:t>jiné osoby např. je povinen  poskytovat  nějaký </a:t>
            </a:r>
            <a:r>
              <a:rPr lang="cs-CZ" sz="1400" dirty="0" smtClean="0"/>
              <a:t>užitek (</a:t>
            </a:r>
            <a:r>
              <a:rPr lang="cs-CZ" sz="1400" dirty="0" smtClean="0"/>
              <a:t>např</a:t>
            </a:r>
            <a:r>
              <a:rPr lang="cs-CZ" sz="1400" dirty="0"/>
              <a:t>. </a:t>
            </a:r>
            <a:r>
              <a:rPr lang="cs-CZ" sz="1400" dirty="0" smtClean="0"/>
              <a:t>část plodin, které </a:t>
            </a:r>
          </a:p>
          <a:p>
            <a:r>
              <a:rPr lang="cs-CZ" sz="1400" dirty="0" smtClean="0"/>
              <a:t>se urodily na jeho pozemku).</a:t>
            </a:r>
            <a:endParaRPr lang="cs-CZ" sz="1400" dirty="0"/>
          </a:p>
          <a:p>
            <a:r>
              <a:rPr lang="cs-CZ" sz="1400" dirty="0" smtClean="0"/>
              <a:t>Reálným břemenem </a:t>
            </a:r>
            <a:r>
              <a:rPr lang="cs-CZ" sz="1400" dirty="0"/>
              <a:t>může byt </a:t>
            </a:r>
            <a:r>
              <a:rPr lang="cs-CZ" sz="1400" dirty="0" smtClean="0"/>
              <a:t>zatížena </a:t>
            </a:r>
            <a:r>
              <a:rPr lang="cs-CZ" sz="1400" dirty="0"/>
              <a:t>pouze věc </a:t>
            </a:r>
            <a:r>
              <a:rPr lang="cs-CZ" sz="1400" dirty="0" smtClean="0"/>
              <a:t>evidovaná ve veřejném </a:t>
            </a:r>
            <a:r>
              <a:rPr lang="cs-CZ" sz="1400" dirty="0"/>
              <a:t>seznamu, typicky věc </a:t>
            </a:r>
            <a:r>
              <a:rPr lang="cs-CZ" sz="1400" dirty="0" smtClean="0"/>
              <a:t>nemovitá.</a:t>
            </a:r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1619672" y="1268760"/>
            <a:ext cx="266429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4139952" y="1268760"/>
            <a:ext cx="151216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0220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052736"/>
            <a:ext cx="842493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                                                  </a:t>
            </a:r>
          </a:p>
          <a:p>
            <a:endParaRPr lang="cs-CZ" sz="1400" b="1" dirty="0"/>
          </a:p>
          <a:p>
            <a:endParaRPr lang="cs-CZ" sz="1400" b="1" dirty="0"/>
          </a:p>
          <a:p>
            <a:endParaRPr lang="cs-CZ" sz="1400" b="1" dirty="0" smtClean="0"/>
          </a:p>
          <a:p>
            <a:endParaRPr lang="cs-CZ" sz="1400" b="1" dirty="0"/>
          </a:p>
          <a:p>
            <a:endParaRPr lang="cs-CZ" sz="1400" b="1" dirty="0" smtClean="0"/>
          </a:p>
          <a:p>
            <a:endParaRPr lang="cs-CZ" sz="1400" b="1" dirty="0"/>
          </a:p>
          <a:p>
            <a:r>
              <a:rPr lang="cs-CZ" sz="1400" dirty="0" smtClean="0"/>
              <a:t>Dalším </a:t>
            </a:r>
            <a:r>
              <a:rPr lang="cs-CZ" sz="1400" dirty="0"/>
              <a:t>z </a:t>
            </a:r>
            <a:r>
              <a:rPr lang="cs-CZ" sz="1400" dirty="0" smtClean="0"/>
              <a:t>věcných </a:t>
            </a:r>
            <a:r>
              <a:rPr lang="cs-CZ" sz="1400" dirty="0"/>
              <a:t>prav, </a:t>
            </a:r>
            <a:r>
              <a:rPr lang="cs-CZ" sz="1400" dirty="0" smtClean="0"/>
              <a:t>které </a:t>
            </a:r>
            <a:r>
              <a:rPr lang="cs-CZ" sz="1400" dirty="0"/>
              <a:t>může </a:t>
            </a:r>
            <a:r>
              <a:rPr lang="cs-CZ" sz="1400" dirty="0" smtClean="0"/>
              <a:t>mít </a:t>
            </a:r>
            <a:r>
              <a:rPr lang="cs-CZ" sz="1400" dirty="0"/>
              <a:t>jedna osoba vůči </a:t>
            </a:r>
            <a:r>
              <a:rPr lang="cs-CZ" sz="1400" dirty="0" smtClean="0"/>
              <a:t>cizímu </a:t>
            </a:r>
            <a:r>
              <a:rPr lang="cs-CZ" sz="1400" dirty="0"/>
              <a:t>majetku, je </a:t>
            </a:r>
            <a:r>
              <a:rPr lang="cs-CZ" sz="1400" b="1" dirty="0" smtClean="0"/>
              <a:t>zástavní právo</a:t>
            </a:r>
            <a:r>
              <a:rPr lang="cs-CZ" sz="1400" b="1" dirty="0"/>
              <a:t>.</a:t>
            </a:r>
          </a:p>
          <a:p>
            <a:r>
              <a:rPr lang="cs-CZ" sz="1400" dirty="0" smtClean="0"/>
              <a:t>Poskytnutím zástavy </a:t>
            </a:r>
            <a:r>
              <a:rPr lang="cs-CZ" sz="1400" b="1" dirty="0" smtClean="0"/>
              <a:t>dává zástavce </a:t>
            </a:r>
            <a:r>
              <a:rPr lang="cs-CZ" sz="1400" b="1" dirty="0"/>
              <a:t>věřiteli jistotu za </a:t>
            </a:r>
            <a:r>
              <a:rPr lang="cs-CZ" sz="1400" b="1" dirty="0" smtClean="0"/>
              <a:t>splnění </a:t>
            </a:r>
            <a:r>
              <a:rPr lang="cs-CZ" sz="1400" b="1" dirty="0"/>
              <a:t>povinnosti </a:t>
            </a:r>
            <a:r>
              <a:rPr lang="cs-CZ" sz="1400" b="1" dirty="0" smtClean="0"/>
              <a:t>dlužníka</a:t>
            </a:r>
            <a:r>
              <a:rPr lang="cs-CZ" sz="1400" dirty="0" smtClean="0"/>
              <a:t>.</a:t>
            </a:r>
          </a:p>
          <a:p>
            <a:r>
              <a:rPr lang="cs-CZ" sz="1400" dirty="0" smtClean="0"/>
              <a:t> </a:t>
            </a:r>
            <a:r>
              <a:rPr lang="cs-CZ" sz="1400" dirty="0"/>
              <a:t>Pokud </a:t>
            </a:r>
            <a:r>
              <a:rPr lang="cs-CZ" sz="1400" dirty="0" smtClean="0"/>
              <a:t>dlužník svůj </a:t>
            </a:r>
            <a:r>
              <a:rPr lang="cs-CZ" sz="1400" dirty="0"/>
              <a:t>dluh </a:t>
            </a:r>
            <a:r>
              <a:rPr lang="cs-CZ" sz="1400" dirty="0" smtClean="0"/>
              <a:t>řádně </a:t>
            </a:r>
            <a:r>
              <a:rPr lang="cs-CZ" sz="1400" dirty="0"/>
              <a:t>a včas </a:t>
            </a:r>
            <a:r>
              <a:rPr lang="cs-CZ" sz="1400" dirty="0" smtClean="0"/>
              <a:t>nesplní, může zástavní </a:t>
            </a:r>
            <a:r>
              <a:rPr lang="cs-CZ" sz="1400" dirty="0"/>
              <a:t>věřitel uspokojit svou </a:t>
            </a:r>
            <a:r>
              <a:rPr lang="cs-CZ" sz="1400" dirty="0" smtClean="0"/>
              <a:t>pohledávku :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       z  výtěžku prodeje zástavy,</a:t>
            </a:r>
            <a:endParaRPr lang="cs-CZ" sz="1400" dirty="0"/>
          </a:p>
          <a:p>
            <a:r>
              <a:rPr lang="pl-PL" sz="1400" dirty="0" smtClean="0"/>
              <a:t>                                                                                              zástava </a:t>
            </a:r>
            <a:r>
              <a:rPr lang="pl-PL" sz="1400" dirty="0"/>
              <a:t>tzv. propadne do jeho </a:t>
            </a:r>
            <a:r>
              <a:rPr lang="pl-PL" sz="1400" dirty="0" smtClean="0"/>
              <a:t>vlastnictvi.</a:t>
            </a:r>
          </a:p>
          <a:p>
            <a:endParaRPr lang="cs-CZ" sz="1400" dirty="0" smtClean="0"/>
          </a:p>
          <a:p>
            <a:r>
              <a:rPr lang="cs-CZ" sz="1400" b="1" dirty="0" err="1" smtClean="0"/>
              <a:t>Zástavnim</a:t>
            </a:r>
            <a:r>
              <a:rPr lang="cs-CZ" sz="1400" b="1" dirty="0" smtClean="0"/>
              <a:t> právem lze zajistit dluh peněžitý i nepeněžitý.</a:t>
            </a:r>
            <a:r>
              <a:rPr lang="cs-CZ" sz="1400" dirty="0" smtClean="0"/>
              <a:t>. </a:t>
            </a:r>
          </a:p>
          <a:p>
            <a:r>
              <a:rPr lang="cs-CZ" sz="1400" b="1" dirty="0" smtClean="0"/>
              <a:t>Zástavou </a:t>
            </a:r>
            <a:r>
              <a:rPr lang="cs-CZ" sz="1400" dirty="0"/>
              <a:t>může </a:t>
            </a:r>
            <a:r>
              <a:rPr lang="cs-CZ" sz="1400" dirty="0" smtClean="0"/>
              <a:t>být každá </a:t>
            </a:r>
            <a:r>
              <a:rPr lang="cs-CZ" sz="1400" dirty="0"/>
              <a:t>věc, s </a:t>
            </a:r>
            <a:r>
              <a:rPr lang="cs-CZ" sz="1400" dirty="0" smtClean="0"/>
              <a:t>ní </a:t>
            </a:r>
            <a:r>
              <a:rPr lang="cs-CZ" sz="1400" dirty="0"/>
              <a:t>lze </a:t>
            </a:r>
            <a:r>
              <a:rPr lang="cs-CZ" sz="1400" dirty="0" smtClean="0"/>
              <a:t>obchodovat.   </a:t>
            </a:r>
          </a:p>
          <a:p>
            <a:r>
              <a:rPr lang="cs-CZ" sz="1400" dirty="0" smtClean="0"/>
              <a:t>Zastavená nemovitost = </a:t>
            </a:r>
            <a:r>
              <a:rPr lang="cs-CZ" sz="1400" b="1" dirty="0" smtClean="0"/>
              <a:t>hypotéka. Vkládá se do katastru nemovitostí. </a:t>
            </a:r>
          </a:p>
          <a:p>
            <a:r>
              <a:rPr lang="cs-CZ" sz="1400" dirty="0" smtClean="0"/>
              <a:t>Novinkou </a:t>
            </a:r>
            <a:r>
              <a:rPr lang="cs-CZ" sz="1400" dirty="0"/>
              <a:t>NOZ je </a:t>
            </a:r>
            <a:r>
              <a:rPr lang="cs-CZ" sz="1400" dirty="0" smtClean="0"/>
              <a:t>úprava zastavení cizí </a:t>
            </a:r>
            <a:r>
              <a:rPr lang="cs-CZ" sz="1400" dirty="0"/>
              <a:t>věci v </a:t>
            </a:r>
            <a:r>
              <a:rPr lang="cs-CZ" sz="1400" dirty="0" smtClean="0"/>
              <a:t>zastavárenské  závodu</a:t>
            </a:r>
            <a:r>
              <a:rPr lang="cs-CZ" dirty="0"/>
              <a:t>. 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483768" y="1412776"/>
            <a:ext cx="360663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Novinky v zástavním právu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2535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683568" y="1412776"/>
            <a:ext cx="82561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115616" y="1628800"/>
            <a:ext cx="32403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Zadržovací  právo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27584" y="2420888"/>
            <a:ext cx="8208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Zatímco zástavní právo je dvoustranný právní akt, je toto</a:t>
            </a:r>
            <a:r>
              <a:rPr lang="cs-CZ" b="1" dirty="0" smtClean="0"/>
              <a:t> </a:t>
            </a:r>
            <a:r>
              <a:rPr lang="cs-CZ" dirty="0" smtClean="0"/>
              <a:t>právo </a:t>
            </a:r>
            <a:r>
              <a:rPr lang="cs-CZ" b="1" dirty="0" smtClean="0"/>
              <a:t>akt</a:t>
            </a:r>
            <a:r>
              <a:rPr lang="cs-CZ" dirty="0" smtClean="0"/>
              <a:t> </a:t>
            </a:r>
            <a:r>
              <a:rPr lang="cs-CZ" b="1" dirty="0" smtClean="0"/>
              <a:t>jednostranný</a:t>
            </a:r>
            <a:r>
              <a:rPr lang="cs-CZ" dirty="0" smtClean="0"/>
              <a:t>.</a:t>
            </a:r>
          </a:p>
          <a:p>
            <a:r>
              <a:rPr lang="cs-CZ" dirty="0" smtClean="0"/>
              <a:t>Věřitel </a:t>
            </a:r>
            <a:r>
              <a:rPr lang="cs-CZ" b="1" dirty="0" smtClean="0"/>
              <a:t>může zadržet movitou věc dlužníka</a:t>
            </a:r>
            <a:r>
              <a:rPr lang="cs-CZ" dirty="0" smtClean="0"/>
              <a:t>, dokud dlužník nezaplatí peněžitou </a:t>
            </a:r>
          </a:p>
          <a:p>
            <a:r>
              <a:rPr lang="cs-CZ" dirty="0" smtClean="0"/>
              <a:t>pohledávku. </a:t>
            </a:r>
          </a:p>
          <a:p>
            <a:r>
              <a:rPr lang="cs-CZ" dirty="0" smtClean="0"/>
              <a:t>Předmětem může být </a:t>
            </a:r>
            <a:r>
              <a:rPr lang="cs-CZ" b="1" dirty="0" smtClean="0"/>
              <a:t>pouze movitá věc</a:t>
            </a:r>
            <a:r>
              <a:rPr lang="cs-CZ" dirty="0" smtClean="0"/>
              <a:t>, kterou má věřitel u sebe a byl by jinak </a:t>
            </a:r>
          </a:p>
          <a:p>
            <a:r>
              <a:rPr lang="cs-CZ" dirty="0" smtClean="0"/>
              <a:t>povinen ji dlužníkovi  vydat. </a:t>
            </a:r>
          </a:p>
          <a:p>
            <a:r>
              <a:rPr lang="cs-CZ" dirty="0" smtClean="0"/>
              <a:t>Např.  automechanik má právo zadržet opravené auto, dokud mu zákazník </a:t>
            </a:r>
            <a:r>
              <a:rPr lang="cs-CZ" dirty="0" smtClean="0"/>
              <a:t>nezaplatí </a:t>
            </a:r>
            <a:endParaRPr lang="cs-CZ" dirty="0" smtClean="0"/>
          </a:p>
          <a:p>
            <a:r>
              <a:rPr lang="cs-CZ" dirty="0" smtClean="0"/>
              <a:t>dlužnou částku za opravu. </a:t>
            </a:r>
          </a:p>
          <a:p>
            <a:r>
              <a:rPr lang="cs-CZ" dirty="0" smtClean="0"/>
              <a:t>Věřitel je povinen dlužníka neprodleně vyrozumět o zadržení věci a </a:t>
            </a:r>
            <a:r>
              <a:rPr lang="cs-CZ" dirty="0" smtClean="0"/>
              <a:t>důvodech</a:t>
            </a:r>
            <a:r>
              <a:rPr lang="cs-CZ" dirty="0" smtClean="0"/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5473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20688"/>
            <a:ext cx="784887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475656" y="836712"/>
            <a:ext cx="388843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Právo duševního vlastnictví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68175" y="1628800"/>
            <a:ext cx="698477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Tzv. „ </a:t>
            </a:r>
            <a:r>
              <a:rPr lang="cs-CZ" b="1" dirty="0" smtClean="0"/>
              <a:t>autorský zákon</a:t>
            </a:r>
            <a:r>
              <a:rPr lang="cs-CZ" dirty="0" smtClean="0"/>
              <a:t>“</a:t>
            </a:r>
          </a:p>
          <a:p>
            <a:r>
              <a:rPr lang="cs-CZ" dirty="0" smtClean="0"/>
              <a:t>               -  zákon o literárních, vědeckých a uměleckých dílech  </a:t>
            </a:r>
          </a:p>
          <a:p>
            <a:endParaRPr lang="cs-CZ" dirty="0"/>
          </a:p>
          <a:p>
            <a:r>
              <a:rPr lang="cs-CZ" dirty="0" smtClean="0"/>
              <a:t>       </a:t>
            </a:r>
            <a:r>
              <a:rPr lang="cs-CZ" b="1" dirty="0" smtClean="0"/>
              <a:t>právo na ochranu autorství,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na nedotknutelnost díla,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právo s dílem nakládat – rozhodnout o jeho uveřejnění,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udílet souhlas k jeho užití,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právo na odměnu za tvůrčí práci.</a:t>
            </a:r>
          </a:p>
          <a:p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b="1" dirty="0" smtClean="0"/>
              <a:t>je nepřevoditelné,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trvá po dobu autorova života a padesát let po jeho smrti, jíž toto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právo přechází na autorovy dědice.                              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875525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196752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123728" y="1412776"/>
            <a:ext cx="554461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Použité zdroje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39552" y="2852936"/>
            <a:ext cx="2514041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Vlastní zdroje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411760" y="4088172"/>
            <a:ext cx="3096344" cy="12850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Občanský zákoník 2014</a:t>
            </a:r>
          </a:p>
          <a:p>
            <a:pPr algn="ctr"/>
            <a:r>
              <a:rPr lang="cs-CZ" dirty="0" smtClean="0"/>
              <a:t>edice Právo, 2. vydání</a:t>
            </a:r>
          </a:p>
          <a:p>
            <a:pPr algn="ctr"/>
            <a:r>
              <a:rPr lang="cs-CZ" dirty="0" smtClean="0"/>
              <a:t>Nakladatelství ANAG, 2013</a:t>
            </a:r>
          </a:p>
          <a:p>
            <a:pPr algn="ctr"/>
            <a:r>
              <a:rPr lang="cs-CZ" dirty="0" smtClean="0"/>
              <a:t>ISBN 978-80-7263-814-7</a:t>
            </a:r>
          </a:p>
        </p:txBody>
      </p:sp>
      <p:cxnSp>
        <p:nvCxnSpPr>
          <p:cNvPr id="12" name="Přímá spojnice se šipkou 11"/>
          <p:cNvCxnSpPr>
            <a:stCxn id="4" idx="2"/>
            <a:endCxn id="5" idx="0"/>
          </p:cNvCxnSpPr>
          <p:nvPr/>
        </p:nvCxnSpPr>
        <p:spPr>
          <a:xfrm flipH="1">
            <a:off x="1796573" y="2204864"/>
            <a:ext cx="3099463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4878034" y="2204864"/>
            <a:ext cx="36004" cy="18833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6090406" y="2852936"/>
            <a:ext cx="2730066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Věcná práva v NOZ</a:t>
            </a:r>
          </a:p>
          <a:p>
            <a:pPr algn="ctr"/>
            <a:r>
              <a:rPr lang="cs-CZ" dirty="0" smtClean="0"/>
              <a:t>publikace Ministerstva </a:t>
            </a:r>
          </a:p>
          <a:p>
            <a:pPr algn="ctr"/>
            <a:r>
              <a:rPr lang="cs-CZ" dirty="0" smtClean="0"/>
              <a:t>spravedlnosti</a:t>
            </a:r>
          </a:p>
          <a:p>
            <a:pPr algn="ctr"/>
            <a:r>
              <a:rPr lang="cs-CZ" dirty="0" smtClean="0"/>
              <a:t>Č. CZ 1.04/4.1.00/80.000003</a:t>
            </a:r>
          </a:p>
          <a:p>
            <a:pPr algn="ctr"/>
            <a:r>
              <a:rPr lang="cs-CZ" dirty="0" smtClean="0"/>
              <a:t>Z 15.11.2013   </a:t>
            </a:r>
            <a:endParaRPr lang="cs-CZ" dirty="0"/>
          </a:p>
        </p:txBody>
      </p:sp>
      <p:cxnSp>
        <p:nvCxnSpPr>
          <p:cNvPr id="18" name="Přímá spojnice se šipkou 17"/>
          <p:cNvCxnSpPr>
            <a:stCxn id="4" idx="2"/>
          </p:cNvCxnSpPr>
          <p:nvPr/>
        </p:nvCxnSpPr>
        <p:spPr>
          <a:xfrm>
            <a:off x="4896036" y="2204864"/>
            <a:ext cx="2124236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1913</TotalTime>
  <Words>1908</Words>
  <Application>Microsoft Office PowerPoint</Application>
  <PresentationFormat>Předvádění na obrazovce (4:3)</PresentationFormat>
  <Paragraphs>405</Paragraphs>
  <Slides>15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Snímek 13</vt:lpstr>
      <vt:lpstr>Snímek 14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119</cp:revision>
  <cp:lastPrinted>2014-02-16T13:28:57Z</cp:lastPrinted>
  <dcterms:created xsi:type="dcterms:W3CDTF">2010-11-01T23:40:31Z</dcterms:created>
  <dcterms:modified xsi:type="dcterms:W3CDTF">2014-02-19T07:38:41Z</dcterms:modified>
</cp:coreProperties>
</file>