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8" r:id="rId2"/>
    <p:sldId id="257" r:id="rId3"/>
    <p:sldId id="260" r:id="rId4"/>
    <p:sldId id="262" r:id="rId5"/>
    <p:sldId id="261" r:id="rId6"/>
    <p:sldId id="263" r:id="rId7"/>
    <p:sldId id="268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19.2.2014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iver_in_the_Amazon_rainforest.jpg" TargetMode="External"/><Relationship Id="rId3" Type="http://schemas.openxmlformats.org/officeDocument/2006/relationships/hyperlink" Target="http://cs.wikipedia.org/wiki/Soubor:South_America_satellite_orthographic.jpg" TargetMode="External"/><Relationship Id="rId7" Type="http://schemas.openxmlformats.org/officeDocument/2006/relationships/hyperlink" Target="http://cs.wikipedia.org/wiki/Soubor:Flag_of_Brazil.sv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razil_topo.jpg" TargetMode="External"/><Relationship Id="rId5" Type="http://schemas.openxmlformats.org/officeDocument/2006/relationships/hyperlink" Target=":/cs.wikipedia.org/wiki/Soubor:South_america.jpg" TargetMode="External"/><Relationship Id="rId10" Type="http://schemas.openxmlformats.org/officeDocument/2006/relationships/hyperlink" Target="cs.wikipedia.org/wiki/Soubor:Ar-map.gif" TargetMode="External"/><Relationship Id="rId4" Type="http://schemas.openxmlformats.org/officeDocument/2006/relationships/hyperlink" Target="cs.wikipedia.org/wiki/Soubor:South_America_satellite_orthographic.jpg" TargetMode="External"/><Relationship Id="rId9" Type="http://schemas.openxmlformats.org/officeDocument/2006/relationships/hyperlink" Target="cs.wikipedia.org/wiki/Soubor:Flag_of_Argentin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622544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VY_32_INOVACE_02B_10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Amerika – Jižní (Brazílie, Argentina)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2/12/2012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jako doplnění slovního seznámení se s učivem. V některých částech je formou animací vizualizována probíraná látka, studenti také musejí hledat v atlase a společně s pedagogem. Do prezentace můžou studenti odpovědi vpisovat. Do výkladu jsou vloženy kontrolní otázky (červeně) k tématu pro zpětnou vazbu učitele. Žáci pracují podle pokynů v prezentaci. Digitálním perem / fixem zapisují odpovědi na interaktivní tabuli a poté si je kontrolují se správným řešením. Žáci se tak aktivně podílejí na tvorbě zápisu do sešitu.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19" y="407362"/>
            <a:ext cx="40481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0068" y="537583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9644" y="407362"/>
            <a:ext cx="44386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548587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2" y="38019"/>
            <a:ext cx="6632649" cy="6713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02000" y="404664"/>
            <a:ext cx="837730" cy="5688632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BRAZÍLIE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30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Brazílie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Plošně největší země JA – 8,5 mil km2, ½ JA</a:t>
            </a:r>
          </a:p>
          <a:p>
            <a:r>
              <a:rPr lang="cs-CZ" dirty="0" smtClean="0"/>
              <a:t>201 mil obyv.</a:t>
            </a:r>
          </a:p>
          <a:p>
            <a:r>
              <a:rPr lang="cs-CZ" dirty="0" smtClean="0"/>
              <a:t>Federativní republika – 26+1</a:t>
            </a:r>
          </a:p>
          <a:p>
            <a:r>
              <a:rPr lang="cs-CZ" dirty="0" smtClean="0"/>
              <a:t>Brasilia</a:t>
            </a:r>
          </a:p>
          <a:p>
            <a:r>
              <a:rPr lang="cs-CZ" dirty="0" err="1" smtClean="0"/>
              <a:t>Nejvysp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tát JA</a:t>
            </a:r>
          </a:p>
          <a:p>
            <a:r>
              <a:rPr lang="cs-CZ" dirty="0" smtClean="0"/>
              <a:t>Obrovské nerostné bohatství</a:t>
            </a:r>
          </a:p>
          <a:p>
            <a:r>
              <a:rPr lang="cs-CZ" dirty="0" smtClean="0"/>
              <a:t>1500 Pedro </a:t>
            </a:r>
            <a:r>
              <a:rPr lang="cs-CZ" dirty="0" err="1" smtClean="0"/>
              <a:t>Alvarez</a:t>
            </a:r>
            <a:r>
              <a:rPr lang="cs-CZ" dirty="0" smtClean="0"/>
              <a:t> </a:t>
            </a:r>
            <a:r>
              <a:rPr lang="cs-CZ" dirty="0" err="1" smtClean="0"/>
              <a:t>Cabral</a:t>
            </a:r>
            <a:endParaRPr lang="cs-CZ" dirty="0" smtClean="0"/>
          </a:p>
          <a:p>
            <a:r>
              <a:rPr lang="cs-CZ" dirty="0" smtClean="0"/>
              <a:t>Dřevo „</a:t>
            </a:r>
            <a:r>
              <a:rPr lang="cs-CZ" dirty="0" err="1" smtClean="0"/>
              <a:t>brazil</a:t>
            </a:r>
            <a:r>
              <a:rPr lang="cs-CZ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9498" y="4077072"/>
            <a:ext cx="3840473" cy="2688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35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Sever - Guyanská vysočina – </a:t>
            </a:r>
            <a:r>
              <a:rPr lang="cs-CZ" dirty="0" err="1"/>
              <a:t>Pico</a:t>
            </a:r>
            <a:r>
              <a:rPr lang="cs-CZ" dirty="0"/>
              <a:t> de </a:t>
            </a:r>
            <a:r>
              <a:rPr lang="cs-CZ" dirty="0" err="1" smtClean="0"/>
              <a:t>Neblina</a:t>
            </a:r>
            <a:r>
              <a:rPr lang="cs-CZ" dirty="0" smtClean="0"/>
              <a:t> 3014m </a:t>
            </a:r>
          </a:p>
          <a:p>
            <a:r>
              <a:rPr lang="cs-CZ" dirty="0" smtClean="0"/>
              <a:t>Brazilská vysočina – na JV plochá soustava tabulových planin </a:t>
            </a:r>
            <a:r>
              <a:rPr lang="cs-CZ" dirty="0" smtClean="0">
                <a:solidFill>
                  <a:srgbClr val="FF0000"/>
                </a:solidFill>
              </a:rPr>
              <a:t>Lokalizuj</a:t>
            </a:r>
          </a:p>
          <a:p>
            <a:r>
              <a:rPr lang="cs-CZ" dirty="0" smtClean="0"/>
              <a:t>Amazonská nížina – J a Z, bažiny, Amazonka (BRA – 6570km), 1000 přítoků, dolní tok 20km</a:t>
            </a:r>
          </a:p>
          <a:p>
            <a:r>
              <a:rPr lang="cs-CZ" dirty="0" err="1" smtClean="0"/>
              <a:t>Paraná</a:t>
            </a:r>
            <a:r>
              <a:rPr lang="cs-CZ" dirty="0" smtClean="0"/>
              <a:t> na J, vodopády </a:t>
            </a:r>
            <a:r>
              <a:rPr lang="cs-CZ" dirty="0" err="1" smtClean="0"/>
              <a:t>Iquacu</a:t>
            </a:r>
            <a:r>
              <a:rPr lang="cs-CZ" dirty="0" smtClean="0"/>
              <a:t>, přehrada </a:t>
            </a:r>
            <a:r>
              <a:rPr lang="cs-CZ" dirty="0" err="1" smtClean="0"/>
              <a:t>Itaipú</a:t>
            </a:r>
            <a:endParaRPr lang="cs-CZ" dirty="0" smtClean="0"/>
          </a:p>
          <a:p>
            <a:r>
              <a:rPr lang="cs-CZ" dirty="0" smtClean="0"/>
              <a:t>Tropické , vlhké klima, na jihu subtropy</a:t>
            </a:r>
          </a:p>
          <a:p>
            <a:r>
              <a:rPr lang="cs-CZ" dirty="0" smtClean="0"/>
              <a:t>Mrazy na nejzazším J</a:t>
            </a:r>
          </a:p>
          <a:p>
            <a:r>
              <a:rPr lang="cs-CZ" dirty="0" smtClean="0"/>
              <a:t>Na S 3000mm x </a:t>
            </a:r>
            <a:r>
              <a:rPr lang="cs-CZ" dirty="0" err="1" smtClean="0"/>
              <a:t>Sao</a:t>
            </a:r>
            <a:r>
              <a:rPr lang="cs-CZ" dirty="0" smtClean="0"/>
              <a:t> Francisco – malé srážky, desertifikace</a:t>
            </a:r>
          </a:p>
          <a:p>
            <a:r>
              <a:rPr lang="cs-CZ" dirty="0" smtClean="0"/>
              <a:t>A. prales – 65% Brazílie – biodiverzita, </a:t>
            </a:r>
            <a:r>
              <a:rPr lang="cs-CZ" dirty="0" err="1" smtClean="0"/>
              <a:t>ekol.katastrofa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507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64533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Amazonie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59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Etnicky různorodé</a:t>
            </a:r>
          </a:p>
          <a:p>
            <a:r>
              <a:rPr lang="cs-CZ" dirty="0" smtClean="0"/>
              <a:t>50% evropského původu, mulati – 20% mulati, černoši, mestici, indiáni</a:t>
            </a:r>
          </a:p>
          <a:p>
            <a:r>
              <a:rPr lang="cs-CZ" dirty="0" smtClean="0"/>
              <a:t>Urbanizace 80%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Portugalština ?</a:t>
            </a:r>
          </a:p>
          <a:p>
            <a:r>
              <a:rPr lang="cs-CZ" dirty="0" smtClean="0"/>
              <a:t>65% </a:t>
            </a:r>
            <a:r>
              <a:rPr lang="cs-CZ" dirty="0" err="1" smtClean="0"/>
              <a:t>katol</a:t>
            </a:r>
            <a:r>
              <a:rPr lang="cs-CZ" dirty="0" smtClean="0"/>
              <a:t>., 25% protest., </a:t>
            </a:r>
            <a:r>
              <a:rPr lang="cs-CZ" dirty="0" err="1" smtClean="0"/>
              <a:t>indian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Pp – vysoký – 2 %</a:t>
            </a:r>
          </a:p>
          <a:p>
            <a:r>
              <a:rPr lang="cs-CZ" dirty="0" smtClean="0"/>
              <a:t>Velkoměsta – </a:t>
            </a:r>
            <a:r>
              <a:rPr lang="cs-CZ" dirty="0" err="1" smtClean="0"/>
              <a:t>Sao</a:t>
            </a:r>
            <a:r>
              <a:rPr lang="cs-CZ" dirty="0" smtClean="0"/>
              <a:t> Paolo, Rio, Belo Horizonte, Porto </a:t>
            </a:r>
            <a:r>
              <a:rPr lang="cs-CZ" dirty="0" err="1" smtClean="0"/>
              <a:t>Alegre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830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Zem. půda – pobřeží, Jih</a:t>
            </a:r>
          </a:p>
          <a:p>
            <a:r>
              <a:rPr lang="cs-CZ" dirty="0" smtClean="0"/>
              <a:t>Počet </a:t>
            </a:r>
            <a:r>
              <a:rPr lang="cs-CZ" dirty="0" err="1" smtClean="0"/>
              <a:t>zaměst</a:t>
            </a:r>
            <a:r>
              <a:rPr lang="cs-CZ" dirty="0" smtClean="0"/>
              <a:t>. v zem. </a:t>
            </a:r>
            <a:r>
              <a:rPr lang="cs-CZ" dirty="0"/>
              <a:t>s</a:t>
            </a:r>
            <a:r>
              <a:rPr lang="cs-CZ" dirty="0" smtClean="0"/>
              <a:t>e snižuje - </a:t>
            </a:r>
            <a:r>
              <a:rPr lang="cs-CZ" dirty="0" smtClean="0">
                <a:solidFill>
                  <a:srgbClr val="FF0000"/>
                </a:solidFill>
              </a:rPr>
              <a:t>vysvětli</a:t>
            </a:r>
          </a:p>
          <a:p>
            <a:r>
              <a:rPr lang="cs-CZ" dirty="0" smtClean="0"/>
              <a:t>Export – cukr</a:t>
            </a:r>
            <a:r>
              <a:rPr lang="cs-CZ" dirty="0" smtClean="0"/>
              <a:t>. třtina</a:t>
            </a:r>
            <a:r>
              <a:rPr lang="cs-CZ" dirty="0" smtClean="0"/>
              <a:t>, káva, </a:t>
            </a:r>
            <a:r>
              <a:rPr lang="cs-CZ" dirty="0" err="1" smtClean="0"/>
              <a:t>soja</a:t>
            </a:r>
            <a:r>
              <a:rPr lang="cs-CZ" dirty="0" smtClean="0"/>
              <a:t>, sisal, </a:t>
            </a:r>
            <a:r>
              <a:rPr lang="cs-CZ" dirty="0" smtClean="0"/>
              <a:t>kukuřice</a:t>
            </a:r>
            <a:r>
              <a:rPr lang="cs-CZ" dirty="0" smtClean="0"/>
              <a:t>, rýže, pšenice</a:t>
            </a:r>
          </a:p>
          <a:p>
            <a:r>
              <a:rPr lang="cs-CZ" dirty="0" smtClean="0"/>
              <a:t>Plantážnictví – monokultury</a:t>
            </a:r>
          </a:p>
          <a:p>
            <a:r>
              <a:rPr lang="cs-CZ" dirty="0" smtClean="0"/>
              <a:t>ŽV – skot, prasata – </a:t>
            </a:r>
            <a:r>
              <a:rPr lang="cs-CZ" dirty="0" err="1" smtClean="0"/>
              <a:t>nej</a:t>
            </a:r>
            <a:r>
              <a:rPr lang="cs-CZ" dirty="0" smtClean="0"/>
              <a:t> svět – S, Amazonie</a:t>
            </a:r>
          </a:p>
          <a:p>
            <a:r>
              <a:rPr lang="cs-CZ" dirty="0" smtClean="0"/>
              <a:t>Na S velké dobytčí farmy</a:t>
            </a:r>
          </a:p>
          <a:p>
            <a:r>
              <a:rPr lang="cs-CZ" dirty="0" smtClean="0"/>
              <a:t>Žďáření, těžba dřeva – vzácná dřeva + eukalypty na výrobu papíru</a:t>
            </a:r>
          </a:p>
          <a:p>
            <a:r>
              <a:rPr lang="cs-CZ" dirty="0" smtClean="0"/>
              <a:t>Rybolov – J, SV – humři, krabi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344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964488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Nejvysp</a:t>
            </a:r>
            <a:r>
              <a:rPr lang="cs-CZ" dirty="0" smtClean="0"/>
              <a:t>. ekonomika JA, vysoká inflace, </a:t>
            </a:r>
            <a:r>
              <a:rPr lang="cs-CZ" dirty="0" err="1" smtClean="0"/>
              <a:t>nej</a:t>
            </a:r>
            <a:r>
              <a:rPr lang="cs-CZ" dirty="0" smtClean="0"/>
              <a:t>. dluh na světě</a:t>
            </a:r>
          </a:p>
          <a:p>
            <a:r>
              <a:rPr lang="cs-CZ" u="sng" dirty="0" smtClean="0"/>
              <a:t>Průmysl</a:t>
            </a:r>
          </a:p>
          <a:p>
            <a:r>
              <a:rPr lang="cs-CZ" dirty="0" err="1" smtClean="0"/>
              <a:t>Ner</a:t>
            </a:r>
            <a:r>
              <a:rPr lang="cs-CZ" dirty="0" smtClean="0"/>
              <a:t>. suroviny – 1. </a:t>
            </a:r>
            <a:r>
              <a:rPr lang="cs-CZ" dirty="0" err="1" smtClean="0"/>
              <a:t>Fer</a:t>
            </a:r>
            <a:r>
              <a:rPr lang="cs-CZ" dirty="0"/>
              <a:t> </a:t>
            </a:r>
            <a:r>
              <a:rPr lang="cs-CZ" dirty="0" smtClean="0"/>
              <a:t>+ bauxit, </a:t>
            </a:r>
            <a:r>
              <a:rPr lang="cs-CZ" dirty="0" err="1" smtClean="0"/>
              <a:t>Mn</a:t>
            </a:r>
            <a:r>
              <a:rPr lang="cs-CZ" dirty="0" smtClean="0"/>
              <a:t>, U, Au, </a:t>
            </a:r>
            <a:r>
              <a:rPr lang="cs-CZ" dirty="0" err="1" smtClean="0"/>
              <a:t>Sn</a:t>
            </a:r>
            <a:r>
              <a:rPr lang="cs-CZ" dirty="0" smtClean="0"/>
              <a:t>, diamanty </a:t>
            </a:r>
          </a:p>
          <a:p>
            <a:r>
              <a:rPr lang="cs-CZ" dirty="0" err="1" smtClean="0"/>
              <a:t>Energet</a:t>
            </a:r>
            <a:r>
              <a:rPr lang="cs-CZ" dirty="0" smtClean="0"/>
              <a:t>. – </a:t>
            </a:r>
            <a:r>
              <a:rPr lang="cs-CZ" dirty="0" err="1" smtClean="0"/>
              <a:t>Paraná</a:t>
            </a:r>
            <a:r>
              <a:rPr lang="cs-CZ" dirty="0" smtClean="0"/>
              <a:t> – 90% voda, </a:t>
            </a:r>
            <a:r>
              <a:rPr lang="cs-CZ" dirty="0" err="1" smtClean="0">
                <a:solidFill>
                  <a:srgbClr val="FF0000"/>
                </a:solidFill>
              </a:rPr>
              <a:t>Itaipú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Hutnictví – Al, </a:t>
            </a:r>
            <a:r>
              <a:rPr lang="cs-CZ" dirty="0" err="1" smtClean="0"/>
              <a:t>Fer</a:t>
            </a:r>
            <a:endParaRPr lang="cs-CZ" dirty="0" smtClean="0"/>
          </a:p>
          <a:p>
            <a:r>
              <a:rPr lang="cs-CZ" dirty="0" smtClean="0"/>
              <a:t>Chemický, potravinářský, textilní, kožedělný</a:t>
            </a:r>
          </a:p>
          <a:p>
            <a:r>
              <a:rPr lang="cs-CZ" dirty="0" smtClean="0"/>
              <a:t>Strojírenský – auta, výroba zbraní</a:t>
            </a:r>
          </a:p>
          <a:p>
            <a:r>
              <a:rPr lang="cs-CZ" dirty="0" smtClean="0"/>
              <a:t>Elektrotechnický p.</a:t>
            </a:r>
          </a:p>
          <a:p>
            <a:r>
              <a:rPr lang="cs-CZ" dirty="0" smtClean="0"/>
              <a:t>CR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69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Argentina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2,7 ml km2, 40 mil</a:t>
            </a:r>
          </a:p>
          <a:p>
            <a:r>
              <a:rPr lang="cs-CZ" dirty="0" smtClean="0"/>
              <a:t>Z latiny – země stříbra</a:t>
            </a:r>
          </a:p>
          <a:p>
            <a:r>
              <a:rPr lang="cs-CZ" dirty="0" smtClean="0"/>
              <a:t>Jižní část JA, S-J</a:t>
            </a:r>
          </a:p>
          <a:p>
            <a:r>
              <a:rPr lang="cs-CZ" dirty="0" smtClean="0"/>
              <a:t>Po Brazílii </a:t>
            </a:r>
            <a:r>
              <a:rPr lang="cs-CZ" dirty="0" err="1" smtClean="0"/>
              <a:t>nejrozv</a:t>
            </a:r>
            <a:r>
              <a:rPr lang="cs-CZ" dirty="0" smtClean="0"/>
              <a:t>. x sociál. problémy</a:t>
            </a:r>
          </a:p>
          <a:p>
            <a:r>
              <a:rPr lang="cs-CZ" dirty="0" smtClean="0"/>
              <a:t>Výhodné </a:t>
            </a:r>
            <a:r>
              <a:rPr lang="cs-CZ" dirty="0" err="1" smtClean="0"/>
              <a:t>přír</a:t>
            </a:r>
            <a:r>
              <a:rPr lang="cs-CZ" dirty="0" smtClean="0"/>
              <a:t>. podmínky</a:t>
            </a:r>
          </a:p>
          <a:p>
            <a:r>
              <a:rPr lang="cs-CZ" dirty="0" smtClean="0"/>
              <a:t>Buenos Aires</a:t>
            </a:r>
          </a:p>
          <a:p>
            <a:r>
              <a:rPr lang="cs-CZ" dirty="0" smtClean="0"/>
              <a:t>Federativní republika</a:t>
            </a:r>
          </a:p>
          <a:p>
            <a:r>
              <a:rPr lang="cs-CZ" dirty="0" smtClean="0"/>
              <a:t>50 univerzit – </a:t>
            </a:r>
            <a:r>
              <a:rPr lang="cs-CZ" dirty="0" err="1" smtClean="0"/>
              <a:t>nej</a:t>
            </a:r>
            <a:r>
              <a:rPr lang="cs-CZ" dirty="0" smtClean="0"/>
              <a:t> gramotnost v regionu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11760" cy="150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2384" y="719262"/>
            <a:ext cx="2471615" cy="5364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400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Andy </a:t>
            </a:r>
            <a:r>
              <a:rPr lang="cs-CZ" dirty="0"/>
              <a:t>– Z, sopky, </a:t>
            </a:r>
            <a:r>
              <a:rPr lang="cs-CZ" dirty="0" smtClean="0"/>
              <a:t>Aconcagua, Puna de </a:t>
            </a:r>
            <a:r>
              <a:rPr lang="cs-CZ" dirty="0" err="1" smtClean="0"/>
              <a:t>Atacama</a:t>
            </a:r>
            <a:endParaRPr lang="cs-CZ" dirty="0"/>
          </a:p>
          <a:p>
            <a:r>
              <a:rPr lang="cs-CZ" dirty="0"/>
              <a:t>S – </a:t>
            </a:r>
            <a:r>
              <a:rPr lang="cs-CZ" b="1" dirty="0"/>
              <a:t>Gran </a:t>
            </a:r>
            <a:r>
              <a:rPr lang="cs-CZ" b="1" dirty="0" err="1" smtClean="0"/>
              <a:t>Chaco</a:t>
            </a:r>
            <a:r>
              <a:rPr lang="cs-CZ" b="1" dirty="0" smtClean="0"/>
              <a:t> </a:t>
            </a:r>
            <a:r>
              <a:rPr lang="cs-CZ" dirty="0" smtClean="0"/>
              <a:t>– sucho, subtropické dřeviny</a:t>
            </a:r>
          </a:p>
          <a:p>
            <a:r>
              <a:rPr lang="cs-CZ" dirty="0" smtClean="0"/>
              <a:t>SV – vlhká  nížina</a:t>
            </a:r>
            <a:endParaRPr lang="cs-CZ" dirty="0"/>
          </a:p>
          <a:p>
            <a:r>
              <a:rPr lang="cs-CZ" b="1" dirty="0" smtClean="0"/>
              <a:t>Laplatská nížina </a:t>
            </a:r>
            <a:r>
              <a:rPr lang="cs-CZ" dirty="0" smtClean="0"/>
              <a:t>– pampy – Atlantik – BA, Rio de la Plata, 1/3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b="1" dirty="0" smtClean="0"/>
              <a:t>Patagonská </a:t>
            </a:r>
            <a:r>
              <a:rPr lang="cs-CZ" b="1" dirty="0"/>
              <a:t>vysočina </a:t>
            </a:r>
            <a:r>
              <a:rPr lang="cs-CZ" dirty="0" smtClean="0"/>
              <a:t>– členité pobřeží náhorní tabule, </a:t>
            </a:r>
          </a:p>
          <a:p>
            <a:r>
              <a:rPr lang="cs-CZ" b="1" dirty="0" smtClean="0"/>
              <a:t>J – Ohňová země </a:t>
            </a:r>
            <a:r>
              <a:rPr lang="cs-CZ" dirty="0" smtClean="0"/>
              <a:t>– drsné </a:t>
            </a:r>
            <a:r>
              <a:rPr lang="cs-CZ" dirty="0" err="1" smtClean="0"/>
              <a:t>podmínk</a:t>
            </a:r>
            <a:r>
              <a:rPr lang="cs-CZ" dirty="0" smtClean="0"/>
              <a:t>., ledovce, subpolární klima, jezera</a:t>
            </a:r>
          </a:p>
          <a:p>
            <a:r>
              <a:rPr lang="cs-CZ" dirty="0" smtClean="0"/>
              <a:t>Klima – mírné, oceánské – </a:t>
            </a:r>
            <a:r>
              <a:rPr lang="cs-CZ" dirty="0" err="1" smtClean="0"/>
              <a:t>pobř</a:t>
            </a:r>
            <a:r>
              <a:rPr lang="cs-CZ" dirty="0" smtClean="0"/>
              <a:t>., </a:t>
            </a:r>
            <a:r>
              <a:rPr lang="cs-CZ" dirty="0" smtClean="0">
                <a:solidFill>
                  <a:srgbClr val="FF0000"/>
                </a:solidFill>
              </a:rPr>
              <a:t>Andy – </a:t>
            </a:r>
            <a:r>
              <a:rPr lang="cs-CZ" dirty="0" err="1" smtClean="0">
                <a:solidFill>
                  <a:srgbClr val="FF0000"/>
                </a:solidFill>
              </a:rPr>
              <a:t>sráž</a:t>
            </a:r>
            <a:r>
              <a:rPr lang="cs-CZ" dirty="0" smtClean="0">
                <a:solidFill>
                  <a:srgbClr val="FF0000"/>
                </a:solidFill>
              </a:rPr>
              <a:t>. stín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SV – subtropy – vlhko, 1800mm</a:t>
            </a:r>
          </a:p>
          <a:p>
            <a:r>
              <a:rPr lang="cs-CZ" dirty="0" smtClean="0"/>
              <a:t>K J sušší a chladnější klima</a:t>
            </a:r>
          </a:p>
          <a:p>
            <a:r>
              <a:rPr lang="cs-CZ" dirty="0" smtClean="0"/>
              <a:t>Subpolární – Ohňová země</a:t>
            </a:r>
          </a:p>
          <a:p>
            <a:r>
              <a:rPr lang="cs-CZ" dirty="0" smtClean="0"/>
              <a:t>Vertikální zonalita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74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 smtClean="0"/>
              <a:t>85% </a:t>
            </a:r>
            <a:r>
              <a:rPr lang="cs-CZ" dirty="0" smtClean="0"/>
              <a:t>E</a:t>
            </a:r>
            <a:r>
              <a:rPr lang="cs-CZ" dirty="0" smtClean="0"/>
              <a:t>vropané </a:t>
            </a:r>
            <a:r>
              <a:rPr lang="cs-CZ" dirty="0" smtClean="0"/>
              <a:t>– osidlování </a:t>
            </a:r>
            <a:r>
              <a:rPr lang="cs-CZ" dirty="0" err="1" smtClean="0"/>
              <a:t>Šp</a:t>
            </a:r>
            <a:r>
              <a:rPr lang="cs-CZ" dirty="0" smtClean="0"/>
              <a:t>. a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o 1870</a:t>
            </a:r>
          </a:p>
          <a:p>
            <a:r>
              <a:rPr lang="cs-CZ" dirty="0" smtClean="0"/>
              <a:t>Gran </a:t>
            </a:r>
            <a:r>
              <a:rPr lang="cs-CZ" dirty="0" err="1" smtClean="0"/>
              <a:t>Chaco</a:t>
            </a:r>
            <a:r>
              <a:rPr lang="cs-CZ" dirty="0" smtClean="0"/>
              <a:t> – česká komunita</a:t>
            </a:r>
          </a:p>
          <a:p>
            <a:r>
              <a:rPr lang="cs-CZ" dirty="0" smtClean="0"/>
              <a:t>Španělština, </a:t>
            </a:r>
            <a:r>
              <a:rPr lang="cs-CZ" dirty="0" err="1" smtClean="0">
                <a:solidFill>
                  <a:srgbClr val="FF0000"/>
                </a:solidFill>
              </a:rPr>
              <a:t>kečua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aymarština</a:t>
            </a:r>
            <a:r>
              <a:rPr lang="cs-CZ" dirty="0" smtClean="0">
                <a:solidFill>
                  <a:srgbClr val="FF0000"/>
                </a:solidFill>
              </a:rPr>
              <a:t> – kde ještě</a:t>
            </a:r>
          </a:p>
          <a:p>
            <a:r>
              <a:rPr lang="cs-CZ" dirty="0" smtClean="0"/>
              <a:t>90% katolíci, židé, protestanti</a:t>
            </a:r>
          </a:p>
          <a:p>
            <a:r>
              <a:rPr lang="cs-CZ" dirty="0" smtClean="0"/>
              <a:t>Japonská komunita</a:t>
            </a:r>
          </a:p>
          <a:p>
            <a:r>
              <a:rPr lang="cs-CZ" dirty="0" smtClean="0"/>
              <a:t>Buenos Aires – 3/11 mil</a:t>
            </a:r>
          </a:p>
          <a:p>
            <a:r>
              <a:rPr lang="cs-CZ" dirty="0" err="1" smtClean="0"/>
              <a:t>Nej</a:t>
            </a:r>
            <a:r>
              <a:rPr lang="cs-CZ" dirty="0" smtClean="0"/>
              <a:t> gramotnost v JA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88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Dostatek </a:t>
            </a:r>
            <a:r>
              <a:rPr lang="cs-CZ" dirty="0" err="1" smtClean="0"/>
              <a:t>přír</a:t>
            </a:r>
            <a:r>
              <a:rPr lang="cs-CZ" dirty="0" smtClean="0"/>
              <a:t>. zdrojů, ale nestabilita a dluh</a:t>
            </a:r>
          </a:p>
          <a:p>
            <a:r>
              <a:rPr lang="cs-CZ" dirty="0" smtClean="0"/>
              <a:t>Zemědělství</a:t>
            </a:r>
          </a:p>
          <a:p>
            <a:r>
              <a:rPr lang="cs-CZ" dirty="0" smtClean="0"/>
              <a:t>Zem. Půdy ½ země, pastviny</a:t>
            </a:r>
          </a:p>
          <a:p>
            <a:r>
              <a:rPr lang="cs-CZ" dirty="0" smtClean="0"/>
              <a:t>Důraz na ŽV – chov skotu, maso, kůže, ovce – vlna a koně</a:t>
            </a:r>
          </a:p>
          <a:p>
            <a:r>
              <a:rPr lang="cs-CZ" dirty="0" smtClean="0"/>
              <a:t>RV – pšenice, kukuřice, </a:t>
            </a:r>
            <a:r>
              <a:rPr lang="cs-CZ" dirty="0" err="1" smtClean="0"/>
              <a:t>soja</a:t>
            </a:r>
            <a:r>
              <a:rPr lang="cs-CZ" dirty="0" smtClean="0"/>
              <a:t>, tabák, bavlník, </a:t>
            </a:r>
            <a:r>
              <a:rPr lang="cs-CZ" dirty="0" err="1" smtClean="0"/>
              <a:t>yerba</a:t>
            </a:r>
            <a:r>
              <a:rPr lang="cs-CZ" dirty="0" smtClean="0"/>
              <a:t> maté, vinná réva</a:t>
            </a:r>
          </a:p>
          <a:p>
            <a:r>
              <a:rPr lang="cs-CZ" dirty="0" smtClean="0"/>
              <a:t>Těžba dřeva – 1/5 zalesněna, nepokrývá dom. </a:t>
            </a:r>
            <a:r>
              <a:rPr lang="cs-CZ" dirty="0" err="1"/>
              <a:t>s</a:t>
            </a:r>
            <a:r>
              <a:rPr lang="cs-CZ" dirty="0" err="1" smtClean="0"/>
              <a:t>potř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074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</a:p>
          <a:p>
            <a:r>
              <a:rPr lang="cs-CZ" dirty="0" smtClean="0"/>
              <a:t>Velké </a:t>
            </a:r>
            <a:r>
              <a:rPr lang="cs-CZ" dirty="0" err="1" smtClean="0"/>
              <a:t>ner</a:t>
            </a:r>
            <a:r>
              <a:rPr lang="cs-CZ" dirty="0" smtClean="0"/>
              <a:t>. Bohatství – U,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Pb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Ag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1/5 EAO</a:t>
            </a:r>
          </a:p>
          <a:p>
            <a:r>
              <a:rPr lang="cs-CZ" dirty="0" err="1" smtClean="0"/>
              <a:t>Energet</a:t>
            </a:r>
            <a:r>
              <a:rPr lang="cs-CZ" dirty="0" smtClean="0"/>
              <a:t>. – hydro, tepel – ropa, jaderné – </a:t>
            </a:r>
            <a:r>
              <a:rPr lang="cs-CZ" dirty="0" err="1" smtClean="0"/>
              <a:t>nej</a:t>
            </a:r>
            <a:r>
              <a:rPr lang="cs-CZ" dirty="0" smtClean="0"/>
              <a:t> v JA</a:t>
            </a:r>
          </a:p>
          <a:p>
            <a:r>
              <a:rPr lang="cs-CZ" dirty="0" err="1" smtClean="0"/>
              <a:t>Strojír</a:t>
            </a:r>
            <a:r>
              <a:rPr lang="cs-CZ" dirty="0" smtClean="0"/>
              <a:t>. – </a:t>
            </a:r>
            <a:r>
              <a:rPr lang="cs-CZ" dirty="0" err="1" smtClean="0"/>
              <a:t>zeměd</a:t>
            </a:r>
            <a:r>
              <a:rPr lang="cs-CZ" dirty="0" smtClean="0"/>
              <a:t>.  </a:t>
            </a:r>
            <a:r>
              <a:rPr lang="cs-CZ" dirty="0"/>
              <a:t>a</a:t>
            </a:r>
            <a:r>
              <a:rPr lang="cs-CZ" dirty="0" smtClean="0"/>
              <a:t> obráběcí stroje</a:t>
            </a:r>
          </a:p>
          <a:p>
            <a:r>
              <a:rPr lang="cs-CZ" dirty="0" smtClean="0"/>
              <a:t>Hutnictví – nestačí</a:t>
            </a:r>
          </a:p>
          <a:p>
            <a:r>
              <a:rPr lang="cs-CZ" dirty="0" smtClean="0"/>
              <a:t>Potravinářský – hov. Maso, konzervy, tuk..</a:t>
            </a:r>
          </a:p>
          <a:p>
            <a:r>
              <a:rPr lang="cs-CZ" dirty="0" smtClean="0"/>
              <a:t>Chemický – petrochemický</a:t>
            </a:r>
          </a:p>
          <a:p>
            <a:r>
              <a:rPr lang="cs-CZ" dirty="0" smtClean="0"/>
              <a:t>Kožedělný, obuvnický, bavlnářský vlnařský p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4654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Porovnej kolonizaci obou zemí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Porovnej přírodní podmínky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Charakterizuj Amazonku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Porovnej obyvatelstvo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jsou exportní </a:t>
            </a:r>
            <a:r>
              <a:rPr lang="cs-CZ" dirty="0" err="1" smtClean="0"/>
              <a:t>zeměd</a:t>
            </a:r>
            <a:r>
              <a:rPr lang="cs-CZ" dirty="0" smtClean="0"/>
              <a:t>. </a:t>
            </a:r>
            <a:r>
              <a:rPr lang="cs-CZ" dirty="0"/>
              <a:t>k</a:t>
            </a:r>
            <a:r>
              <a:rPr lang="cs-CZ" dirty="0" smtClean="0"/>
              <a:t>omodity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Specifikuj nejvýznamnější  </a:t>
            </a:r>
            <a:r>
              <a:rPr lang="cs-CZ" dirty="0" err="1" smtClean="0"/>
              <a:t>prům</a:t>
            </a:r>
            <a:r>
              <a:rPr lang="cs-CZ" dirty="0" smtClean="0"/>
              <a:t>. odvětví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378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/>
              <a:t>Procvičení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568952" cy="4958011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Porovnej kolonizaci obou </a:t>
            </a:r>
            <a:r>
              <a:rPr lang="cs-CZ" dirty="0" smtClean="0"/>
              <a:t>zemí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Braz</a:t>
            </a:r>
            <a:r>
              <a:rPr lang="cs-CZ" dirty="0" smtClean="0">
                <a:solidFill>
                  <a:srgbClr val="FF0000"/>
                </a:solidFill>
              </a:rPr>
              <a:t>. – </a:t>
            </a:r>
            <a:r>
              <a:rPr lang="cs-CZ" dirty="0" err="1" smtClean="0">
                <a:solidFill>
                  <a:srgbClr val="FF0000"/>
                </a:solidFill>
              </a:rPr>
              <a:t>portugal</a:t>
            </a:r>
            <a:r>
              <a:rPr lang="cs-CZ" dirty="0" smtClean="0">
                <a:solidFill>
                  <a:srgbClr val="FF0000"/>
                </a:solidFill>
              </a:rPr>
              <a:t>., </a:t>
            </a:r>
            <a:r>
              <a:rPr lang="cs-CZ" dirty="0" err="1" smtClean="0">
                <a:solidFill>
                  <a:srgbClr val="FF0000"/>
                </a:solidFill>
              </a:rPr>
              <a:t>Argent</a:t>
            </a:r>
            <a:r>
              <a:rPr lang="cs-CZ" dirty="0" smtClean="0">
                <a:solidFill>
                  <a:srgbClr val="FF0000"/>
                </a:solidFill>
              </a:rPr>
              <a:t>. – </a:t>
            </a:r>
            <a:r>
              <a:rPr lang="cs-CZ" dirty="0" err="1" smtClean="0">
                <a:solidFill>
                  <a:srgbClr val="FF0000"/>
                </a:solidFill>
              </a:rPr>
              <a:t>španěl</a:t>
            </a:r>
            <a:r>
              <a:rPr lang="cs-CZ" dirty="0" smtClean="0">
                <a:solidFill>
                  <a:srgbClr val="FF0000"/>
                </a:solidFill>
              </a:rPr>
              <a:t>./ smlouva </a:t>
            </a:r>
            <a:r>
              <a:rPr lang="cs-CZ" dirty="0" err="1" smtClean="0">
                <a:solidFill>
                  <a:srgbClr val="FF0000"/>
                </a:solidFill>
              </a:rPr>
              <a:t>Tordesillas</a:t>
            </a:r>
            <a:r>
              <a:rPr lang="cs-CZ" dirty="0" smtClean="0">
                <a:solidFill>
                  <a:srgbClr val="FF0000"/>
                </a:solidFill>
              </a:rPr>
              <a:t> 1497..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2. Porovnej </a:t>
            </a:r>
            <a:r>
              <a:rPr lang="cs-CZ" dirty="0"/>
              <a:t>přírodní </a:t>
            </a:r>
            <a:r>
              <a:rPr lang="cs-CZ" dirty="0" smtClean="0"/>
              <a:t>podmínky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Braz</a:t>
            </a:r>
            <a:r>
              <a:rPr lang="cs-CZ" dirty="0" smtClean="0">
                <a:solidFill>
                  <a:srgbClr val="FF0000"/>
                </a:solidFill>
              </a:rPr>
              <a:t>. - tropické </a:t>
            </a:r>
            <a:r>
              <a:rPr lang="cs-CZ" dirty="0">
                <a:solidFill>
                  <a:srgbClr val="FF0000"/>
                </a:solidFill>
              </a:rPr>
              <a:t>, vlhké klima, na jihu </a:t>
            </a:r>
            <a:r>
              <a:rPr lang="cs-CZ" dirty="0" smtClean="0">
                <a:solidFill>
                  <a:srgbClr val="FF0000"/>
                </a:solidFill>
              </a:rPr>
              <a:t>subtropy….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Arg. – mírné až subpolární….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Andy, pampy, </a:t>
            </a:r>
            <a:r>
              <a:rPr lang="cs-CZ" dirty="0" err="1" smtClean="0">
                <a:solidFill>
                  <a:srgbClr val="FF0000"/>
                </a:solidFill>
              </a:rPr>
              <a:t>pobř.nížiny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3. Charakterizuj Amazonku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Amazonská nížina – J a Z, bažiny, Amazonka (BRA – 6570km), 1000 přítoků, dolní tok </a:t>
            </a:r>
            <a:r>
              <a:rPr lang="cs-CZ" dirty="0" smtClean="0">
                <a:solidFill>
                  <a:srgbClr val="FF0000"/>
                </a:solidFill>
              </a:rPr>
              <a:t>20km…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4. Porovnej obyvatelstvo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Arg. – </a:t>
            </a:r>
            <a:r>
              <a:rPr lang="cs-CZ" dirty="0" smtClean="0">
                <a:solidFill>
                  <a:srgbClr val="FF0000"/>
                </a:solidFill>
              </a:rPr>
              <a:t>homogennější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indiáni</a:t>
            </a:r>
            <a:r>
              <a:rPr lang="cs-CZ" dirty="0" smtClean="0">
                <a:solidFill>
                  <a:srgbClr val="FF0000"/>
                </a:solidFill>
              </a:rPr>
              <a:t>, katolíci, velká města….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5. Co </a:t>
            </a:r>
            <a:r>
              <a:rPr lang="cs-CZ" dirty="0"/>
              <a:t>jsou exportní </a:t>
            </a:r>
            <a:r>
              <a:rPr lang="cs-CZ" dirty="0" err="1"/>
              <a:t>zeměd</a:t>
            </a:r>
            <a:r>
              <a:rPr lang="cs-CZ" dirty="0"/>
              <a:t>. k</a:t>
            </a:r>
            <a:r>
              <a:rPr lang="cs-CZ" dirty="0" smtClean="0"/>
              <a:t>omodity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Arg. - chov </a:t>
            </a:r>
            <a:r>
              <a:rPr lang="cs-CZ" dirty="0">
                <a:solidFill>
                  <a:srgbClr val="FF0000"/>
                </a:solidFill>
              </a:rPr>
              <a:t>skotu, maso, kůže, ovce – vlna a </a:t>
            </a:r>
            <a:r>
              <a:rPr lang="cs-CZ" dirty="0" smtClean="0">
                <a:solidFill>
                  <a:srgbClr val="FF0000"/>
                </a:solidFill>
              </a:rPr>
              <a:t>koně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Braz</a:t>
            </a:r>
            <a:r>
              <a:rPr lang="cs-CZ" dirty="0" smtClean="0">
                <a:solidFill>
                  <a:srgbClr val="FF0000"/>
                </a:solidFill>
              </a:rPr>
              <a:t>. – RV </a:t>
            </a:r>
            <a:r>
              <a:rPr lang="cs-CZ" dirty="0">
                <a:solidFill>
                  <a:srgbClr val="FF0000"/>
                </a:solidFill>
              </a:rPr>
              <a:t>– cukr.třtina, káva, </a:t>
            </a:r>
            <a:r>
              <a:rPr lang="cs-CZ" dirty="0" err="1">
                <a:solidFill>
                  <a:srgbClr val="FF0000"/>
                </a:solidFill>
              </a:rPr>
              <a:t>soja</a:t>
            </a:r>
            <a:r>
              <a:rPr lang="cs-CZ" dirty="0">
                <a:solidFill>
                  <a:srgbClr val="FF0000"/>
                </a:solidFill>
              </a:rPr>
              <a:t>, sisal, </a:t>
            </a:r>
            <a:r>
              <a:rPr lang="cs-CZ" dirty="0" err="1">
                <a:solidFill>
                  <a:srgbClr val="FF0000"/>
                </a:solidFill>
              </a:rPr>
              <a:t>kukuřuice</a:t>
            </a:r>
            <a:r>
              <a:rPr lang="cs-CZ" dirty="0">
                <a:solidFill>
                  <a:srgbClr val="FF0000"/>
                </a:solidFill>
              </a:rPr>
              <a:t>, rýže, </a:t>
            </a:r>
            <a:r>
              <a:rPr lang="cs-CZ" dirty="0" smtClean="0">
                <a:solidFill>
                  <a:srgbClr val="FF0000"/>
                </a:solidFill>
              </a:rPr>
              <a:t>pšenice</a:t>
            </a:r>
            <a:r>
              <a:rPr lang="cs-CZ" dirty="0" smtClean="0">
                <a:solidFill>
                  <a:srgbClr val="FF0000"/>
                </a:solidFill>
              </a:rPr>
              <a:t>, plantážnictví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monokultury…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6. Specifikuj </a:t>
            </a:r>
            <a:r>
              <a:rPr lang="cs-CZ" dirty="0"/>
              <a:t>nejvýznamnější  </a:t>
            </a:r>
            <a:r>
              <a:rPr lang="cs-CZ" dirty="0" err="1"/>
              <a:t>prům</a:t>
            </a:r>
            <a:r>
              <a:rPr lang="cs-CZ" dirty="0"/>
              <a:t>. </a:t>
            </a:r>
            <a:r>
              <a:rPr lang="cs-CZ" dirty="0" smtClean="0"/>
              <a:t>odvětví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Těžební, energetický, strojírenský, potravinářský, chemický…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02897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jižní Ameriky. NEUVEDEN</a:t>
            </a:r>
            <a:r>
              <a:rPr lang="cs-CZ" sz="1400" dirty="0">
                <a:latin typeface="Calibri" pitchFamily="34" charset="0"/>
              </a:rPr>
              <a:t>. wikipedie [online]. [cit. </a:t>
            </a:r>
            <a:r>
              <a:rPr lang="cs-CZ" sz="1400" dirty="0" smtClean="0">
                <a:latin typeface="Calibri" pitchFamily="34" charset="0"/>
              </a:rPr>
              <a:t>2.12.2012]. </a:t>
            </a:r>
            <a:r>
              <a:rPr lang="cs-CZ" sz="1400" dirty="0">
                <a:latin typeface="Calibri" pitchFamily="34" charset="0"/>
              </a:rPr>
              <a:t>Dostupný na WWW: </a:t>
            </a:r>
            <a:r>
              <a:rPr lang="cs-CZ" sz="1400" dirty="0">
                <a:latin typeface="Calibri" pitchFamily="34" charset="0"/>
                <a:hlinkClick r:id="rId3"/>
              </a:rPr>
              <a:t>http://</a:t>
            </a:r>
            <a:r>
              <a:rPr lang="cs-CZ" sz="1400" dirty="0" smtClean="0">
                <a:latin typeface="Calibri" pitchFamily="34" charset="0"/>
                <a:hlinkClick r:id="rId3"/>
              </a:rPr>
              <a:t>cs.wikipedia.org/wiki/Soubor:South_America_satellite_orthographic.jpg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  <a:hlinkClick r:id="rId4" action="ppaction://hlinkfile"/>
              </a:rPr>
              <a:t>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jižní Ameriky.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2.12.201]. </a:t>
            </a:r>
            <a:r>
              <a:rPr lang="cs-CZ" sz="1400" dirty="0"/>
              <a:t>Dostupný na WWW: http</a:t>
            </a:r>
            <a:r>
              <a:rPr lang="cs-CZ" sz="1400" dirty="0">
                <a:hlinkClick r:id="rId5" action="ppaction://hlinkfile"/>
              </a:rPr>
              <a:t>://cs.wikipedia.org/wiki/Soubor:South_america.jpg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4: Mapa </a:t>
            </a:r>
            <a:r>
              <a:rPr lang="cs-CZ" sz="1400" dirty="0" err="1" smtClean="0">
                <a:latin typeface="Calibri" pitchFamily="34" charset="0"/>
              </a:rPr>
              <a:t>Brazíle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nl-NL" sz="1400" dirty="0"/>
              <a:t>CAPTAIN BLOOD. </a:t>
            </a:r>
            <a:r>
              <a:rPr lang="nl-NL" sz="1400" i="1" dirty="0"/>
              <a:t>wikipedie</a:t>
            </a:r>
            <a:r>
              <a:rPr lang="nl-NL" sz="1400" dirty="0"/>
              <a:t> [online]. [cit. </a:t>
            </a:r>
            <a:r>
              <a:rPr lang="cs-CZ" sz="1400" dirty="0" smtClean="0"/>
              <a:t>2</a:t>
            </a:r>
            <a:r>
              <a:rPr lang="nl-NL" sz="1400" dirty="0" smtClean="0"/>
              <a:t>.</a:t>
            </a:r>
            <a:r>
              <a:rPr lang="cs-CZ" sz="1400" dirty="0" smtClean="0"/>
              <a:t>12</a:t>
            </a:r>
            <a:r>
              <a:rPr lang="nl-NL" sz="1400" dirty="0" smtClean="0"/>
              <a:t>.201</a:t>
            </a:r>
            <a:r>
              <a:rPr lang="cs-CZ" sz="1400" dirty="0"/>
              <a:t>2</a:t>
            </a:r>
            <a:r>
              <a:rPr lang="nl-NL" sz="1400" dirty="0" smtClean="0"/>
              <a:t>]. </a:t>
            </a:r>
            <a:r>
              <a:rPr lang="nl-NL" sz="1400" dirty="0"/>
              <a:t>Dostupný na WWW: </a:t>
            </a:r>
            <a:r>
              <a:rPr lang="nl-NL" sz="1400" dirty="0">
                <a:hlinkClick r:id="rId6"/>
              </a:rPr>
              <a:t>http://cs.wikipedia.org/wiki/Soubor:Brazil_topo.jpg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5: Mapa Brazílie.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7"/>
              </a:rPr>
              <a:t>http://cs.wikipedia.org/wiki/Soubor:Flag_of_Brazil.svg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7: Amazonie. </a:t>
            </a:r>
            <a:r>
              <a:rPr lang="cs-CZ" sz="1400" dirty="0"/>
              <a:t>CESAR PAES BARRETO.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2.12.2012].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8"/>
              </a:rPr>
              <a:t>http://cs.wikipedia.org/wiki/Soubor:River_in_the_Amazon_rainforest.jpg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11: </a:t>
            </a:r>
            <a:r>
              <a:rPr lang="cs-CZ" sz="1400" dirty="0">
                <a:latin typeface="Calibri" pitchFamily="34" charset="0"/>
              </a:rPr>
              <a:t>Vlajka Argentiny. NEUVEDEN. wikipedie [online]. [cit. </a:t>
            </a:r>
            <a:r>
              <a:rPr lang="cs-CZ" sz="1400" dirty="0" smtClean="0">
                <a:latin typeface="Calibri" pitchFamily="34" charset="0"/>
              </a:rPr>
              <a:t>2.12.2012]. </a:t>
            </a:r>
            <a:r>
              <a:rPr lang="cs-CZ" sz="1400" dirty="0">
                <a:latin typeface="Calibri" pitchFamily="34" charset="0"/>
              </a:rPr>
              <a:t>Dostupný na WWW: http://</a:t>
            </a:r>
            <a:r>
              <a:rPr lang="cs-CZ" sz="1400" dirty="0">
                <a:latin typeface="Calibri" pitchFamily="34" charset="0"/>
                <a:hlinkClick r:id="rId9" action="ppaction://hlinkfile"/>
              </a:rPr>
              <a:t>cs.wikipedia.org/wiki/Soubor:Flag_of_Argentina.svg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11: Mapa Argentiny. </a:t>
            </a:r>
            <a:r>
              <a:rPr lang="cs-CZ" sz="1400" dirty="0"/>
              <a:t>HONZA ZÁRUBA.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2.12.2012]. </a:t>
            </a:r>
            <a:r>
              <a:rPr lang="cs-CZ" sz="1400" dirty="0"/>
              <a:t>Dostupný na WWW: http://</a:t>
            </a:r>
            <a:r>
              <a:rPr lang="cs-CZ" sz="1400" dirty="0">
                <a:hlinkClick r:id="rId10" action="ppaction://hlinkfile"/>
              </a:rPr>
              <a:t>cs.wikipedia.org/wiki/Soubor:Ar-map.gif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490</TotalTime>
  <Words>1149</Words>
  <Application>Microsoft Office PowerPoint</Application>
  <PresentationFormat>Předvádění na obrazovce (4:3)</PresentationFormat>
  <Paragraphs>158</Paragraphs>
  <Slides>18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ŠABLONA DUM</vt:lpstr>
      <vt:lpstr>Snímek 1</vt:lpstr>
      <vt:lpstr>ANOTACE</vt:lpstr>
      <vt:lpstr>Snímek 3</vt:lpstr>
      <vt:lpstr>Snímek 4</vt:lpstr>
      <vt:lpstr>Brazílie</vt:lpstr>
      <vt:lpstr>FGS</vt:lpstr>
      <vt:lpstr>Snímek 7</vt:lpstr>
      <vt:lpstr>Obyvatelstvo</vt:lpstr>
      <vt:lpstr>Hospodářství</vt:lpstr>
      <vt:lpstr>Hospodářství</vt:lpstr>
      <vt:lpstr>Argentina</vt:lpstr>
      <vt:lpstr>FGS</vt:lpstr>
      <vt:lpstr>Obyvatelstvo</vt:lpstr>
      <vt:lpstr>Hospodářství</vt:lpstr>
      <vt:lpstr>Hospodářství</vt:lpstr>
      <vt:lpstr>Procvičení</vt:lpstr>
      <vt:lpstr>Procvičení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Dum</cp:lastModifiedBy>
  <cp:revision>41</cp:revision>
  <dcterms:created xsi:type="dcterms:W3CDTF">2013-09-26T08:02:37Z</dcterms:created>
  <dcterms:modified xsi:type="dcterms:W3CDTF">2014-02-19T07:57:00Z</dcterms:modified>
</cp:coreProperties>
</file>