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4" r:id="rId2"/>
    <p:sldId id="275" r:id="rId3"/>
    <p:sldId id="257" r:id="rId4"/>
    <p:sldId id="258" r:id="rId5"/>
    <p:sldId id="268" r:id="rId6"/>
    <p:sldId id="259" r:id="rId7"/>
    <p:sldId id="273" r:id="rId8"/>
    <p:sldId id="260" r:id="rId9"/>
    <p:sldId id="261" r:id="rId10"/>
    <p:sldId id="269" r:id="rId11"/>
    <p:sldId id="270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4C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1716" y="-5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75CDA78-94F5-4B81-8E6D-B48681DC447F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C46B13B1-45D8-4136-8604-E8AB3FDE3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6496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F16D71E-7D7B-49F6-9308-59C582601FC1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3721895-E4D3-456B-AE3A-0752895496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1544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5F2E3EF-FB24-4EA8-9DBF-FF79AC9A446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C82EE1A-C63E-4306-85C2-076DE835D32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CE2A524B-1C56-47A3-9794-EA520E9E7106}" type="slidenum">
              <a:rPr lang="cs-CZ" sz="1200">
                <a:latin typeface="+mn-lt"/>
              </a:rPr>
              <a:pPr algn="r">
                <a:defRPr/>
              </a:pPr>
              <a:t>5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BE75D04-CABD-485D-8658-25772AB2316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693AA3B-684E-4DD1-BBC6-BA6F423A3DB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93C82D6-8E3E-4D13-9D7C-7AF3F51BFA0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502F7C4-4C8D-4A33-A528-89AA64C72E7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E3DF4-7F75-48C2-B8D7-EFC729E90387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66ED6-2ED9-4E98-BA15-123EA2D926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5B596-6BE9-4850-8769-CAB2AE6B0411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21A99-8B32-433F-9E2F-2C1654F6FF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B502A-1403-4623-BF7A-A115B43710BB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51A9E-4B8D-438B-83FB-77A09F6161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83DEE-DB93-4490-ABD5-97A5E1BE8563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96D85-CF48-4881-8228-2F1E5702AC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8D519-5FF9-41AF-A203-5ACD823F60EC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A11D3-EE16-4B74-A37B-F26A3C5F57A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93A48-924A-4CEB-AD53-673D306BE4A4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D0074B-AD0C-4F63-BF88-E26FFAC52C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4FECF-73AB-48F0-8C8E-9105CB47108F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71075-818F-4885-B8CB-EE1337B9F6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5A5231-FF04-4FFE-B0E8-4E18F9F10D2F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F76CF-4A55-4B40-8E32-1FF881AB5A3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A91A6-7411-490E-8989-A3638E777FD5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2AAD4-B220-4EF2-9971-EE87045760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66B6E-A7CC-4325-9DF7-6F3F61040F1C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66A5C-774F-405E-AD2A-626EA33D73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663DB4-54C6-401E-9614-E3CD99E62398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5BBF9-4DBA-4C99-A19A-259B62D328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C2742-159A-4795-9F6B-133A053CD299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EF5A7-984C-4493-B605-26CD17F9A4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1F72C0-55B0-44AE-B49F-8017B8C746A0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C9D61-9989-438F-803E-3C8134A3939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A6808FA-E74B-44A0-A8D6-70B95F7C7275}" type="datetimeFigureOut">
              <a:rPr lang="cs-CZ"/>
              <a:pPr>
                <a:defRPr/>
              </a:pPr>
              <a:t>19.2.2014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C0BFC52-3E51-423B-9221-1CF841EF57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5/Talpa_europaea_MHNT_Tete.jpg" TargetMode="External"/><Relationship Id="rId3" Type="http://schemas.openxmlformats.org/officeDocument/2006/relationships/image" Target="../media/image13.jpeg"/><Relationship Id="rId7" Type="http://schemas.openxmlformats.org/officeDocument/2006/relationships/hyperlink" Target="http://www.en.wikipedia.org/" TargetMode="External"/><Relationship Id="rId12" Type="http://schemas.openxmlformats.org/officeDocument/2006/relationships/hyperlink" Target="http://upload.wikimedia.org/wikipedia/commons/2/27/Ondatra_zibethicus_FWS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c/cc/Beaver_pho34.jpg" TargetMode="External"/><Relationship Id="rId11" Type="http://schemas.openxmlformats.org/officeDocument/2006/relationships/hyperlink" Target="http://upload.wikimedia.org/wikipedia/commons/5/5d/Capreolus_capreolus_(Marek_Szczepanek).jpg" TargetMode="External"/><Relationship Id="rId5" Type="http://schemas.openxmlformats.org/officeDocument/2006/relationships/hyperlink" Target="http://commons.wikimedia.org/wiki/File:Martes_martes_crop.jpg" TargetMode="External"/><Relationship Id="rId10" Type="http://schemas.openxmlformats.org/officeDocument/2006/relationships/hyperlink" Target="http://upload.wikimedia.org/wikipedia/commons/3/33/01-sfel-08-009a_-_crop.jpg" TargetMode="External"/><Relationship Id="rId4" Type="http://schemas.openxmlformats.org/officeDocument/2006/relationships/image" Target="../media/image14.jpeg"/><Relationship Id="rId9" Type="http://schemas.openxmlformats.org/officeDocument/2006/relationships/hyperlink" Target="http://upload.wikimedia.org/wikipedia/commons/d/d0/Vulpes_vulpes_standing_in_sno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03350" y="4509120"/>
            <a:ext cx="6264275" cy="1944215"/>
          </a:xfrm>
          <a:prstGeom prst="rect">
            <a:avLst/>
          </a:prstGeom>
        </p:spPr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Mgr. Světlana </a:t>
            </a:r>
            <a:r>
              <a:rPr lang="cs-CZ" sz="2400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dirty="0">
              <a:solidFill>
                <a:schemeClr val="accent3">
                  <a:lumMod val="50000"/>
                </a:schemeClr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18 Savci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- skrývačka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listopad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chemeClr val="accent3">
                    <a:lumMod val="50000"/>
                  </a:schemeClr>
                </a:solidFill>
              </a:rPr>
              <a:t>CZ.1.07/1.</a:t>
            </a:r>
            <a:r>
              <a:rPr lang="cs-CZ" sz="2400">
                <a:solidFill>
                  <a:schemeClr val="accent3">
                    <a:lumMod val="40000"/>
                    <a:lumOff val="60000"/>
                  </a:schemeClr>
                </a:solidFill>
              </a:rPr>
              <a:t>4.00/21.2787</a:t>
            </a:r>
            <a:endParaRPr lang="cs-CZ" sz="24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chemeClr val="accent3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chemeClr val="accent3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7" name="Obrázek 6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 bwMode="auto">
          <a:xfrm>
            <a:off x="1286" y="264422"/>
            <a:ext cx="9144000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defRPr/>
            </a:pPr>
            <a:r>
              <a:rPr lang="cs-CZ" sz="3600" b="1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Anotace – Savci žijící na Břeclavsku</a:t>
            </a:r>
            <a:endParaRPr lang="cs-CZ" sz="8600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14757" y="1340768"/>
            <a:ext cx="7961509" cy="496855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rgbClr val="003300"/>
                </a:solidFill>
              </a:rPr>
              <a:t>procvičování učiva o živočiších - savcích v regionu hravou formou – skrývačky.</a:t>
            </a:r>
          </a:p>
          <a:p>
            <a:r>
              <a:rPr lang="cs-CZ" smtClean="0">
                <a:solidFill>
                  <a:srgbClr val="003300"/>
                </a:solidFill>
              </a:rPr>
              <a:t>Učivo je pro žáky 3. – 5. ročníku ZŠ</a:t>
            </a:r>
          </a:p>
          <a:p>
            <a:r>
              <a:rPr lang="cs-CZ" smtClean="0">
                <a:solidFill>
                  <a:srgbClr val="003300"/>
                </a:solidFill>
              </a:rPr>
              <a:t>Žáci postupným odkrýváním čtverečků poznávají na fotografiích zvířata žíjící v  jejich regionu.</a:t>
            </a:r>
          </a:p>
          <a:p>
            <a:r>
              <a:rPr lang="cs-CZ" smtClean="0">
                <a:solidFill>
                  <a:srgbClr val="003300"/>
                </a:solidFill>
              </a:rPr>
              <a:t>hra může probíhat formou soutěže či motivace k další práci – referáty, projekty apod.</a:t>
            </a:r>
            <a:endParaRPr lang="cs-CZ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 idx="4294967295"/>
          </p:nvPr>
        </p:nvSpPr>
        <p:spPr>
          <a:xfrm>
            <a:off x="250825" y="214313"/>
            <a:ext cx="8178800" cy="92868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Živočichové na Břeclavsku - Savci</a:t>
            </a:r>
            <a:endParaRPr lang="cs-CZ" sz="8600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2051" name="Zástupný symbol pro zápatí 3"/>
          <p:cNvSpPr txBox="1">
            <a:spLocks noGrp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200" i="1">
              <a:solidFill>
                <a:srgbClr val="898989"/>
              </a:solidFill>
              <a:latin typeface="Calibri" pitchFamily="34" charset="0"/>
            </a:endParaRPr>
          </a:p>
        </p:txBody>
      </p:sp>
      <p:pic>
        <p:nvPicPr>
          <p:cNvPr id="2052" name="Obrázek 5" descr="savci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1071563"/>
            <a:ext cx="7477125" cy="560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>
            <a:spLocks noChangeArrowheads="1"/>
          </p:cNvSpPr>
          <p:nvPr/>
        </p:nvSpPr>
        <p:spPr bwMode="auto">
          <a:xfrm>
            <a:off x="6000750" y="4286250"/>
            <a:ext cx="2978150" cy="1285875"/>
          </a:xfrm>
          <a:prstGeom prst="wedgeEllipseCallout">
            <a:avLst>
              <a:gd name="adj1" fmla="val -11353"/>
              <a:gd name="adj2" fmla="val 99053"/>
            </a:avLst>
          </a:prstGeom>
          <a:solidFill>
            <a:schemeClr val="accent3">
              <a:lumMod val="20000"/>
              <a:lumOff val="80000"/>
            </a:schemeClr>
          </a:solidFill>
          <a:ln w="25400" algn="ctr">
            <a:solidFill>
              <a:schemeClr val="accent3">
                <a:lumMod val="50000"/>
              </a:schemeClr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Pojďte si malinko zasoutěžit</a:t>
            </a:r>
            <a:r>
              <a:rPr lang="cs-CZ" sz="2400" dirty="0">
                <a:solidFill>
                  <a:schemeClr val="lt1"/>
                </a:solidFill>
                <a:latin typeface="+mn-lt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ctrTitle"/>
          </p:nvPr>
        </p:nvSpPr>
        <p:spPr>
          <a:xfrm>
            <a:off x="214313" y="857250"/>
            <a:ext cx="8715375" cy="511333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/>
              <a:t>Kdo jako první pozná, co je na obrázku, dostane od paní učitelky korálek. Kdo získá nejvíce korálků, vyhrává. </a:t>
            </a:r>
            <a:br>
              <a:rPr lang="cs-CZ" sz="3600" b="1" dirty="0" smtClean="0"/>
            </a:br>
            <a:r>
              <a:rPr lang="cs-CZ" sz="4800" b="1" dirty="0" smtClean="0">
                <a:solidFill>
                  <a:srgbClr val="10253F"/>
                </a:solidFill>
              </a:rPr>
              <a:t>Hodně štěstí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vetlana\Pictures\ku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40823"/>
            <a:ext cx="714375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3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4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5" name="Rectangle 33"/>
          <p:cNvSpPr>
            <a:spLocks noChangeArrowheads="1"/>
          </p:cNvSpPr>
          <p:nvPr/>
        </p:nvSpPr>
        <p:spPr bwMode="auto">
          <a:xfrm>
            <a:off x="3995936" y="560267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" name="Rectangle 34"/>
          <p:cNvSpPr>
            <a:spLocks noChangeArrowheads="1"/>
          </p:cNvSpPr>
          <p:nvPr/>
        </p:nvSpPr>
        <p:spPr bwMode="auto">
          <a:xfrm>
            <a:off x="5004048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7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8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9" name="Rectangle 37"/>
          <p:cNvSpPr>
            <a:spLocks noChangeArrowheads="1"/>
          </p:cNvSpPr>
          <p:nvPr/>
        </p:nvSpPr>
        <p:spPr bwMode="auto">
          <a:xfrm>
            <a:off x="71596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0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1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" name="Rectangle 40"/>
          <p:cNvSpPr>
            <a:spLocks noChangeArrowheads="1"/>
          </p:cNvSpPr>
          <p:nvPr/>
        </p:nvSpPr>
        <p:spPr bwMode="auto">
          <a:xfrm>
            <a:off x="2909887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3" name="Rectangle 41"/>
          <p:cNvSpPr>
            <a:spLocks noChangeArrowheads="1"/>
          </p:cNvSpPr>
          <p:nvPr/>
        </p:nvSpPr>
        <p:spPr bwMode="auto">
          <a:xfrm>
            <a:off x="6100147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4" name="Rectangle 42"/>
          <p:cNvSpPr>
            <a:spLocks noChangeArrowheads="1"/>
          </p:cNvSpPr>
          <p:nvPr/>
        </p:nvSpPr>
        <p:spPr bwMode="auto">
          <a:xfrm>
            <a:off x="2909887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44"/>
          <p:cNvSpPr>
            <a:spLocks noChangeArrowheads="1"/>
          </p:cNvSpPr>
          <p:nvPr/>
        </p:nvSpPr>
        <p:spPr bwMode="auto">
          <a:xfrm>
            <a:off x="71596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48"/>
          <p:cNvSpPr>
            <a:spLocks noChangeArrowheads="1"/>
          </p:cNvSpPr>
          <p:nvPr/>
        </p:nvSpPr>
        <p:spPr bwMode="auto">
          <a:xfrm>
            <a:off x="3990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49"/>
          <p:cNvSpPr>
            <a:spLocks noChangeArrowheads="1"/>
          </p:cNvSpPr>
          <p:nvPr/>
        </p:nvSpPr>
        <p:spPr bwMode="auto">
          <a:xfrm>
            <a:off x="5072063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50"/>
          <p:cNvSpPr>
            <a:spLocks noChangeArrowheads="1"/>
          </p:cNvSpPr>
          <p:nvPr/>
        </p:nvSpPr>
        <p:spPr bwMode="auto">
          <a:xfrm>
            <a:off x="3995936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51"/>
          <p:cNvSpPr>
            <a:spLocks noChangeArrowheads="1"/>
          </p:cNvSpPr>
          <p:nvPr/>
        </p:nvSpPr>
        <p:spPr bwMode="auto">
          <a:xfrm>
            <a:off x="71596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53"/>
          <p:cNvSpPr>
            <a:spLocks noChangeArrowheads="1"/>
          </p:cNvSpPr>
          <p:nvPr/>
        </p:nvSpPr>
        <p:spPr bwMode="auto">
          <a:xfrm>
            <a:off x="1831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6"/>
          <p:cNvSpPr>
            <a:spLocks noChangeArrowheads="1"/>
          </p:cNvSpPr>
          <p:nvPr/>
        </p:nvSpPr>
        <p:spPr bwMode="auto">
          <a:xfrm>
            <a:off x="5075088" y="3990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8"/>
          <p:cNvSpPr>
            <a:spLocks noChangeArrowheads="1"/>
          </p:cNvSpPr>
          <p:nvPr/>
        </p:nvSpPr>
        <p:spPr bwMode="auto">
          <a:xfrm>
            <a:off x="71596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Rectangle 60"/>
          <p:cNvSpPr>
            <a:spLocks noChangeArrowheads="1"/>
          </p:cNvSpPr>
          <p:nvPr/>
        </p:nvSpPr>
        <p:spPr bwMode="auto">
          <a:xfrm>
            <a:off x="1785938" y="5143500"/>
            <a:ext cx="1143000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5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Rectangle 65"/>
          <p:cNvSpPr>
            <a:spLocks noChangeArrowheads="1"/>
          </p:cNvSpPr>
          <p:nvPr/>
        </p:nvSpPr>
        <p:spPr bwMode="auto">
          <a:xfrm>
            <a:off x="71596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1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4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2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81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4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6000"/>
                            </p:stCondLst>
                            <p:childTnLst>
                              <p:par>
                                <p:cTn id="8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87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8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90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0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93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2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4000"/>
                            </p:stCondLst>
                            <p:childTnLst>
                              <p:par>
                                <p:cTn id="9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8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Zástupný symbol pro obsah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7624" y="771450"/>
            <a:ext cx="6645194" cy="5177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7" name="Rectangle 37"/>
          <p:cNvSpPr>
            <a:spLocks noChangeArrowheads="1"/>
          </p:cNvSpPr>
          <p:nvPr/>
        </p:nvSpPr>
        <p:spPr bwMode="auto">
          <a:xfrm>
            <a:off x="71596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0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4982991" y="2852539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4982991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2913063" y="1695449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4" name="Rectangle 44"/>
          <p:cNvSpPr>
            <a:spLocks noChangeArrowheads="1"/>
          </p:cNvSpPr>
          <p:nvPr/>
        </p:nvSpPr>
        <p:spPr bwMode="auto">
          <a:xfrm>
            <a:off x="71596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95936" y="1695447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3969677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1" name="Rectangle 51"/>
          <p:cNvSpPr>
            <a:spLocks noChangeArrowheads="1"/>
          </p:cNvSpPr>
          <p:nvPr/>
        </p:nvSpPr>
        <p:spPr bwMode="auto">
          <a:xfrm>
            <a:off x="71596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31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8" name="Rectangle 58"/>
          <p:cNvSpPr>
            <a:spLocks noChangeArrowheads="1"/>
          </p:cNvSpPr>
          <p:nvPr/>
        </p:nvSpPr>
        <p:spPr bwMode="auto">
          <a:xfrm>
            <a:off x="71596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9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0388" y="5153025"/>
            <a:ext cx="1143000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5" name="Rectangle 65"/>
          <p:cNvSpPr>
            <a:spLocks noChangeArrowheads="1"/>
          </p:cNvSpPr>
          <p:nvPr/>
        </p:nvSpPr>
        <p:spPr bwMode="auto">
          <a:xfrm>
            <a:off x="71596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51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42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8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5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5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72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75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78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6000"/>
                            </p:stCondLst>
                            <p:childTnLst>
                              <p:par>
                                <p:cTn id="8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8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2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4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6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8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0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2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5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7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4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1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8" grpId="0" animBg="1"/>
      <p:bldP spid="5179" grpId="0" animBg="1"/>
      <p:bldP spid="5180" grpId="0" animBg="1"/>
      <p:bldP spid="5181" grpId="0" animBg="1"/>
      <p:bldP spid="5182" grpId="0" animBg="1"/>
      <p:bldP spid="5183" grpId="0" animBg="1"/>
      <p:bldP spid="5184" grpId="0" animBg="1"/>
      <p:bldP spid="518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Zástupný symbol pro obsah 6" descr="jelen2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043608" y="1266973"/>
            <a:ext cx="5824831" cy="4034235"/>
          </a:xfrm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8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3906395" y="170080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2876529" y="170080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4848" y="2852936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90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62879" y="2852539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31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23928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4048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64683" y="4004667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9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0388" y="51530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4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6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7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6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200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5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4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1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54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4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6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2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4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66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6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8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6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8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0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81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2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4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6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8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93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8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9" grpId="0" animBg="1"/>
      <p:bldP spid="5180" grpId="0" animBg="1"/>
      <p:bldP spid="5181" grpId="0" animBg="1"/>
      <p:bldP spid="5182" grpId="0" animBg="1"/>
      <p:bldP spid="5183" grpId="0" animBg="1"/>
      <p:bldP spid="518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083231"/>
            <a:ext cx="7031338" cy="4866049"/>
          </a:xfrm>
        </p:spPr>
      </p:pic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1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2" name="Rectangle 38"/>
          <p:cNvSpPr>
            <a:spLocks noChangeArrowheads="1"/>
          </p:cNvSpPr>
          <p:nvPr/>
        </p:nvSpPr>
        <p:spPr bwMode="auto">
          <a:xfrm>
            <a:off x="4123673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3042585" y="17748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3059112" y="4075112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Rectangle 34"/>
          <p:cNvSpPr>
            <a:spLocks noChangeArrowheads="1"/>
          </p:cNvSpPr>
          <p:nvPr/>
        </p:nvSpPr>
        <p:spPr bwMode="auto">
          <a:xfrm>
            <a:off x="1982788" y="29273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9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Rectangle 40"/>
          <p:cNvSpPr>
            <a:spLocks noChangeArrowheads="1"/>
          </p:cNvSpPr>
          <p:nvPr/>
        </p:nvSpPr>
        <p:spPr bwMode="auto">
          <a:xfrm>
            <a:off x="5148262" y="1791802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6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6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6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6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6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6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2000"/>
                            </p:stCondLst>
                            <p:childTnLst>
                              <p:par>
                                <p:cTn id="8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6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4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6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6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800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0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6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2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6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4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9" dur="20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02" dur="2000" fill="hold"/>
                                        <p:tgtEl>
                                          <p:spTgt spid="6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5" dur="2000" fill="hold"/>
                                        <p:tgtEl>
                                          <p:spTgt spid="6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1" grpId="0" animBg="1"/>
      <p:bldP spid="6172" grpId="0" animBg="1"/>
      <p:bldP spid="6176" grpId="0" animBg="1"/>
      <p:bldP spid="6177" grpId="0" animBg="1"/>
      <p:bldP spid="6181" grpId="0" animBg="1"/>
      <p:bldP spid="6182" grpId="0" animBg="1"/>
      <p:bldP spid="6186" grpId="0" animBg="1"/>
      <p:bldP spid="6187" grpId="0" animBg="1"/>
      <p:bldP spid="6191" grpId="0" animBg="1"/>
      <p:bldP spid="6192" grpId="0" animBg="1"/>
      <p:bldP spid="6196" grpId="0" animBg="1"/>
      <p:bldP spid="6197" grpId="0" animBg="1"/>
      <p:bldP spid="6201" grpId="0" animBg="1"/>
      <p:bldP spid="6202" grpId="0" animBg="1"/>
      <p:bldP spid="6173" grpId="0" animBg="1"/>
      <p:bldP spid="6174" grpId="0" animBg="1"/>
      <p:bldP spid="6175" grpId="0" animBg="1"/>
      <p:bldP spid="6178" grpId="0" animBg="1"/>
      <p:bldP spid="6179" grpId="0" animBg="1"/>
      <p:bldP spid="6180" grpId="0" animBg="1"/>
      <p:bldP spid="6183" grpId="0" animBg="1"/>
      <p:bldP spid="6184" grpId="0" animBg="1"/>
      <p:bldP spid="6185" grpId="0" animBg="1"/>
      <p:bldP spid="6188" grpId="0" animBg="1"/>
      <p:bldP spid="6189" grpId="0" animBg="1"/>
      <p:bldP spid="6190" grpId="0" animBg="1"/>
      <p:bldP spid="6193" grpId="0" animBg="1"/>
      <p:bldP spid="6194" grpId="0" animBg="1"/>
      <p:bldP spid="6195" grpId="0" animBg="1"/>
      <p:bldP spid="6198" grpId="0" animBg="1"/>
      <p:bldP spid="6199" grpId="0" animBg="1"/>
      <p:bldP spid="6200" grpId="0" animBg="1"/>
      <p:bldP spid="6203" grpId="0" animBg="1"/>
      <p:bldP spid="6204" grpId="0" animBg="1"/>
      <p:bldP spid="620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9089" y="1437005"/>
            <a:ext cx="6411765" cy="4366895"/>
          </a:xfrm>
        </p:spPr>
      </p:pic>
      <p:sp>
        <p:nvSpPr>
          <p:cNvPr id="5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43"/>
          <p:cNvSpPr>
            <a:spLocks noChangeArrowheads="1"/>
          </p:cNvSpPr>
          <p:nvPr/>
        </p:nvSpPr>
        <p:spPr bwMode="auto">
          <a:xfrm>
            <a:off x="5148064" y="291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8"/>
          <p:cNvSpPr>
            <a:spLocks noChangeArrowheads="1"/>
          </p:cNvSpPr>
          <p:nvPr/>
        </p:nvSpPr>
        <p:spPr bwMode="auto">
          <a:xfrm>
            <a:off x="5147096" y="1772816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44"/>
          <p:cNvSpPr>
            <a:spLocks noChangeArrowheads="1"/>
          </p:cNvSpPr>
          <p:nvPr/>
        </p:nvSpPr>
        <p:spPr bwMode="auto">
          <a:xfrm>
            <a:off x="4138984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9"/>
          <p:cNvSpPr>
            <a:spLocks noChangeArrowheads="1"/>
          </p:cNvSpPr>
          <p:nvPr/>
        </p:nvSpPr>
        <p:spPr bwMode="auto">
          <a:xfrm>
            <a:off x="4138984" y="2924944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6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4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6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400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6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8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0000"/>
                            </p:stCondLst>
                            <p:childTnLst>
                              <p:par>
                                <p:cTn id="7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4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000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6000"/>
                            </p:stCondLst>
                            <p:childTnLst>
                              <p:par>
                                <p:cTn id="8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78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0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2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84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86000"/>
                            </p:stCondLst>
                            <p:childTnLst>
                              <p:par>
                                <p:cTn id="9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8000"/>
                            </p:stCondLst>
                            <p:childTnLst>
                              <p:par>
                                <p:cTn id="10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9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92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2"/>
          <p:cNvPicPr>
            <a:picLocks noGrp="1" noChangeAspect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6243" y="836712"/>
            <a:ext cx="5810093" cy="5328592"/>
          </a:xfrm>
          <a:prstGeom prst="rect">
            <a:avLst/>
          </a:prstGeom>
        </p:spPr>
      </p:pic>
      <p:sp>
        <p:nvSpPr>
          <p:cNvPr id="4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33"/>
          <p:cNvSpPr>
            <a:spLocks noChangeArrowheads="1"/>
          </p:cNvSpPr>
          <p:nvPr/>
        </p:nvSpPr>
        <p:spPr bwMode="auto">
          <a:xfrm>
            <a:off x="1979612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39"/>
          <p:cNvSpPr>
            <a:spLocks noChangeArrowheads="1"/>
          </p:cNvSpPr>
          <p:nvPr/>
        </p:nvSpPr>
        <p:spPr bwMode="auto">
          <a:xfrm>
            <a:off x="4068762" y="2932176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44"/>
          <p:cNvSpPr>
            <a:spLocks noChangeArrowheads="1"/>
          </p:cNvSpPr>
          <p:nvPr/>
        </p:nvSpPr>
        <p:spPr bwMode="auto">
          <a:xfrm>
            <a:off x="3059112" y="29257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6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8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4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8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0000"/>
                            </p:stCondLst>
                            <p:childTnLst>
                              <p:par>
                                <p:cTn id="7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4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6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8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0000"/>
                            </p:stCondLst>
                            <p:childTnLst>
                              <p:par>
                                <p:cTn id="8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74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8000"/>
                            </p:stCondLst>
                            <p:childTnLst>
                              <p:par>
                                <p:cTn id="8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0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82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84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9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6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2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88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5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90000"/>
                            </p:stCondLst>
                            <p:childTnLst>
                              <p:par>
                                <p:cTn id="10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Zástupný symbol pro obsah 4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6331" y="1207212"/>
            <a:ext cx="6812053" cy="4454035"/>
          </a:xfrm>
          <a:prstGeom prst="rect">
            <a:avLst/>
          </a:prstGeom>
        </p:spPr>
      </p:pic>
      <p:sp>
        <p:nvSpPr>
          <p:cNvPr id="35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38"/>
          <p:cNvSpPr>
            <a:spLocks noChangeArrowheads="1"/>
          </p:cNvSpPr>
          <p:nvPr/>
        </p:nvSpPr>
        <p:spPr bwMode="auto">
          <a:xfrm>
            <a:off x="3059832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6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8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4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4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2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4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6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2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6000"/>
                            </p:stCondLst>
                            <p:childTnLst>
                              <p:par>
                                <p:cTn id="7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8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2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74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6000"/>
                            </p:stCondLst>
                            <p:childTnLst>
                              <p:par>
                                <p:cTn id="8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78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80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82000"/>
                            </p:stCondLst>
                            <p:childTnLst>
                              <p:par>
                                <p:cTn id="9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4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86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8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68859"/>
            <a:ext cx="7209307" cy="3976365"/>
          </a:xfrm>
        </p:spPr>
      </p:pic>
      <p:sp>
        <p:nvSpPr>
          <p:cNvPr id="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40"/>
          <p:cNvSpPr>
            <a:spLocks noChangeArrowheads="1"/>
          </p:cNvSpPr>
          <p:nvPr/>
        </p:nvSpPr>
        <p:spPr bwMode="auto">
          <a:xfrm>
            <a:off x="4116360" y="2926442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44"/>
          <p:cNvSpPr>
            <a:spLocks noChangeArrowheads="1"/>
          </p:cNvSpPr>
          <p:nvPr/>
        </p:nvSpPr>
        <p:spPr bwMode="auto">
          <a:xfrm>
            <a:off x="3058864" y="408111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49"/>
          <p:cNvSpPr>
            <a:spLocks noChangeArrowheads="1"/>
          </p:cNvSpPr>
          <p:nvPr/>
        </p:nvSpPr>
        <p:spPr bwMode="auto">
          <a:xfrm>
            <a:off x="6249988" y="292859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4"/>
          <p:cNvSpPr>
            <a:spLocks noChangeArrowheads="1"/>
          </p:cNvSpPr>
          <p:nvPr/>
        </p:nvSpPr>
        <p:spPr bwMode="auto">
          <a:xfrm>
            <a:off x="5219104" y="1776519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5"/>
          <p:cNvSpPr>
            <a:spLocks noChangeArrowheads="1"/>
          </p:cNvSpPr>
          <p:nvPr/>
        </p:nvSpPr>
        <p:spPr bwMode="auto">
          <a:xfrm>
            <a:off x="6228184" y="4081114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5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8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9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0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1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2" name="Rectangle 43"/>
          <p:cNvSpPr>
            <a:spLocks noChangeArrowheads="1"/>
          </p:cNvSpPr>
          <p:nvPr/>
        </p:nvSpPr>
        <p:spPr bwMode="auto">
          <a:xfrm>
            <a:off x="4139952" y="1766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" name="Rectangle 48"/>
          <p:cNvSpPr>
            <a:spLocks noChangeArrowheads="1"/>
          </p:cNvSpPr>
          <p:nvPr/>
        </p:nvSpPr>
        <p:spPr bwMode="auto">
          <a:xfrm>
            <a:off x="5167312" y="2924944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5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6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7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8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5" dur="2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000"/>
                            </p:stCondLst>
                            <p:childTnLst>
                              <p:par>
                                <p:cTn id="6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2000"/>
                            </p:stCondLst>
                            <p:childTnLst>
                              <p:par>
                                <p:cTn id="6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7" dur="2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4000"/>
                            </p:stCondLst>
                            <p:childTnLst>
                              <p:par>
                                <p:cTn id="6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6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800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6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0"/>
                            </p:stCondLst>
                            <p:childTnLst>
                              <p:par>
                                <p:cTn id="7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2000"/>
                            </p:stCondLst>
                            <p:childTnLst>
                              <p:par>
                                <p:cTn id="8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4000"/>
                            </p:stCondLst>
                            <p:childTnLst>
                              <p:par>
                                <p:cTn id="8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6000"/>
                            </p:stCondLst>
                            <p:childTnLst>
                              <p:par>
                                <p:cTn id="8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8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8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000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4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2000"/>
                            </p:stCondLst>
                            <p:childTnLst>
                              <p:par>
                                <p:cTn id="9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7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6000"/>
                            </p:stCondLst>
                            <p:childTnLst>
                              <p:par>
                                <p:cTn id="9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0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38000"/>
                            </p:stCondLst>
                            <p:childTnLst>
                              <p:par>
                                <p:cTn id="10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3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40000"/>
                            </p:stCondLst>
                            <p:childTnLst>
                              <p:par>
                                <p:cTn id="10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6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4200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9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028" descr="kaple st breclav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76500" y="2692400"/>
            <a:ext cx="0" cy="0"/>
          </a:xfrm>
        </p:spPr>
      </p:pic>
      <p:pic>
        <p:nvPicPr>
          <p:cNvPr id="12291" name="Picture 1030" descr="DSC_037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667500" y="2692400"/>
            <a:ext cx="0" cy="0"/>
          </a:xfrm>
        </p:spPr>
      </p:pic>
      <p:pic>
        <p:nvPicPr>
          <p:cNvPr id="12292" name="Picture 1033" descr="kaple st breclavmal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2476500" y="5032375"/>
            <a:ext cx="0" cy="0"/>
          </a:xfrm>
        </p:spPr>
      </p:pic>
      <p:pic>
        <p:nvPicPr>
          <p:cNvPr id="12293" name="Picture 1037" descr="kaple st breclav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6667500" y="5032375"/>
            <a:ext cx="0" cy="0"/>
          </a:xfrm>
        </p:spPr>
      </p:pic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571500" y="571500"/>
            <a:ext cx="7572375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Seznam použitých obrázků: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commons.wikimedia.org/wiki/File:Martes_martes_crop.jpg</a:t>
            </a:r>
            <a:r>
              <a:rPr lang="cs-CZ" dirty="0" smtClean="0"/>
              <a:t> – </a:t>
            </a:r>
            <a:r>
              <a:rPr lang="cs-CZ" dirty="0" smtClean="0"/>
              <a:t>kuna lesní</a:t>
            </a:r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upload.wikimedia.org/wikipedia/commons/c/cc/Beaver_pho34.jpg</a:t>
            </a:r>
            <a:r>
              <a:rPr lang="cs-CZ" dirty="0" smtClean="0"/>
              <a:t> - bobr evropský</a:t>
            </a:r>
            <a:endParaRPr lang="cs-CZ" dirty="0"/>
          </a:p>
          <a:p>
            <a:r>
              <a:rPr lang="cs-CZ" dirty="0" smtClean="0">
                <a:hlinkClick r:id="rId7"/>
              </a:rPr>
              <a:t>www.</a:t>
            </a:r>
            <a:r>
              <a:rPr lang="en-US" dirty="0" smtClean="0">
                <a:hlinkClick r:id="rId7"/>
              </a:rPr>
              <a:t>en.wikipedia.org</a:t>
            </a:r>
            <a:r>
              <a:rPr lang="cs-CZ" dirty="0" smtClean="0"/>
              <a:t> – jelen lesní</a:t>
            </a:r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upload.wikimedia.org/wikipedia/commons/4/45/Talpa_europaea_MHNT_Tete.jpg</a:t>
            </a:r>
            <a:r>
              <a:rPr lang="cs-CZ" dirty="0" smtClean="0"/>
              <a:t> - krtek obecný</a:t>
            </a:r>
            <a:endParaRPr lang="cs-CZ" dirty="0"/>
          </a:p>
          <a:p>
            <a:r>
              <a:rPr lang="cs-CZ" dirty="0" smtClean="0">
                <a:hlinkClick r:id="rId9"/>
              </a:rPr>
              <a:t>http</a:t>
            </a:r>
            <a:r>
              <a:rPr lang="cs-CZ" dirty="0">
                <a:hlinkClick r:id="rId9"/>
              </a:rPr>
              <a:t>://</a:t>
            </a:r>
            <a:r>
              <a:rPr lang="cs-CZ" dirty="0" smtClean="0">
                <a:hlinkClick r:id="rId9"/>
              </a:rPr>
              <a:t>upload.wikimedia.org/wikipedia/commons/d/d0/Vulpes_vulpes_standing_in_snow.jpg</a:t>
            </a:r>
            <a:r>
              <a:rPr lang="cs-CZ" dirty="0" smtClean="0"/>
              <a:t> - liška obecná</a:t>
            </a:r>
            <a:endParaRPr lang="cs-CZ" dirty="0"/>
          </a:p>
          <a:p>
            <a:r>
              <a:rPr lang="cs-CZ" dirty="0">
                <a:hlinkClick r:id="rId10"/>
              </a:rPr>
              <a:t>http://upload.wikimedia.org/wikipedia/commons/3/33/01-sfel-08-009a</a:t>
            </a:r>
            <a:r>
              <a:rPr lang="cs-CZ" dirty="0" smtClean="0">
                <a:hlinkClick r:id="rId10"/>
              </a:rPr>
              <a:t>_-crop.jpg</a:t>
            </a:r>
            <a:r>
              <a:rPr lang="cs-CZ" dirty="0" smtClean="0"/>
              <a:t> - zajíc polní</a:t>
            </a:r>
            <a:endParaRPr lang="cs-CZ" dirty="0"/>
          </a:p>
          <a:p>
            <a:r>
              <a:rPr lang="cs-CZ" dirty="0">
                <a:hlinkClick r:id="rId11"/>
              </a:rPr>
              <a:t>http://upload.wikimedia.org/wikipedia/commons/5/5d/Capreolus_capreolus_%</a:t>
            </a:r>
            <a:r>
              <a:rPr lang="cs-CZ" dirty="0" smtClean="0">
                <a:hlinkClick r:id="rId11"/>
              </a:rPr>
              <a:t>28Marek_Szczepanek%29.jpg</a:t>
            </a:r>
            <a:r>
              <a:rPr lang="cs-CZ" dirty="0" smtClean="0"/>
              <a:t> srnec obecný</a:t>
            </a:r>
            <a:endParaRPr lang="cs-CZ" dirty="0"/>
          </a:p>
          <a:p>
            <a:r>
              <a:rPr lang="cs-CZ" dirty="0" smtClean="0">
                <a:hlinkClick r:id="rId12"/>
              </a:rPr>
              <a:t>http</a:t>
            </a:r>
            <a:r>
              <a:rPr lang="cs-CZ" dirty="0">
                <a:hlinkClick r:id="rId12"/>
              </a:rPr>
              <a:t>://</a:t>
            </a:r>
            <a:r>
              <a:rPr lang="cs-CZ" dirty="0" smtClean="0">
                <a:hlinkClick r:id="rId12"/>
              </a:rPr>
              <a:t>upload.wikimedia.org/wikipedia/commons/2/27/Ondatra_zibethicusFWS.jpg</a:t>
            </a:r>
            <a:r>
              <a:rPr lang="cs-CZ" dirty="0" smtClean="0"/>
              <a:t> - ondatra pižmová</a:t>
            </a:r>
            <a:endParaRPr lang="cs-CZ" dirty="0"/>
          </a:p>
          <a:p>
            <a:r>
              <a:rPr lang="cs-CZ" dirty="0" smtClean="0"/>
              <a:t>www</a:t>
            </a:r>
            <a:r>
              <a:rPr lang="cs-CZ" dirty="0"/>
              <a:t>. bellopeta.blogerka.cz - savci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1269</TotalTime>
  <Words>168</Words>
  <Application>Microsoft Office PowerPoint</Application>
  <PresentationFormat>Předvádění na obrazovce (4:3)</PresentationFormat>
  <Paragraphs>31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Živočichové na Břeclavsku - Savci</vt:lpstr>
      <vt:lpstr>Kdo jako první pozná, co je na obrázku, dostane od paní učitelky korálek. Kdo získá nejvíce korálků, vyhrává.  Hodně štěstí !!!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ccc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 STANJURA</dc:creator>
  <cp:lastModifiedBy>Svetlana</cp:lastModifiedBy>
  <cp:revision>162</cp:revision>
  <dcterms:created xsi:type="dcterms:W3CDTF">2009-01-26T20:43:06Z</dcterms:created>
  <dcterms:modified xsi:type="dcterms:W3CDTF">2014-02-19T08:53:02Z</dcterms:modified>
</cp:coreProperties>
</file>