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2" r:id="rId2"/>
    <p:sldId id="273" r:id="rId3"/>
    <p:sldId id="256" r:id="rId4"/>
    <p:sldId id="275" r:id="rId5"/>
    <p:sldId id="257" r:id="rId6"/>
    <p:sldId id="258" r:id="rId7"/>
    <p:sldId id="259" r:id="rId8"/>
    <p:sldId id="260" r:id="rId9"/>
    <p:sldId id="261" r:id="rId10"/>
    <p:sldId id="262" r:id="rId11"/>
    <p:sldId id="264" r:id="rId12"/>
    <p:sldId id="263" r:id="rId13"/>
    <p:sldId id="265" r:id="rId14"/>
    <p:sldId id="266" r:id="rId15"/>
    <p:sldId id="267" r:id="rId16"/>
    <p:sldId id="268" r:id="rId17"/>
    <p:sldId id="274" r:id="rId18"/>
    <p:sldId id="269" r:id="rId19"/>
    <p:sldId id="270" r:id="rId20"/>
    <p:sldId id="271" r:id="rId2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21" autoAdjust="0"/>
    <p:restoredTop sz="94563" autoAdjust="0"/>
  </p:normalViewPr>
  <p:slideViewPr>
    <p:cSldViewPr>
      <p:cViewPr varScale="1">
        <p:scale>
          <a:sx n="75" d="100"/>
          <a:sy n="75" d="100"/>
        </p:scale>
        <p:origin x="-372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540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9A1910-BB12-46B5-9B83-9949FA6D4F81}" type="datetimeFigureOut">
              <a:rPr lang="cs-CZ"/>
              <a:pPr>
                <a:defRPr/>
              </a:pPr>
              <a:t>19.2.2014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FA79B5-ABFD-48A8-9217-4DD7895198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1DC331-A285-46B2-B43A-F103A765B990}" type="datetimeFigureOut">
              <a:rPr lang="cs-CZ"/>
              <a:pPr>
                <a:defRPr/>
              </a:pPr>
              <a:t>19.2.2014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D1E2A1-F9D1-4426-B019-7684422EC4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C29B41-3AB8-4FE8-8263-9292F4A9E5B8}" type="datetimeFigureOut">
              <a:rPr lang="cs-CZ"/>
              <a:pPr>
                <a:defRPr/>
              </a:pPr>
              <a:t>19.2.2014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F7D585-866C-4D18-91A5-B8506F7F15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66C542-0BD5-4F5D-9B21-EE571A59C745}" type="datetimeFigureOut">
              <a:rPr lang="cs-CZ"/>
              <a:pPr>
                <a:defRPr/>
              </a:pPr>
              <a:t>19.2.2014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1EF8F3-87DB-4C07-89CC-98424A93D7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5A5185-FCDA-4910-8F58-B8A3EB14B8BB}" type="datetimeFigureOut">
              <a:rPr lang="cs-CZ"/>
              <a:pPr>
                <a:defRPr/>
              </a:pPr>
              <a:t>19.2.2014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626E09-CEE7-43F3-9334-49774043B9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AEA25F-49CD-4E51-B296-55FBC2698440}" type="datetimeFigureOut">
              <a:rPr lang="cs-CZ"/>
              <a:pPr>
                <a:defRPr/>
              </a:pPr>
              <a:t>19.2.2014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F38E25-1D9C-439C-B84A-FF80A0C170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5691DB-7ED5-4DE9-A9E0-480F1351AB25}" type="datetimeFigureOut">
              <a:rPr lang="cs-CZ"/>
              <a:pPr>
                <a:defRPr/>
              </a:pPr>
              <a:t>19.2.2014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14808E-E193-42BB-BB02-4ED55ED0CF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6164B1-2345-47AE-8ED2-C8308D3BCE80}" type="datetimeFigureOut">
              <a:rPr lang="cs-CZ"/>
              <a:pPr>
                <a:defRPr/>
              </a:pPr>
              <a:t>19.2.2014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D6957A-BE83-4D5A-AE07-29F6E9019E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BAE5A8-8F44-4CA6-BF52-9D9E14B66548}" type="datetimeFigureOut">
              <a:rPr lang="cs-CZ"/>
              <a:pPr>
                <a:defRPr/>
              </a:pPr>
              <a:t>19.2.2014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F01E7B-1DA1-4C7C-A019-68ED13655D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B06CD2-F61F-484A-8570-EBC7E7B5F932}" type="datetimeFigureOut">
              <a:rPr lang="cs-CZ"/>
              <a:pPr>
                <a:defRPr/>
              </a:pPr>
              <a:t>19.2.2014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83D1E0-2573-40CE-A8B9-3289EA087D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8F91E9-6BBB-44DA-8F40-1A413E8D6231}" type="datetimeFigureOut">
              <a:rPr lang="cs-CZ"/>
              <a:pPr>
                <a:defRPr/>
              </a:pPr>
              <a:t>19.2.2014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AFF458-081A-4EE0-A7FF-2685D46BDF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FCB211B7-4C3C-485C-9C03-8A5E72E4E63C}" type="datetimeFigureOut">
              <a:rPr lang="cs-CZ"/>
              <a:pPr>
                <a:defRPr/>
              </a:pPr>
              <a:t>19.2.2014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FF56AF74-E503-4559-9286-4710F407E1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jpe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19100" y="36513"/>
            <a:ext cx="8305800" cy="6791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</a:p>
        </p:txBody>
      </p:sp>
      <p:sp>
        <p:nvSpPr>
          <p:cNvPr id="14338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s-CZ" sz="2400" smtClean="0">
                <a:latin typeface="Arial" charset="0"/>
              </a:rPr>
              <a:t>Tento materiál slouží k rozvoji čtenářské gramotnosti, je určen pro opakování, zkoušení, lze jej použít jako test.</a:t>
            </a:r>
          </a:p>
          <a:p>
            <a:pPr>
              <a:lnSpc>
                <a:spcPct val="90000"/>
              </a:lnSpc>
            </a:pPr>
            <a:r>
              <a:rPr lang="cs-CZ" sz="2400" smtClean="0">
                <a:latin typeface="Arial" charset="0"/>
              </a:rPr>
              <a:t>Text je možno promítat na interaktivní tabuli či plátno a pracovat společně nebo individuálně.</a:t>
            </a:r>
          </a:p>
          <a:p>
            <a:pPr>
              <a:lnSpc>
                <a:spcPct val="90000"/>
              </a:lnSpc>
            </a:pPr>
            <a:r>
              <a:rPr lang="cs-CZ" sz="2400" smtClean="0">
                <a:latin typeface="Arial" charset="0"/>
              </a:rPr>
              <a:t>Žáci se nejprve přečtou úvodní text a poté plní jednotlivé úkoly.</a:t>
            </a:r>
          </a:p>
          <a:p>
            <a:pPr>
              <a:lnSpc>
                <a:spcPct val="90000"/>
              </a:lnSpc>
            </a:pPr>
            <a:r>
              <a:rPr lang="cs-CZ" sz="2400" smtClean="0">
                <a:latin typeface="Arial" charset="0"/>
              </a:rPr>
              <a:t>Každá prezentace obsahuje správná řešení.</a:t>
            </a:r>
          </a:p>
          <a:p>
            <a:pPr>
              <a:lnSpc>
                <a:spcPct val="90000"/>
              </a:lnSpc>
            </a:pPr>
            <a:r>
              <a:rPr lang="cs-CZ" sz="2400" smtClean="0">
                <a:latin typeface="Arial" charset="0"/>
              </a:rPr>
              <a:t>O jednotlivých otázkách lze diskutovat, nabízené možnosti lze komentovat, připojovat své vlastní názory a myšlenky.</a:t>
            </a:r>
          </a:p>
          <a:p>
            <a:pPr>
              <a:lnSpc>
                <a:spcPct val="90000"/>
              </a:lnSpc>
            </a:pPr>
            <a:r>
              <a:rPr lang="cs-CZ" sz="2400" smtClean="0">
                <a:latin typeface="Arial" charset="0"/>
              </a:rPr>
              <a:t>Poslední zadání nabízí možnost zpracovat slohově téma, které souvisí s rozebíranou knihou či autorem.</a:t>
            </a:r>
          </a:p>
          <a:p>
            <a:pPr>
              <a:lnSpc>
                <a:spcPct val="90000"/>
              </a:lnSpc>
            </a:pPr>
            <a:endParaRPr lang="cs-CZ" sz="2400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7"/>
          <p:cNvSpPr>
            <a:spLocks noGrp="1"/>
          </p:cNvSpPr>
          <p:nvPr>
            <p:ph type="ctrTitle"/>
          </p:nvPr>
        </p:nvSpPr>
        <p:spPr>
          <a:xfrm>
            <a:off x="642938" y="214313"/>
            <a:ext cx="7772400" cy="714375"/>
          </a:xfrm>
        </p:spPr>
        <p:txBody>
          <a:bodyPr/>
          <a:lstStyle/>
          <a:p>
            <a:pPr eaLnBrk="1" hangingPunct="1"/>
            <a:r>
              <a:rPr lang="cs-CZ" sz="3200" u="sng" smtClean="0"/>
              <a:t>Ukázka:</a:t>
            </a:r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4313" y="1000125"/>
            <a:ext cx="8715375" cy="5643563"/>
          </a:xfrm>
        </p:spPr>
        <p:txBody>
          <a:bodyPr rtlCol="0">
            <a:normAutofit fontScale="85000" lnSpcReduction="10000"/>
          </a:bodyPr>
          <a:lstStyle/>
          <a:p>
            <a:pPr algn="l" eaLnBrk="1" fontAlgn="auto" hangingPunct="1">
              <a:spcBef>
                <a:spcPts val="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 smtClean="0">
                <a:solidFill>
                  <a:schemeClr val="tx1"/>
                </a:solidFill>
              </a:rPr>
              <a:t> </a:t>
            </a:r>
            <a:r>
              <a:rPr lang="cs-CZ" sz="2200" dirty="0">
                <a:solidFill>
                  <a:schemeClr val="tx1"/>
                </a:solidFill>
              </a:rPr>
              <a:t>V den, kdy ho měli zabít, vstal Santiago </a:t>
            </a:r>
            <a:r>
              <a:rPr lang="cs-CZ" sz="2200" dirty="0" err="1">
                <a:solidFill>
                  <a:schemeClr val="tx1"/>
                </a:solidFill>
              </a:rPr>
              <a:t>Nasar</a:t>
            </a:r>
            <a:r>
              <a:rPr lang="cs-CZ" sz="2200" dirty="0">
                <a:solidFill>
                  <a:schemeClr val="tx1"/>
                </a:solidFill>
              </a:rPr>
              <a:t> v 5.30 ráno, aby stihl příjezd </a:t>
            </a:r>
            <a:r>
              <a:rPr lang="cs-CZ" sz="2200" dirty="0" smtClean="0">
                <a:solidFill>
                  <a:schemeClr val="tx1"/>
                </a:solidFill>
              </a:rPr>
              <a:t>lodi,která  přivážela </a:t>
            </a:r>
            <a:r>
              <a:rPr lang="cs-CZ" sz="2200" dirty="0">
                <a:solidFill>
                  <a:schemeClr val="tx1"/>
                </a:solidFill>
              </a:rPr>
              <a:t>biskupa. Zdálo se mu, že jde lesem obrovských fíkusů, kde drobně mrholilo, a na chvíli </a:t>
            </a:r>
            <a:r>
              <a:rPr lang="cs-CZ" sz="2200" dirty="0" smtClean="0">
                <a:solidFill>
                  <a:schemeClr val="tx1"/>
                </a:solidFill>
              </a:rPr>
              <a:t>byl </a:t>
            </a:r>
            <a:r>
              <a:rPr lang="cs-CZ" sz="2200" dirty="0">
                <a:solidFill>
                  <a:schemeClr val="tx1"/>
                </a:solidFill>
              </a:rPr>
              <a:t>ve snu šťastný, ale když se probouzel, měl pocit, že je celý pokálený ptačím trusem. „Vždycky se mu zdávalo o stromech,“ řekla mi jeho matka </a:t>
            </a:r>
            <a:r>
              <a:rPr lang="cs-CZ" sz="2200" dirty="0" err="1">
                <a:solidFill>
                  <a:schemeClr val="tx1"/>
                </a:solidFill>
              </a:rPr>
              <a:t>Plácida</a:t>
            </a:r>
            <a:r>
              <a:rPr lang="cs-CZ" sz="2200" dirty="0">
                <a:solidFill>
                  <a:schemeClr val="tx1"/>
                </a:solidFill>
              </a:rPr>
              <a:t> </a:t>
            </a:r>
            <a:r>
              <a:rPr lang="cs-CZ" sz="2200" dirty="0" err="1">
                <a:solidFill>
                  <a:schemeClr val="tx1"/>
                </a:solidFill>
              </a:rPr>
              <a:t>Linerová</a:t>
            </a:r>
            <a:r>
              <a:rPr lang="cs-CZ" sz="2200" dirty="0">
                <a:solidFill>
                  <a:schemeClr val="tx1"/>
                </a:solidFill>
              </a:rPr>
              <a:t>, když si po 27 letech vzpomínala na podrobnosti toho neblahého pondělka. </a:t>
            </a:r>
            <a:endParaRPr lang="cs-CZ" sz="2200" dirty="0" smtClean="0">
              <a:solidFill>
                <a:schemeClr val="tx1"/>
              </a:solidFill>
            </a:endParaRP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 smtClean="0">
                <a:solidFill>
                  <a:schemeClr val="tx1"/>
                </a:solidFill>
              </a:rPr>
              <a:t>...</a:t>
            </a:r>
          </a:p>
          <a:p>
            <a:pPr algn="l" eaLnBrk="1" fontAlgn="auto" hangingPunct="1">
              <a:spcBef>
                <a:spcPts val="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>
                <a:solidFill>
                  <a:schemeClr val="tx1"/>
                </a:solidFill>
              </a:rPr>
              <a:t>V zoufalství mu </a:t>
            </a:r>
            <a:r>
              <a:rPr lang="cs-CZ" sz="2200" dirty="0" err="1">
                <a:solidFill>
                  <a:schemeClr val="tx1"/>
                </a:solidFill>
              </a:rPr>
              <a:t>Pablo</a:t>
            </a:r>
            <a:r>
              <a:rPr lang="cs-CZ" sz="2200" dirty="0">
                <a:solidFill>
                  <a:schemeClr val="tx1"/>
                </a:solidFill>
              </a:rPr>
              <a:t> </a:t>
            </a:r>
            <a:r>
              <a:rPr lang="cs-CZ" sz="2200" dirty="0" err="1">
                <a:solidFill>
                  <a:schemeClr val="tx1"/>
                </a:solidFill>
              </a:rPr>
              <a:t>Vicario</a:t>
            </a:r>
            <a:r>
              <a:rPr lang="cs-CZ" sz="2200" dirty="0">
                <a:solidFill>
                  <a:schemeClr val="tx1"/>
                </a:solidFill>
              </a:rPr>
              <a:t> přeťal vodorovným řezem </a:t>
            </a:r>
            <a:r>
              <a:rPr lang="cs-CZ" sz="2200" dirty="0" smtClean="0">
                <a:solidFill>
                  <a:schemeClr val="tx1"/>
                </a:solidFill>
              </a:rPr>
              <a:t> břicho </a:t>
            </a:r>
            <a:r>
              <a:rPr lang="cs-CZ" sz="2200" dirty="0">
                <a:solidFill>
                  <a:schemeClr val="tx1"/>
                </a:solidFill>
              </a:rPr>
              <a:t>a všechny vnitřnosti mu prudce vyhřezly. </a:t>
            </a:r>
            <a:r>
              <a:rPr lang="cs-CZ" sz="2200" dirty="0" err="1">
                <a:solidFill>
                  <a:schemeClr val="tx1"/>
                </a:solidFill>
              </a:rPr>
              <a:t>Pedro</a:t>
            </a:r>
            <a:r>
              <a:rPr lang="cs-CZ" sz="2200" dirty="0">
                <a:solidFill>
                  <a:schemeClr val="tx1"/>
                </a:solidFill>
              </a:rPr>
              <a:t> </a:t>
            </a:r>
            <a:r>
              <a:rPr lang="cs-CZ" sz="2200" dirty="0" err="1">
                <a:solidFill>
                  <a:schemeClr val="tx1"/>
                </a:solidFill>
              </a:rPr>
              <a:t>Vicario</a:t>
            </a:r>
            <a:r>
              <a:rPr lang="cs-CZ" sz="2200" dirty="0">
                <a:solidFill>
                  <a:schemeClr val="tx1"/>
                </a:solidFill>
              </a:rPr>
              <a:t> hodlal udělat totéž, ale zápěstí se </a:t>
            </a:r>
            <a:r>
              <a:rPr lang="cs-CZ" sz="2200" dirty="0" smtClean="0">
                <a:solidFill>
                  <a:schemeClr val="tx1"/>
                </a:solidFill>
              </a:rPr>
              <a:t> mu </a:t>
            </a:r>
            <a:r>
              <a:rPr lang="cs-CZ" sz="2200" dirty="0">
                <a:solidFill>
                  <a:schemeClr val="tx1"/>
                </a:solidFill>
              </a:rPr>
              <a:t>zkroutilo hrůzou a zasáhl ho jen zbloudilým řezem do stehna. Santiago </a:t>
            </a:r>
            <a:r>
              <a:rPr lang="cs-CZ" sz="2200" dirty="0" err="1">
                <a:solidFill>
                  <a:schemeClr val="tx1"/>
                </a:solidFill>
              </a:rPr>
              <a:t>Nasar</a:t>
            </a:r>
            <a:r>
              <a:rPr lang="cs-CZ" sz="2200" dirty="0">
                <a:solidFill>
                  <a:schemeClr val="tx1"/>
                </a:solidFill>
              </a:rPr>
              <a:t> zůstal ještě </a:t>
            </a:r>
            <a:r>
              <a:rPr lang="cs-CZ" sz="2200" dirty="0" smtClean="0">
                <a:solidFill>
                  <a:schemeClr val="tx1"/>
                </a:solidFill>
              </a:rPr>
              <a:t> okamžik </a:t>
            </a:r>
            <a:r>
              <a:rPr lang="cs-CZ" sz="2200" dirty="0">
                <a:solidFill>
                  <a:schemeClr val="tx1"/>
                </a:solidFill>
              </a:rPr>
              <a:t>opřen o vrata, až uviděl svoje </a:t>
            </a:r>
            <a:r>
              <a:rPr lang="cs-CZ" sz="2200" dirty="0" smtClean="0">
                <a:solidFill>
                  <a:schemeClr val="tx1"/>
                </a:solidFill>
              </a:rPr>
              <a:t>vlastní vnitřnosti </a:t>
            </a:r>
            <a:r>
              <a:rPr lang="cs-CZ" sz="2200" dirty="0">
                <a:solidFill>
                  <a:schemeClr val="tx1"/>
                </a:solidFill>
              </a:rPr>
              <a:t>na slunci, čisté a modré, a padl na kolena. </a:t>
            </a:r>
            <a:endParaRPr lang="cs-CZ" sz="2200" dirty="0" smtClean="0">
              <a:solidFill>
                <a:schemeClr val="tx1"/>
              </a:solidFill>
            </a:endParaRP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>
                <a:solidFill>
                  <a:schemeClr val="tx1"/>
                </a:solidFill>
              </a:rPr>
              <a:t>...</a:t>
            </a:r>
          </a:p>
          <a:p>
            <a:pPr algn="l" eaLnBrk="1" fontAlgn="auto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pl-PL" sz="2200" dirty="0">
                <a:solidFill>
                  <a:schemeClr val="tx1"/>
                </a:solidFill>
              </a:rPr>
              <a:t>Na dvoře svého domu na druhém břehu řeky moje teta </a:t>
            </a:r>
            <a:r>
              <a:rPr lang="cs-CZ" sz="2200" dirty="0" err="1" smtClean="0">
                <a:solidFill>
                  <a:schemeClr val="tx1"/>
                </a:solidFill>
              </a:rPr>
              <a:t>Wenefrida</a:t>
            </a:r>
            <a:r>
              <a:rPr lang="cs-CZ" sz="2200" dirty="0" smtClean="0">
                <a:solidFill>
                  <a:schemeClr val="tx1"/>
                </a:solidFill>
              </a:rPr>
              <a:t> </a:t>
            </a:r>
            <a:r>
              <a:rPr lang="cs-CZ" sz="2200" dirty="0" err="1">
                <a:solidFill>
                  <a:schemeClr val="tx1"/>
                </a:solidFill>
              </a:rPr>
              <a:t>Márquezová</a:t>
            </a:r>
            <a:r>
              <a:rPr lang="cs-CZ" sz="2200" dirty="0">
                <a:solidFill>
                  <a:schemeClr val="tx1"/>
                </a:solidFill>
              </a:rPr>
              <a:t> </a:t>
            </a:r>
          </a:p>
          <a:p>
            <a:pPr algn="l" eaLnBrk="1" fontAlgn="auto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>
                <a:solidFill>
                  <a:schemeClr val="tx1"/>
                </a:solidFill>
              </a:rPr>
              <a:t>právě oškrabovala šupiny z </a:t>
            </a:r>
            <a:r>
              <a:rPr lang="cs-CZ" sz="2200" dirty="0" err="1">
                <a:solidFill>
                  <a:schemeClr val="tx1"/>
                </a:solidFill>
              </a:rPr>
              <a:t>podmořanky</a:t>
            </a:r>
            <a:r>
              <a:rPr lang="cs-CZ" sz="2200" dirty="0">
                <a:solidFill>
                  <a:schemeClr val="tx1"/>
                </a:solidFill>
              </a:rPr>
              <a:t> a viděla ho, jak sestupuje po schůdcích starého </a:t>
            </a:r>
            <a:r>
              <a:rPr lang="cs-CZ" sz="2200" dirty="0" smtClean="0">
                <a:solidFill>
                  <a:schemeClr val="tx1"/>
                </a:solidFill>
              </a:rPr>
              <a:t>nábřeží </a:t>
            </a:r>
            <a:r>
              <a:rPr lang="cs-CZ" sz="2200" dirty="0">
                <a:solidFill>
                  <a:schemeClr val="tx1"/>
                </a:solidFill>
              </a:rPr>
              <a:t>a pevným krokem míří domů. </a:t>
            </a:r>
          </a:p>
          <a:p>
            <a:pPr algn="l" eaLnBrk="1" fontAlgn="auto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pl-PL" sz="2200" dirty="0">
                <a:solidFill>
                  <a:schemeClr val="tx1"/>
                </a:solidFill>
              </a:rPr>
              <a:t>„Santiago, chlapče,“ zavolala na něj, „co je to s tebou!“ </a:t>
            </a:r>
          </a:p>
          <a:p>
            <a:pPr algn="l" eaLnBrk="1" fontAlgn="auto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>
                <a:solidFill>
                  <a:schemeClr val="tx1"/>
                </a:solidFill>
              </a:rPr>
              <a:t>Santiago </a:t>
            </a:r>
            <a:r>
              <a:rPr lang="cs-CZ" sz="2200" dirty="0" err="1">
                <a:solidFill>
                  <a:schemeClr val="tx1"/>
                </a:solidFill>
              </a:rPr>
              <a:t>Nasar</a:t>
            </a:r>
            <a:r>
              <a:rPr lang="cs-CZ" sz="2200" dirty="0">
                <a:solidFill>
                  <a:schemeClr val="tx1"/>
                </a:solidFill>
              </a:rPr>
              <a:t> ji poznal. </a:t>
            </a:r>
          </a:p>
          <a:p>
            <a:pPr algn="l" eaLnBrk="1" fontAlgn="auto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>
                <a:solidFill>
                  <a:schemeClr val="tx1"/>
                </a:solidFill>
              </a:rPr>
              <a:t>„Zabili mě, slečno </a:t>
            </a:r>
            <a:r>
              <a:rPr lang="cs-CZ" sz="2200" dirty="0" err="1">
                <a:solidFill>
                  <a:schemeClr val="tx1"/>
                </a:solidFill>
              </a:rPr>
              <a:t>Wene</a:t>
            </a:r>
            <a:r>
              <a:rPr lang="cs-CZ" sz="2200" dirty="0">
                <a:solidFill>
                  <a:schemeClr val="tx1"/>
                </a:solidFill>
              </a:rPr>
              <a:t>,“ řekl. </a:t>
            </a:r>
          </a:p>
          <a:p>
            <a:pPr algn="l" eaLnBrk="1" fontAlgn="auto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>
                <a:solidFill>
                  <a:schemeClr val="tx1"/>
                </a:solidFill>
              </a:rPr>
              <a:t>Na posledním schůdku klopýtl, ale okamžitě se napřímil. „Dokonce byl ještě tak pečlivý, </a:t>
            </a:r>
            <a:r>
              <a:rPr lang="cs-CZ" sz="2200" dirty="0" smtClean="0">
                <a:solidFill>
                  <a:schemeClr val="tx1"/>
                </a:solidFill>
              </a:rPr>
              <a:t>že </a:t>
            </a:r>
            <a:r>
              <a:rPr lang="cs-CZ" sz="2200" dirty="0">
                <a:solidFill>
                  <a:schemeClr val="tx1"/>
                </a:solidFill>
              </a:rPr>
              <a:t>rukou setřepával zem, která mu zůstala na střevech,“ řekla mi teta </a:t>
            </a:r>
            <a:r>
              <a:rPr lang="cs-CZ" sz="2200" dirty="0" err="1">
                <a:solidFill>
                  <a:schemeClr val="tx1"/>
                </a:solidFill>
              </a:rPr>
              <a:t>Wene</a:t>
            </a:r>
            <a:r>
              <a:rPr lang="cs-CZ" sz="2200" dirty="0">
                <a:solidFill>
                  <a:schemeClr val="tx1"/>
                </a:solidFill>
              </a:rPr>
              <a:t>. 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Arial" charset="0"/>
              </a:rPr>
              <a:t>Co vyplývá z textu?</a:t>
            </a:r>
          </a:p>
        </p:txBody>
      </p:sp>
      <p:sp>
        <p:nvSpPr>
          <p:cNvPr id="16386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609600" indent="-609600">
              <a:buFont typeface="Arial" charset="0"/>
              <a:buAutoNum type="alphaLcParenR"/>
            </a:pPr>
            <a:r>
              <a:rPr lang="cs-CZ" smtClean="0"/>
              <a:t>Pedro Vicario se nechtěl podílet na vraždě Santiago</a:t>
            </a:r>
            <a:r>
              <a:rPr lang="cs-CZ" smtClean="0">
                <a:latin typeface="Arial" charset="0"/>
              </a:rPr>
              <a:t>.</a:t>
            </a:r>
          </a:p>
          <a:p>
            <a:pPr marL="609600" indent="-609600">
              <a:buFont typeface="Arial" charset="0"/>
              <a:buAutoNum type="alphaLcParenR"/>
            </a:pPr>
            <a:r>
              <a:rPr lang="cs-CZ" smtClean="0"/>
              <a:t>V den vraždy vstal Santiago zcela bezdůvodně v 5:30</a:t>
            </a:r>
            <a:r>
              <a:rPr lang="cs-CZ" smtClean="0">
                <a:latin typeface="Arial" charset="0"/>
              </a:rPr>
              <a:t>.</a:t>
            </a:r>
          </a:p>
          <a:p>
            <a:pPr marL="609600" indent="-609600">
              <a:buFont typeface="Arial" charset="0"/>
              <a:buAutoNum type="alphaLcParenR"/>
            </a:pPr>
            <a:r>
              <a:rPr lang="cs-CZ" smtClean="0"/>
              <a:t>Teta Wene viděla Santiaga těsně před smrtí s vyhřezlými vnitřnostmi</a:t>
            </a:r>
            <a:r>
              <a:rPr lang="cs-CZ" smtClean="0">
                <a:latin typeface="Arial" charset="0"/>
              </a:rPr>
              <a:t>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3600" u="sng" smtClean="0"/>
              <a:t>1.Vyberte název díla a autora ukázky:</a:t>
            </a: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a) Na cestě, Jack Kerouac</a:t>
            </a:r>
          </a:p>
          <a:p>
            <a:pPr eaLnBrk="1" hangingPunct="1"/>
            <a:r>
              <a:rPr lang="cs-CZ" smtClean="0"/>
              <a:t>b) Kronika ohlášené smrti, G. G. Márquez</a:t>
            </a:r>
          </a:p>
          <a:p>
            <a:pPr eaLnBrk="1" hangingPunct="1"/>
            <a:r>
              <a:rPr lang="cs-CZ" smtClean="0"/>
              <a:t>c) Cizinec, Albert Camus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39800"/>
          </a:xfrm>
        </p:spPr>
        <p:txBody>
          <a:bodyPr/>
          <a:lstStyle/>
          <a:p>
            <a:pPr eaLnBrk="1" hangingPunct="1"/>
            <a:r>
              <a:rPr lang="cs-CZ" sz="3600" u="sng" smtClean="0"/>
              <a:t>2. Vyberte světové současníky autora:</a:t>
            </a:r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a) Michail Bulgakov, Salman Rushdie, Günter Grass</a:t>
            </a:r>
          </a:p>
          <a:p>
            <a:pPr eaLnBrk="1" hangingPunct="1"/>
            <a:r>
              <a:rPr lang="cs-CZ" smtClean="0"/>
              <a:t>b) Josef Hora, František Halas, Vladimir Holan</a:t>
            </a:r>
          </a:p>
          <a:p>
            <a:pPr eaLnBrk="1" hangingPunct="1"/>
            <a:r>
              <a:rPr lang="cs-CZ" smtClean="0"/>
              <a:t>c) Marcel Proust, James Joyce, Anatole France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3200" u="sng" smtClean="0"/>
              <a:t>3. Který popis nejvíce charakterizuje život autora?</a:t>
            </a:r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2200" smtClean="0"/>
              <a:t>a) Narozen r.1905 v Paříži v rodině intelektuálů, filosof, publicista a spisovatel. Odmítl Nobelovu cenu v r.1964. Přitahoval ho marxismus, ale neuznával jeho základní principy.  Hodně cestoval – SSSR, USA, Kuba, Egypt aj. Zastával názor, že člověk je plně zodpovědný za své činy a má svobodu rozhodovat se.</a:t>
            </a:r>
          </a:p>
          <a:p>
            <a:pPr eaLnBrk="1" hangingPunct="1">
              <a:lnSpc>
                <a:spcPct val="90000"/>
              </a:lnSpc>
            </a:pPr>
            <a:r>
              <a:rPr lang="cs-CZ" sz="2200" smtClean="0"/>
              <a:t>b) Narozen r.1920 v Německu, básník a spisovatel, špatně nesl chudobu rodiny, byl terčem posměchů, ale respekt si zjednal rvačkami. V mládí pohrdal dívkami a přebíjel alkoholem každodenní  zoufalství. Otec byl velmi přísný a trestal ho za maličkosti, matka se ho nikdy nezastala. Rád pohoršoval  a šokoval své okolí.</a:t>
            </a:r>
          </a:p>
          <a:p>
            <a:pPr eaLnBrk="1" hangingPunct="1">
              <a:lnSpc>
                <a:spcPct val="90000"/>
              </a:lnSpc>
            </a:pPr>
            <a:r>
              <a:rPr lang="cs-CZ" sz="2200" smtClean="0"/>
              <a:t>c) Narozen r.1927 v Kolumbii, dětství prožil s prarodiči, kteří významně ovlivnili jeho tvorbu. pracuje jako novinář. Věnuje se psaní filmových scénářů a kritik, studuje v Římě. V r.1982 mu byla udělena Nobelova cena za literaturu. Často zmiňován jako přítel F. Castra.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39800"/>
          </a:xfrm>
        </p:spPr>
        <p:txBody>
          <a:bodyPr/>
          <a:lstStyle/>
          <a:p>
            <a:pPr eaLnBrk="1" hangingPunct="1"/>
            <a:r>
              <a:rPr lang="cs-CZ" sz="3600" u="sng" smtClean="0"/>
              <a:t>4. Vyberte další autorova díla:</a:t>
            </a:r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01050" cy="4525963"/>
          </a:xfrm>
        </p:spPr>
        <p:txBody>
          <a:bodyPr/>
          <a:lstStyle/>
          <a:p>
            <a:pPr eaLnBrk="1" hangingPunct="1"/>
            <a:r>
              <a:rPr lang="cs-CZ" smtClean="0"/>
              <a:t>a) Šunkový nářez, Všechny řitě světa i ta má, Zápisky starého prasáka</a:t>
            </a:r>
          </a:p>
          <a:p>
            <a:pPr eaLnBrk="1" hangingPunct="1"/>
            <a:r>
              <a:rPr lang="cs-CZ" smtClean="0"/>
              <a:t>b) Sto roků samoty, Láska za časů cholery, Na paměť mým smutným courám</a:t>
            </a:r>
          </a:p>
          <a:p>
            <a:pPr eaLnBrk="1" hangingPunct="1"/>
            <a:r>
              <a:rPr lang="cs-CZ" smtClean="0"/>
              <a:t>c) Satanské verše, Půlnoční děti, Hanba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11237"/>
          </a:xfrm>
        </p:spPr>
        <p:txBody>
          <a:bodyPr/>
          <a:lstStyle/>
          <a:p>
            <a:pPr eaLnBrk="1" hangingPunct="1"/>
            <a:r>
              <a:rPr lang="cs-CZ" sz="3200" u="sng" smtClean="0"/>
              <a:t>5. Vyberte literární směr, do kterého je autor nejčastěji řazen:</a:t>
            </a:r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a) expresionismus</a:t>
            </a:r>
          </a:p>
          <a:p>
            <a:pPr eaLnBrk="1" hangingPunct="1"/>
            <a:r>
              <a:rPr lang="cs-CZ" smtClean="0"/>
              <a:t>b) neorealismus</a:t>
            </a:r>
          </a:p>
          <a:p>
            <a:pPr eaLnBrk="1" hangingPunct="1"/>
            <a:r>
              <a:rPr lang="cs-CZ" smtClean="0"/>
              <a:t>c) magický realismus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3600" u="sng" smtClean="0"/>
              <a:t>6. Vyberte žánr díla:</a:t>
            </a:r>
          </a:p>
        </p:txBody>
      </p:sp>
      <p:sp>
        <p:nvSpPr>
          <p:cNvPr id="2253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a) povídka</a:t>
            </a:r>
          </a:p>
          <a:p>
            <a:pPr eaLnBrk="1" hangingPunct="1"/>
            <a:r>
              <a:rPr lang="cs-CZ" smtClean="0"/>
              <a:t>b) novela</a:t>
            </a:r>
          </a:p>
          <a:p>
            <a:pPr eaLnBrk="1" hangingPunct="1"/>
            <a:r>
              <a:rPr lang="cs-CZ" smtClean="0"/>
              <a:t>c) historický román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3600" u="sng" smtClean="0"/>
              <a:t>7. Vyberte, jak je dílo psáno:</a:t>
            </a:r>
          </a:p>
        </p:txBody>
      </p:sp>
      <p:sp>
        <p:nvSpPr>
          <p:cNvPr id="2355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a) střídavě v Ich-formě a er-fromě</a:t>
            </a:r>
          </a:p>
          <a:p>
            <a:pPr eaLnBrk="1" hangingPunct="1"/>
            <a:r>
              <a:rPr lang="cs-CZ" smtClean="0"/>
              <a:t>b) v er-formě</a:t>
            </a:r>
          </a:p>
          <a:p>
            <a:pPr eaLnBrk="1" hangingPunct="1"/>
            <a:r>
              <a:rPr lang="cs-CZ" smtClean="0"/>
              <a:t>c) v Ich-formě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3600" u="sng" smtClean="0"/>
              <a:t>8. Poznejte hlavní myšlenku díla:</a:t>
            </a:r>
          </a:p>
        </p:txBody>
      </p:sp>
      <p:sp>
        <p:nvSpPr>
          <p:cNvPr id="2457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a) Ponaučení o tom, jak se lidé mají k sobě chovat.</a:t>
            </a:r>
          </a:p>
          <a:p>
            <a:pPr eaLnBrk="1" hangingPunct="1"/>
            <a:r>
              <a:rPr lang="cs-CZ" smtClean="0"/>
              <a:t>b) Varování před hrozbou nacistického Německa.</a:t>
            </a:r>
          </a:p>
          <a:p>
            <a:pPr eaLnBrk="1" hangingPunct="1"/>
            <a:r>
              <a:rPr lang="cs-CZ" smtClean="0"/>
              <a:t>c) Jde o naplnění zvykového práva a kolektivní viny.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39800"/>
          </a:xfrm>
        </p:spPr>
        <p:txBody>
          <a:bodyPr/>
          <a:lstStyle/>
          <a:p>
            <a:pPr eaLnBrk="1" hangingPunct="1"/>
            <a:r>
              <a:rPr lang="cs-CZ" sz="4000" u="sng" smtClean="0"/>
              <a:t>9. Vyberte správnou kompozici díla:</a:t>
            </a:r>
          </a:p>
        </p:txBody>
      </p:sp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2400" smtClean="0"/>
              <a:t>a) chronologický děj-vypravěč nám představuje prostředí, ve kterém se příběh odehrává, vysvětluje nám jednotlivé vztahy mezi obyvateli města a jejich původ.</a:t>
            </a:r>
          </a:p>
          <a:p>
            <a:pPr eaLnBrk="1" hangingPunct="1"/>
            <a:r>
              <a:rPr lang="cs-CZ" sz="2400" smtClean="0"/>
              <a:t>b) retrospektivní- rekonstrukce vraždy, jednotlivé kapitoly popisují tu samou událost, ale v jiných úhlech pohledu. Zápletku se dozvídáme již na začátku, samotný popis průběhu vraždy na konci.</a:t>
            </a:r>
          </a:p>
          <a:p>
            <a:pPr eaLnBrk="1" hangingPunct="1"/>
            <a:r>
              <a:rPr lang="cs-CZ" sz="2400" smtClean="0"/>
              <a:t>c) rámcový děj – na začátku je nám představen hlavní děj příběhu, ale v jednotlivých kapitolách jsou jednotlivé příběhy zúčastněných obyvatel vraždy, které nám dokreslují hlavní děj.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39800"/>
          </a:xfrm>
        </p:spPr>
        <p:txBody>
          <a:bodyPr/>
          <a:lstStyle/>
          <a:p>
            <a:pPr eaLnBrk="1" hangingPunct="1"/>
            <a:r>
              <a:rPr lang="cs-CZ" sz="3600" u="sng" smtClean="0"/>
              <a:t>10. Vyberte jazyk a styl, kterým je dílo psáno:</a:t>
            </a:r>
          </a:p>
        </p:txBody>
      </p:sp>
      <p:sp>
        <p:nvSpPr>
          <p:cNvPr id="2662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2400" smtClean="0"/>
              <a:t>a) faktograficky přesný popis, novinářská a kronikářská objektivita, cizojazyčné výrazy, hodně jmen, která jsou si podobná, prvky naturalismu a magického realismu, nespisovná mluva prostých lidí, vulgarismy.</a:t>
            </a:r>
          </a:p>
          <a:p>
            <a:pPr eaLnBrk="1" hangingPunct="1"/>
            <a:r>
              <a:rPr lang="cs-CZ" sz="2400" smtClean="0"/>
              <a:t>b) spisovný jazyk, humorná forma projevu, trefné až drsné vykreslení napjatých situací, žádná podrobná psychologie postav, kontrasty, nevšední přirovnání, germanismy.</a:t>
            </a:r>
          </a:p>
          <a:p>
            <a:pPr eaLnBrk="1" hangingPunct="1"/>
            <a:r>
              <a:rPr lang="cs-CZ" sz="2400" smtClean="0"/>
              <a:t>c) spojení spisovných, frázovitých a knižních vyjádření se slovy expresivními, lidový dialekt, nářečí, germanismy, obecná čeština, časté používání spojek jelikož a přičemž, komičnost díla, mísení hovorového a spisovného jazyka.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u="sng" smtClean="0"/>
              <a:t>11. Poznejte fotografii autora:</a:t>
            </a:r>
          </a:p>
        </p:txBody>
      </p:sp>
      <p:sp>
        <p:nvSpPr>
          <p:cNvPr id="27650" name="Zástupný symbol pro obsah 8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a)</a:t>
            </a:r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b)</a:t>
            </a:r>
          </a:p>
        </p:txBody>
      </p:sp>
      <p:sp>
        <p:nvSpPr>
          <p:cNvPr id="27651" name="Zástupný symbol pro obsah 9"/>
          <p:cNvSpPr>
            <a:spLocks noGrp="1"/>
          </p:cNvSpPr>
          <p:nvPr>
            <p:ph sz="half" idx="2"/>
          </p:nvPr>
        </p:nvSpPr>
        <p:spPr>
          <a:xfrm>
            <a:off x="4140200" y="1412875"/>
            <a:ext cx="4038600" cy="4525963"/>
          </a:xfrm>
        </p:spPr>
        <p:txBody>
          <a:bodyPr/>
          <a:lstStyle/>
          <a:p>
            <a:pPr eaLnBrk="1" hangingPunct="1"/>
            <a:r>
              <a:rPr lang="cs-CZ" smtClean="0"/>
              <a:t>c)</a:t>
            </a:r>
          </a:p>
        </p:txBody>
      </p:sp>
      <p:pic>
        <p:nvPicPr>
          <p:cNvPr id="27653" name="Picture 4" descr="C:\Users\Kubča\Desktop\images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03350" y="4292600"/>
            <a:ext cx="2424113" cy="213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4" name="Picture 8" descr="600full-jack-kerouac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03800" y="1773238"/>
            <a:ext cx="2879725" cy="287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6" name="Picture 8" descr="George_Orwell_press_photo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547813" y="1557338"/>
            <a:ext cx="1865312" cy="259238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Nadpis 1"/>
          <p:cNvSpPr>
            <a:spLocks noGrp="1"/>
          </p:cNvSpPr>
          <p:nvPr>
            <p:ph type="title"/>
          </p:nvPr>
        </p:nvSpPr>
        <p:spPr>
          <a:xfrm>
            <a:off x="395288" y="188913"/>
            <a:ext cx="8229600" cy="1223962"/>
          </a:xfrm>
        </p:spPr>
        <p:txBody>
          <a:bodyPr/>
          <a:lstStyle/>
          <a:p>
            <a:pPr eaLnBrk="1" hangingPunct="1"/>
            <a:r>
              <a:rPr lang="cs-CZ" sz="3600" u="sng" smtClean="0"/>
              <a:t>12. Pojmenujte tučné výrazy z hlediska lexikologie, či uměleckých prostředků:</a:t>
            </a:r>
          </a:p>
        </p:txBody>
      </p:sp>
      <p:sp>
        <p:nvSpPr>
          <p:cNvPr id="28674" name="Zástupný symbol pro obsah 2"/>
          <p:cNvSpPr>
            <a:spLocks noGrp="1"/>
          </p:cNvSpPr>
          <p:nvPr>
            <p:ph idx="1"/>
          </p:nvPr>
        </p:nvSpPr>
        <p:spPr>
          <a:xfrm>
            <a:off x="0" y="1628775"/>
            <a:ext cx="9144000" cy="5643563"/>
          </a:xfrm>
        </p:spPr>
        <p:txBody>
          <a:bodyPr/>
          <a:lstStyle/>
          <a:p>
            <a:pPr eaLnBrk="1" hangingPunct="1"/>
            <a:r>
              <a:rPr lang="cs-CZ" sz="2000" smtClean="0"/>
              <a:t>a) Nicméně v závěrečné poznámce poukázal na zbytnění jater, jež přičítal špatně léčené </a:t>
            </a:r>
            <a:r>
              <a:rPr lang="cs-CZ" sz="2000" b="1" smtClean="0"/>
              <a:t>hepatitidě.</a:t>
            </a:r>
            <a:r>
              <a:rPr lang="cs-CZ" sz="2000" smtClean="0"/>
              <a:t> </a:t>
            </a:r>
          </a:p>
          <a:p>
            <a:pPr eaLnBrk="1" hangingPunct="1"/>
            <a:r>
              <a:rPr lang="cs-CZ" sz="2000" smtClean="0"/>
              <a:t>b) Bratři Vicariové ho cítili v </a:t>
            </a:r>
            <a:r>
              <a:rPr lang="cs-CZ" sz="2000" b="1" smtClean="0"/>
              <a:t>šatlavě</a:t>
            </a:r>
            <a:r>
              <a:rPr lang="cs-CZ" sz="2000" smtClean="0"/>
              <a:t>, kam je zavřel starosta, zatímco uvažoval, </a:t>
            </a:r>
            <a:r>
              <a:rPr lang="pl-PL" sz="2000" smtClean="0"/>
              <a:t>co s nimi má provést. </a:t>
            </a:r>
          </a:p>
          <a:p>
            <a:pPr eaLnBrk="1" hangingPunct="1"/>
            <a:r>
              <a:rPr lang="pl-PL" sz="2000" smtClean="0"/>
              <a:t>c) </a:t>
            </a:r>
            <a:r>
              <a:rPr lang="cs-CZ" sz="2000" b="1" smtClean="0"/>
              <a:t>„Ať mě nikdo nebuzeruje,“</a:t>
            </a:r>
            <a:r>
              <a:rPr lang="cs-CZ" sz="2000" smtClean="0"/>
              <a:t> řekl. </a:t>
            </a:r>
            <a:r>
              <a:rPr lang="cs-CZ" sz="2000" b="1" smtClean="0"/>
              <a:t>„Ani můj tatíček s těma svejma veteránskejma koulema</a:t>
            </a:r>
            <a:r>
              <a:rPr lang="cs-CZ" sz="2000" smtClean="0"/>
              <a:t>.</a:t>
            </a:r>
            <a:r>
              <a:rPr lang="cs-CZ" sz="2000" b="1" smtClean="0"/>
              <a:t>“</a:t>
            </a:r>
          </a:p>
          <a:p>
            <a:pPr eaLnBrk="1" hangingPunct="1"/>
            <a:r>
              <a:rPr lang="cs-CZ" sz="2000" smtClean="0"/>
              <a:t>d) „</a:t>
            </a:r>
            <a:r>
              <a:rPr lang="cs-CZ" sz="2000" b="1" smtClean="0"/>
              <a:t>Collons de déu</a:t>
            </a:r>
            <a:r>
              <a:rPr lang="cs-CZ" sz="2000" smtClean="0"/>
              <a:t>,“ zvolala, „ten to dopracoval!“  </a:t>
            </a:r>
          </a:p>
          <a:p>
            <a:pPr eaLnBrk="1" hangingPunct="1"/>
            <a:r>
              <a:rPr lang="cs-CZ" sz="2000" smtClean="0"/>
              <a:t>e) </a:t>
            </a:r>
            <a:r>
              <a:rPr lang="pl-PL" sz="2000" smtClean="0"/>
              <a:t>„</a:t>
            </a:r>
            <a:r>
              <a:rPr lang="pl-PL" sz="2000" b="1" smtClean="0"/>
              <a:t>Srdce </a:t>
            </a:r>
            <a:r>
              <a:rPr lang="pl-PL" sz="2000" smtClean="0"/>
              <a:t>mi </a:t>
            </a:r>
            <a:r>
              <a:rPr lang="pl-PL" sz="2000" b="1" smtClean="0"/>
              <a:t>div nevyskočilo z těla</a:t>
            </a:r>
            <a:r>
              <a:rPr lang="pl-PL" sz="2000" smtClean="0"/>
              <a:t>“ řekla mi. </a:t>
            </a:r>
            <a:endParaRPr lang="cs-CZ" sz="2000" smtClean="0"/>
          </a:p>
          <a:p>
            <a:pPr eaLnBrk="1" hangingPunct="1"/>
            <a:r>
              <a:rPr lang="cs-CZ" sz="2000" smtClean="0"/>
              <a:t>f) „Právě proto,“ namítla, „žádnej opilec nesní svoje vlastní </a:t>
            </a:r>
            <a:r>
              <a:rPr lang="cs-CZ" sz="2000" b="1" smtClean="0"/>
              <a:t>hovínko</a:t>
            </a:r>
            <a:r>
              <a:rPr lang="cs-CZ" sz="2000" smtClean="0"/>
              <a:t>.“ </a:t>
            </a:r>
          </a:p>
          <a:p>
            <a:pPr eaLnBrk="1" hangingPunct="1"/>
            <a:r>
              <a:rPr lang="cs-CZ" sz="2000" smtClean="0"/>
              <a:t>g) Byl stejně </a:t>
            </a:r>
            <a:r>
              <a:rPr lang="cs-CZ" sz="2000" b="1" smtClean="0"/>
              <a:t>bledý jako bratr </a:t>
            </a:r>
            <a:r>
              <a:rPr lang="cs-CZ" sz="2000" smtClean="0"/>
              <a:t>a měl na sobě sako ze svatby a v ruce nůž zabalený do novin. </a:t>
            </a:r>
          </a:p>
          <a:p>
            <a:pPr eaLnBrk="1" hangingPunct="1"/>
            <a:r>
              <a:rPr lang="cs-CZ" sz="2000" smtClean="0"/>
              <a:t>h) „</a:t>
            </a:r>
            <a:r>
              <a:rPr lang="cs-CZ" sz="2000" b="1" smtClean="0"/>
              <a:t>Ach,</a:t>
            </a:r>
            <a:r>
              <a:rPr lang="cs-CZ" sz="2000" smtClean="0"/>
              <a:t> maminko!“ 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Arial" charset="0"/>
              </a:rPr>
              <a:t>Slohová práce</a:t>
            </a:r>
          </a:p>
        </p:txBody>
      </p:sp>
      <p:sp>
        <p:nvSpPr>
          <p:cNvPr id="29698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>
                <a:latin typeface="Arial" charset="0"/>
              </a:rPr>
              <a:t>Zkuste napsat esej na téma: </a:t>
            </a:r>
            <a:r>
              <a:rPr lang="cs-CZ" b="1" smtClean="0">
                <a:latin typeface="Arial" charset="0"/>
              </a:rPr>
              <a:t>„Kolektivní vina“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u="sng" smtClean="0"/>
              <a:t>Řešení:</a:t>
            </a:r>
          </a:p>
        </p:txBody>
      </p:sp>
      <p:sp>
        <p:nvSpPr>
          <p:cNvPr id="30722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533400" indent="-533400" eaLnBrk="1" hangingPunct="1">
              <a:buFont typeface="Calibri" pitchFamily="34" charset="0"/>
              <a:buNone/>
            </a:pPr>
            <a:r>
              <a:rPr lang="cs-CZ" sz="2000" smtClean="0"/>
              <a:t>Z textu vyplývá - C</a:t>
            </a:r>
          </a:p>
          <a:p>
            <a:pPr marL="533400" indent="-533400" eaLnBrk="1" hangingPunct="1">
              <a:buFont typeface="Calibri" pitchFamily="34" charset="0"/>
              <a:buAutoNum type="arabicPeriod"/>
            </a:pPr>
            <a:r>
              <a:rPr lang="cs-CZ" sz="2000" smtClean="0"/>
              <a:t>B</a:t>
            </a:r>
          </a:p>
          <a:p>
            <a:pPr marL="533400" indent="-533400" eaLnBrk="1" hangingPunct="1">
              <a:buFont typeface="Calibri" pitchFamily="34" charset="0"/>
              <a:buAutoNum type="arabicPeriod"/>
            </a:pPr>
            <a:r>
              <a:rPr lang="cs-CZ" sz="2000" smtClean="0"/>
              <a:t>A</a:t>
            </a:r>
          </a:p>
          <a:p>
            <a:pPr marL="533400" indent="-533400" eaLnBrk="1" hangingPunct="1">
              <a:buFont typeface="Calibri" pitchFamily="34" charset="0"/>
              <a:buAutoNum type="arabicPeriod"/>
            </a:pPr>
            <a:r>
              <a:rPr lang="cs-CZ" sz="2000" smtClean="0"/>
              <a:t>C</a:t>
            </a:r>
          </a:p>
          <a:p>
            <a:pPr marL="533400" indent="-533400" eaLnBrk="1" hangingPunct="1">
              <a:buFont typeface="Calibri" pitchFamily="34" charset="0"/>
              <a:buAutoNum type="arabicPeriod"/>
            </a:pPr>
            <a:r>
              <a:rPr lang="cs-CZ" sz="2000" smtClean="0"/>
              <a:t>B</a:t>
            </a:r>
          </a:p>
          <a:p>
            <a:pPr marL="533400" indent="-533400" eaLnBrk="1" hangingPunct="1">
              <a:buFont typeface="Calibri" pitchFamily="34" charset="0"/>
              <a:buAutoNum type="arabicPeriod"/>
            </a:pPr>
            <a:r>
              <a:rPr lang="cs-CZ" sz="2000" smtClean="0"/>
              <a:t>C</a:t>
            </a:r>
          </a:p>
          <a:p>
            <a:pPr marL="533400" indent="-533400" eaLnBrk="1" hangingPunct="1">
              <a:buFont typeface="Calibri" pitchFamily="34" charset="0"/>
              <a:buAutoNum type="arabicPeriod"/>
            </a:pPr>
            <a:r>
              <a:rPr lang="cs-CZ" sz="2000" smtClean="0"/>
              <a:t>B</a:t>
            </a:r>
          </a:p>
          <a:p>
            <a:pPr marL="533400" indent="-533400" eaLnBrk="1" hangingPunct="1">
              <a:buFont typeface="Calibri" pitchFamily="34" charset="0"/>
              <a:buAutoNum type="arabicPeriod"/>
            </a:pPr>
            <a:r>
              <a:rPr lang="cs-CZ" sz="2000" smtClean="0"/>
              <a:t>C</a:t>
            </a:r>
          </a:p>
          <a:p>
            <a:pPr marL="533400" indent="-533400" eaLnBrk="1" hangingPunct="1">
              <a:buFont typeface="Calibri" pitchFamily="34" charset="0"/>
              <a:buAutoNum type="arabicPeriod"/>
            </a:pPr>
            <a:r>
              <a:rPr lang="cs-CZ" sz="2000" smtClean="0"/>
              <a:t>C</a:t>
            </a:r>
          </a:p>
          <a:p>
            <a:pPr marL="533400" indent="-533400" eaLnBrk="1" hangingPunct="1">
              <a:buFont typeface="Calibri" pitchFamily="34" charset="0"/>
              <a:buAutoNum type="arabicPeriod"/>
            </a:pPr>
            <a:r>
              <a:rPr lang="cs-CZ" sz="2000" smtClean="0"/>
              <a:t>B</a:t>
            </a:r>
          </a:p>
          <a:p>
            <a:pPr marL="533400" indent="-533400" eaLnBrk="1" hangingPunct="1">
              <a:buFont typeface="Calibri" pitchFamily="34" charset="0"/>
              <a:buAutoNum type="arabicPeriod"/>
            </a:pPr>
            <a:r>
              <a:rPr lang="cs-CZ" sz="2000" smtClean="0"/>
              <a:t>A</a:t>
            </a:r>
          </a:p>
          <a:p>
            <a:pPr marL="533400" indent="-533400" eaLnBrk="1" hangingPunct="1">
              <a:buFont typeface="Calibri" pitchFamily="34" charset="0"/>
              <a:buAutoNum type="arabicPeriod"/>
            </a:pPr>
            <a:r>
              <a:rPr lang="cs-CZ" sz="2000" smtClean="0"/>
              <a:t>B</a:t>
            </a:r>
          </a:p>
          <a:p>
            <a:pPr marL="533400" indent="-533400" eaLnBrk="1" hangingPunct="1">
              <a:buFont typeface="Calibri" pitchFamily="34" charset="0"/>
              <a:buChar char="•"/>
            </a:pPr>
            <a:endParaRPr lang="cs-CZ" sz="2000" smtClean="0"/>
          </a:p>
          <a:p>
            <a:pPr marL="533400" indent="-533400" eaLnBrk="1" hangingPunct="1">
              <a:buFont typeface="Calibri" pitchFamily="34" charset="0"/>
              <a:buChar char="•"/>
            </a:pPr>
            <a:endParaRPr lang="cs-CZ" sz="2000" smtClean="0"/>
          </a:p>
        </p:txBody>
      </p:sp>
      <p:sp>
        <p:nvSpPr>
          <p:cNvPr id="30723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2000" smtClean="0"/>
              <a:t>12.</a:t>
            </a:r>
          </a:p>
          <a:p>
            <a:pPr eaLnBrk="1" hangingPunct="1">
              <a:buFont typeface="Calibri" pitchFamily="34" charset="0"/>
              <a:buAutoNum type="alphaLcParenR"/>
            </a:pPr>
            <a:r>
              <a:rPr lang="cs-CZ" sz="2000" smtClean="0"/>
              <a:t>odborný výraz</a:t>
            </a:r>
          </a:p>
          <a:p>
            <a:pPr eaLnBrk="1" hangingPunct="1">
              <a:buFont typeface="Calibri" pitchFamily="34" charset="0"/>
              <a:buAutoNum type="alphaLcParenR"/>
            </a:pPr>
            <a:r>
              <a:rPr lang="cs-CZ" sz="2000" smtClean="0"/>
              <a:t>archaismus</a:t>
            </a:r>
          </a:p>
          <a:p>
            <a:pPr eaLnBrk="1" hangingPunct="1">
              <a:buFont typeface="Calibri" pitchFamily="34" charset="0"/>
              <a:buAutoNum type="alphaLcParenR"/>
            </a:pPr>
            <a:r>
              <a:rPr lang="cs-CZ" sz="2000" smtClean="0"/>
              <a:t>přímá řeč</a:t>
            </a:r>
          </a:p>
          <a:p>
            <a:pPr eaLnBrk="1" hangingPunct="1">
              <a:buFont typeface="Calibri" pitchFamily="34" charset="0"/>
              <a:buAutoNum type="alphaLcParenR"/>
            </a:pPr>
            <a:r>
              <a:rPr lang="cs-CZ" sz="2000" smtClean="0"/>
              <a:t>katalánština</a:t>
            </a:r>
          </a:p>
          <a:p>
            <a:pPr eaLnBrk="1" hangingPunct="1">
              <a:buFont typeface="Calibri" pitchFamily="34" charset="0"/>
              <a:buAutoNum type="alphaLcParenR"/>
            </a:pPr>
            <a:r>
              <a:rPr lang="cs-CZ" sz="2000" smtClean="0"/>
              <a:t>personifikace</a:t>
            </a:r>
          </a:p>
          <a:p>
            <a:pPr eaLnBrk="1" hangingPunct="1">
              <a:buFont typeface="Calibri" pitchFamily="34" charset="0"/>
              <a:buAutoNum type="alphaLcParenR"/>
            </a:pPr>
            <a:r>
              <a:rPr lang="cs-CZ" sz="2000" smtClean="0"/>
              <a:t>zjemnění , eufemismus</a:t>
            </a:r>
          </a:p>
          <a:p>
            <a:pPr eaLnBrk="1" hangingPunct="1">
              <a:buFont typeface="Calibri" pitchFamily="34" charset="0"/>
              <a:buAutoNum type="alphaLcParenR"/>
            </a:pPr>
            <a:r>
              <a:rPr lang="cs-CZ" sz="2000" smtClean="0"/>
              <a:t>přirovnání</a:t>
            </a:r>
          </a:p>
          <a:p>
            <a:pPr eaLnBrk="1" hangingPunct="1">
              <a:buFont typeface="Calibri" pitchFamily="34" charset="0"/>
              <a:buAutoNum type="alphaLcParenR"/>
            </a:pPr>
            <a:r>
              <a:rPr lang="cs-CZ" sz="2000" smtClean="0"/>
              <a:t>citoslovce</a:t>
            </a:r>
          </a:p>
          <a:p>
            <a:pPr eaLnBrk="1" hangingPunct="1">
              <a:buFont typeface="Calibri" pitchFamily="34" charset="0"/>
              <a:buAutoNum type="alphaLcParenR"/>
            </a:pPr>
            <a:endParaRPr lang="cs-CZ" sz="2000" smtClean="0"/>
          </a:p>
          <a:p>
            <a:pPr eaLnBrk="1" hangingPunct="1">
              <a:buFont typeface="Calibri" pitchFamily="34" charset="0"/>
              <a:buAutoNum type="alphaLcParenR"/>
            </a:pPr>
            <a:endParaRPr lang="cs-CZ" sz="2000" smtClean="0"/>
          </a:p>
          <a:p>
            <a:pPr eaLnBrk="1" hangingPunct="1">
              <a:buFont typeface="Calibri" pitchFamily="34" charset="0"/>
              <a:buAutoNum type="alphaLcParenR"/>
            </a:pPr>
            <a:endParaRPr lang="cs-CZ" sz="2000" smtClean="0"/>
          </a:p>
          <a:p>
            <a:pPr eaLnBrk="1" hangingPunct="1">
              <a:buFont typeface="Calibri" pitchFamily="34" charset="0"/>
              <a:buAutoNum type="alphaLcParenR"/>
            </a:pPr>
            <a:endParaRPr lang="cs-CZ" sz="2000" smtClean="0"/>
          </a:p>
          <a:p>
            <a:pPr eaLnBrk="1" hangingPunct="1">
              <a:buFont typeface="Calibri" pitchFamily="34" charset="0"/>
              <a:buAutoNum type="alphaLcParenR"/>
            </a:pPr>
            <a:endParaRPr lang="cs-CZ" sz="2000" smtClean="0"/>
          </a:p>
          <a:p>
            <a:pPr eaLnBrk="1" hangingPunct="1">
              <a:buFont typeface="Calibri" pitchFamily="34" charset="0"/>
              <a:buAutoNum type="alphaLcParenR"/>
            </a:pPr>
            <a:endParaRPr lang="cs-CZ" sz="2000" smtClean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000" smtClean="0"/>
              <a:t>Zdroje:</a:t>
            </a:r>
          </a:p>
        </p:txBody>
      </p:sp>
      <p:sp>
        <p:nvSpPr>
          <p:cNvPr id="31746" name="Rectangle 6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eaLnBrk="1" hangingPunct="1">
              <a:spcBef>
                <a:spcPct val="0"/>
              </a:spcBef>
              <a:spcAft>
                <a:spcPts val="1400"/>
              </a:spcAft>
            </a:pPr>
            <a:r>
              <a:rPr lang="cs-CZ" smtClean="0"/>
              <a:t>PROKOP, Vladimír. Přehled české literatury 20. století: pro výuku na středních školách. Sokolov: O.K.-Soft, 1998, 82 s. ISBN 80-238-2348-5.</a:t>
            </a:r>
            <a:endParaRPr lang="cs-CZ" smtClean="0">
              <a:latin typeface="Arial" charset="0"/>
            </a:endParaRPr>
          </a:p>
          <a:p>
            <a:r>
              <a:rPr lang="cs-CZ" smtClean="0"/>
              <a:t>GARCÍA MÁRQUEZ, Gabriel. </a:t>
            </a:r>
            <a:r>
              <a:rPr lang="cs-CZ" i="1" smtClean="0"/>
              <a:t>Kronika ohlášené smrti</a:t>
            </a:r>
            <a:r>
              <a:rPr lang="cs-CZ" smtClean="0"/>
              <a:t>. Vyd. 4., V EMG 2. Překlad Eduard Hodoušek. Praha: Odeon, 2012, 89 s. ISBN 978-80-207-1413-8.</a:t>
            </a:r>
          </a:p>
          <a:p>
            <a:endParaRPr lang="cs-CZ" smtClean="0">
              <a:latin typeface="Arial" charset="0"/>
            </a:endParaRPr>
          </a:p>
          <a:p>
            <a:pPr eaLnBrk="1" hangingPunct="1"/>
            <a:endParaRPr lang="cs-CZ" smtClean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Zdroje:</a:t>
            </a:r>
          </a:p>
        </p:txBody>
      </p:sp>
      <p:sp>
        <p:nvSpPr>
          <p:cNvPr id="32770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s-CZ" sz="2400" smtClean="0"/>
              <a:t>AUTOR NEUVEDEN. </a:t>
            </a:r>
            <a:r>
              <a:rPr lang="cs-CZ" sz="2400" i="1" smtClean="0"/>
              <a:t>wikipedia.org</a:t>
            </a:r>
            <a:r>
              <a:rPr lang="cs-CZ" sz="2400" smtClean="0"/>
              <a:t> [online]. [cit. 19.2.2014]. Dostupný na WWW: https://upload.wikimedia.org/wikipedia/commons/7/7e/George_Orwell_press_photo.jpg</a:t>
            </a:r>
            <a:endParaRPr lang="cs-CZ" sz="2400" smtClean="0">
              <a:latin typeface="Arial" charset="0"/>
            </a:endParaRPr>
          </a:p>
          <a:p>
            <a:pPr>
              <a:lnSpc>
                <a:spcPct val="90000"/>
              </a:lnSpc>
            </a:pPr>
            <a:r>
              <a:rPr lang="cs-CZ" sz="2400" smtClean="0"/>
              <a:t>AUTOR NEUVEDEN. </a:t>
            </a:r>
            <a:r>
              <a:rPr lang="cs-CZ" sz="2400" i="1" smtClean="0"/>
              <a:t>www.themodernword.com</a:t>
            </a:r>
            <a:r>
              <a:rPr lang="cs-CZ" sz="2400" smtClean="0"/>
              <a:t> [online]. [cit. 29.1.2014]. Dostupný na WWW: http://www.themodernword.com/gabo/GGM_happy.jpg</a:t>
            </a:r>
          </a:p>
          <a:p>
            <a:pPr>
              <a:lnSpc>
                <a:spcPct val="90000"/>
              </a:lnSpc>
            </a:pPr>
            <a:r>
              <a:rPr lang="cs-CZ" sz="2400" smtClean="0"/>
              <a:t>AUTOR NEUVEDEN. </a:t>
            </a:r>
            <a:r>
              <a:rPr lang="cs-CZ" sz="2400" i="1" smtClean="0"/>
              <a:t>beatdom.com</a:t>
            </a:r>
            <a:r>
              <a:rPr lang="cs-CZ" sz="2400" smtClean="0"/>
              <a:t> [online]. [cit. 29.1.2014]. Dostupný na WWW: http://www.beatdom.com/wp-content/uploads/2012/03/600full-jack-kerouac.jpg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251</TotalTime>
  <Words>1007</Words>
  <Application>Microsoft Office PowerPoint</Application>
  <PresentationFormat>On-screen Show (4:3)</PresentationFormat>
  <Paragraphs>114</Paragraphs>
  <Slides>20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3" baseType="lpstr">
      <vt:lpstr>Arial</vt:lpstr>
      <vt:lpstr>Calibri</vt:lpstr>
      <vt:lpstr>Motiv sady Office</vt:lpstr>
      <vt:lpstr>Snímek 1</vt:lpstr>
      <vt:lpstr>Anotace</vt:lpstr>
      <vt:lpstr>Ukázka:</vt:lpstr>
      <vt:lpstr>Co vyplývá z textu?</vt:lpstr>
      <vt:lpstr>1.Vyberte název díla a autora ukázky:</vt:lpstr>
      <vt:lpstr>2. Vyberte světové současníky autora:</vt:lpstr>
      <vt:lpstr>3. Který popis nejvíce charakterizuje život autora?</vt:lpstr>
      <vt:lpstr>4. Vyberte další autorova díla:</vt:lpstr>
      <vt:lpstr>5. Vyberte literární směr, do kterého je autor nejčastěji řazen:</vt:lpstr>
      <vt:lpstr>6. Vyberte žánr díla:</vt:lpstr>
      <vt:lpstr>7. Vyberte, jak je dílo psáno:</vt:lpstr>
      <vt:lpstr>8. Poznejte hlavní myšlenku díla:</vt:lpstr>
      <vt:lpstr>9. Vyberte správnou kompozici díla:</vt:lpstr>
      <vt:lpstr>10. Vyberte jazyk a styl, kterým je dílo psáno:</vt:lpstr>
      <vt:lpstr>11. Poznejte fotografii autora:</vt:lpstr>
      <vt:lpstr>12. Pojmenujte tučné výrazy z hlediska lexikologie, či uměleckých prostředků:</vt:lpstr>
      <vt:lpstr>Slohová práce</vt:lpstr>
      <vt:lpstr>Řešení:</vt:lpstr>
      <vt:lpstr>Zdroje: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Ukázka:</dc:title>
  <dc:creator>Kubča</dc:creator>
  <cp:lastModifiedBy>Ti, kteří neznají heslo</cp:lastModifiedBy>
  <cp:revision>28</cp:revision>
  <dcterms:created xsi:type="dcterms:W3CDTF">2013-03-26T20:53:54Z</dcterms:created>
  <dcterms:modified xsi:type="dcterms:W3CDTF">2014-02-19T16:52:03Z</dcterms:modified>
</cp:coreProperties>
</file>