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30"/>
  </p:notesMasterIdLst>
  <p:sldIdLst>
    <p:sldId id="281" r:id="rId3"/>
    <p:sldId id="282" r:id="rId4"/>
    <p:sldId id="256" r:id="rId5"/>
    <p:sldId id="257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9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7" r:id="rId23"/>
    <p:sldId id="278" r:id="rId24"/>
    <p:sldId id="276" r:id="rId25"/>
    <p:sldId id="284" r:id="rId26"/>
    <p:sldId id="285" r:id="rId27"/>
    <p:sldId id="286" r:id="rId28"/>
    <p:sldId id="28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A4878B-75F0-4148-A734-5531184DDCE3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E0A870-DB13-4F0C-964A-7C70D4594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733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0A870-DB13-4F0C-964A-7C70D4594E85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96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7932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9216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991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15664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90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7691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2113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16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2892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561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091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1331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0423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1723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A6E9CD7-DC78-49A8-9043-4D7B1873D2C9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E40180F-E87F-4058-9C31-EC2AAE4DA95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605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esident-Jefferson-Davis.jpg" TargetMode="External"/><Relationship Id="rId3" Type="http://schemas.openxmlformats.org/officeDocument/2006/relationships/hyperlink" Target="http://cs.wikipedia.org/wiki/Soubor:GSJamesMonroe.jpg" TargetMode="External"/><Relationship Id="rId7" Type="http://schemas.openxmlformats.org/officeDocument/2006/relationships/hyperlink" Target="http://cs.wikipedia.org/wiki/Soubor:Abraham_Lincoln_by_Alexander_Helser,_1860-crop.jpg" TargetMode="External"/><Relationship Id="rId12" Type="http://schemas.openxmlformats.org/officeDocument/2006/relationships/hyperlink" Target="http://commons.wikimedia.org/wiki/File:John_Wilkes_Booth-portrait.jpg?uselang=cs" TargetMode="External"/><Relationship Id="rId2" Type="http://schemas.openxmlformats.org/officeDocument/2006/relationships/hyperlink" Target="http://cs.wikipedia.org/wiki/Soubor:US_states_by_date_of_statehood3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Soubor:Confederate_National_Flag_since_Mar_4_1865.svg&amp;page=1" TargetMode="External"/><Relationship Id="rId11" Type="http://schemas.openxmlformats.org/officeDocument/2006/relationships/hyperlink" Target="http://commons.wikimedia.org/wiki/File:John_Wilkes_Booth_wanted_poster_new.jpg?uselang=cs" TargetMode="External"/><Relationship Id="rId5" Type="http://schemas.openxmlformats.org/officeDocument/2006/relationships/hyperlink" Target="http://commons.wikimedia.org/wiki/File:US_flag_34_stars.svg" TargetMode="External"/><Relationship Id="rId10" Type="http://schemas.openxmlformats.org/officeDocument/2006/relationships/hyperlink" Target="http://cs.wikipedia.org/wiki/Soubor:Robert_Edward_Lee.jpg" TargetMode="External"/><Relationship Id="rId4" Type="http://schemas.openxmlformats.org/officeDocument/2006/relationships/hyperlink" Target="http://commons.wikimedia.org/wiki/File:John_Brown_daguerreotype_c1856.png?uselang=cs" TargetMode="External"/><Relationship Id="rId9" Type="http://schemas.openxmlformats.org/officeDocument/2006/relationships/hyperlink" Target="http://cs.wikipedia.org/wiki/Soubor:Ulysses_Grant_1870-1880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Občanská válka v USA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816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23155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 seznámení žáků s problematikou občanské války ve Spojených státech amerických v 60. letech 19. století. Sleduje problematiku rozdělení USA na otrokářský jih a postupně stále více protiotrokářský sever. Obrazový a mapový materiál je vhodný jako pomůcka pro osvětlení a srovnání jednotlivých problematik. </a:t>
            </a:r>
            <a:r>
              <a:rPr lang="cs-CZ" sz="1100" dirty="0" smtClean="0"/>
              <a:t>Pomůcky</a:t>
            </a:r>
            <a:r>
              <a:rPr lang="cs-CZ" sz="1100" dirty="0"/>
              <a:t>: interaktivní tabule, dataprojektor, učebnice.</a:t>
            </a:r>
          </a:p>
          <a:p>
            <a:pPr algn="just"/>
            <a:endParaRPr lang="cs-CZ" sz="11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Občanská válka v USA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1861 – 1865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537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Příliv přistěhovalc</a:t>
            </a:r>
            <a:r>
              <a:rPr lang="cs-CZ" dirty="0"/>
              <a:t>ů</a:t>
            </a:r>
            <a:r>
              <a:rPr lang="cs-CZ" dirty="0" smtClean="0"/>
              <a:t> z Evropy a Asie</a:t>
            </a:r>
          </a:p>
          <a:p>
            <a:r>
              <a:rPr lang="cs-CZ" dirty="0"/>
              <a:t>P</a:t>
            </a:r>
            <a:r>
              <a:rPr lang="cs-CZ" dirty="0" smtClean="0"/>
              <a:t>ochod na Západ – noví osadníci tam získávají půdu</a:t>
            </a:r>
          </a:p>
          <a:p>
            <a:r>
              <a:rPr lang="cs-CZ" dirty="0" smtClean="0"/>
              <a:t>Vyhánění a likvidace domorodých indiánských kmenů</a:t>
            </a:r>
          </a:p>
          <a:p>
            <a:pPr lvl="1"/>
            <a:r>
              <a:rPr lang="cs-CZ" dirty="0" smtClean="0"/>
              <a:t>Indiáni vyháněni do rezervací</a:t>
            </a:r>
          </a:p>
          <a:p>
            <a:pPr lvl="1"/>
            <a:r>
              <a:rPr lang="cs-CZ" dirty="0" smtClean="0"/>
              <a:t>Některé kmeny téměř vyhlazeny</a:t>
            </a:r>
          </a:p>
          <a:p>
            <a:pPr lvl="1"/>
            <a:r>
              <a:rPr lang="cs-CZ" dirty="0" smtClean="0"/>
              <a:t>Boje s osadníky</a:t>
            </a:r>
          </a:p>
          <a:p>
            <a:r>
              <a:rPr lang="cs-CZ" dirty="0" smtClean="0"/>
              <a:t>Rozšiřování teritoria USA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v 1. polovině 19. století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3911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f/f2/US_states_by_date_of_statehood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61089"/>
            <a:ext cx="7056783" cy="528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Přistupování jednotlivých států k Unii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3637" y="6084213"/>
            <a:ext cx="640120" cy="658368"/>
          </a:xfrm>
        </p:spPr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0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5400600"/>
          </a:xfrm>
        </p:spPr>
        <p:txBody>
          <a:bodyPr>
            <a:normAutofit/>
          </a:bodyPr>
          <a:lstStyle/>
          <a:p>
            <a:r>
              <a:rPr lang="cs-CZ" b="1" dirty="0" smtClean="0"/>
              <a:t>1803</a:t>
            </a:r>
            <a:r>
              <a:rPr lang="cs-CZ" dirty="0" smtClean="0"/>
              <a:t> USA koupily od císaře Napoleona stát</a:t>
            </a:r>
            <a:r>
              <a:rPr lang="cs-CZ" b="1" dirty="0" smtClean="0"/>
              <a:t> Louisiana</a:t>
            </a:r>
            <a:r>
              <a:rPr lang="cs-CZ" dirty="0" smtClean="0"/>
              <a:t> – zdvojnásobily území </a:t>
            </a:r>
          </a:p>
          <a:p>
            <a:r>
              <a:rPr lang="cs-CZ" b="1" dirty="0" smtClean="0"/>
              <a:t>1819 </a:t>
            </a:r>
            <a:r>
              <a:rPr lang="cs-CZ" dirty="0" smtClean="0"/>
              <a:t>získaly USA od Španělů </a:t>
            </a:r>
            <a:r>
              <a:rPr lang="cs-CZ" b="1" dirty="0" smtClean="0"/>
              <a:t>poloostrov Florida</a:t>
            </a:r>
            <a:endParaRPr lang="cs-CZ" dirty="0" smtClean="0"/>
          </a:p>
          <a:p>
            <a:r>
              <a:rPr lang="cs-CZ" b="1" dirty="0" smtClean="0"/>
              <a:t>1845 </a:t>
            </a:r>
            <a:r>
              <a:rPr lang="cs-CZ" dirty="0" smtClean="0"/>
              <a:t>USA obsadily </a:t>
            </a:r>
            <a:r>
              <a:rPr lang="cs-CZ" b="1" dirty="0" smtClean="0"/>
              <a:t>Texas</a:t>
            </a:r>
          </a:p>
          <a:p>
            <a:r>
              <a:rPr lang="cs-CZ" b="1" dirty="0" smtClean="0"/>
              <a:t>1846 až 1848</a:t>
            </a:r>
            <a:r>
              <a:rPr lang="cs-CZ" dirty="0" smtClean="0"/>
              <a:t> vedly válku s Mexikem a získaly </a:t>
            </a:r>
            <a:r>
              <a:rPr lang="cs-CZ" b="1" dirty="0" smtClean="0"/>
              <a:t>Kalifornii, Arizonu, Nové Mexiko a Oregon</a:t>
            </a:r>
          </a:p>
          <a:p>
            <a:r>
              <a:rPr lang="cs-CZ" dirty="0" smtClean="0"/>
              <a:t>Vyhrocovaly se problémy mezi otrokářskými a </a:t>
            </a:r>
            <a:r>
              <a:rPr lang="cs-CZ" dirty="0" err="1" smtClean="0"/>
              <a:t>neotrokářskými</a:t>
            </a:r>
            <a:r>
              <a:rPr lang="cs-CZ" dirty="0" smtClean="0"/>
              <a:t> státy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v 1. polovině 19. století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32102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v 1. polovině 19. století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431872" y="6191012"/>
            <a:ext cx="712128" cy="658368"/>
          </a:xfrm>
        </p:spPr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88488" y="2204864"/>
            <a:ext cx="3307448" cy="424847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1823 </a:t>
            </a:r>
            <a:r>
              <a:rPr lang="cs-CZ" dirty="0" smtClean="0"/>
              <a:t>vyhlásil </a:t>
            </a:r>
            <a:r>
              <a:rPr lang="cs-CZ" b="1" dirty="0" smtClean="0"/>
              <a:t>prezident James </a:t>
            </a:r>
            <a:r>
              <a:rPr lang="cs-CZ" b="1" dirty="0" err="1" smtClean="0"/>
              <a:t>Monroe</a:t>
            </a:r>
            <a:r>
              <a:rPr lang="cs-CZ" b="1" dirty="0" smtClean="0"/>
              <a:t>  </a:t>
            </a:r>
            <a:r>
              <a:rPr lang="cs-CZ" dirty="0" smtClean="0"/>
              <a:t>tzv. </a:t>
            </a:r>
            <a:r>
              <a:rPr lang="cs-CZ" b="1" dirty="0" err="1" smtClean="0"/>
              <a:t>Monreovu</a:t>
            </a:r>
            <a:r>
              <a:rPr lang="cs-CZ" b="1" dirty="0" smtClean="0"/>
              <a:t> doktrínu</a:t>
            </a:r>
            <a:endParaRPr lang="cs-CZ" dirty="0" smtClean="0"/>
          </a:p>
          <a:p>
            <a:pPr lvl="1"/>
            <a:r>
              <a:rPr lang="cs-CZ" dirty="0" smtClean="0"/>
              <a:t>Zaručovala vzájemné nevměšování se evropských a amerických zemí do záležitostí druhého kontinentu</a:t>
            </a:r>
          </a:p>
          <a:p>
            <a:pPr lvl="1"/>
            <a:r>
              <a:rPr lang="cs-CZ" dirty="0" smtClean="0"/>
              <a:t>Reagovala na zásahy některých evropských států v Jižní Americe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156" y="1412776"/>
            <a:ext cx="4349283" cy="5436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003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756263" cy="1054250"/>
          </a:xfrm>
        </p:spPr>
        <p:txBody>
          <a:bodyPr/>
          <a:lstStyle/>
          <a:p>
            <a:r>
              <a:rPr lang="cs-CZ" sz="4000" b="1" dirty="0" smtClean="0"/>
              <a:t>Situace v 1. polovině 19. století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Sever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Občanské svobody</a:t>
            </a:r>
          </a:p>
          <a:p>
            <a:r>
              <a:rPr lang="cs-CZ" sz="2800" dirty="0" smtClean="0"/>
              <a:t>Průmyslový</a:t>
            </a:r>
          </a:p>
          <a:p>
            <a:r>
              <a:rPr lang="cs-CZ" sz="2800" dirty="0" smtClean="0"/>
              <a:t>Svoboda podnikání</a:t>
            </a:r>
          </a:p>
          <a:p>
            <a:r>
              <a:rPr lang="cs-CZ" sz="2800" dirty="0" smtClean="0"/>
              <a:t>Tovární výroba</a:t>
            </a:r>
          </a:p>
          <a:p>
            <a:r>
              <a:rPr lang="cs-CZ" sz="2800" dirty="0" smtClean="0"/>
              <a:t>Potřeba kvalifikované pracovní síly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Jih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Zaostalý </a:t>
            </a:r>
          </a:p>
          <a:p>
            <a:r>
              <a:rPr lang="cs-CZ" sz="2800" dirty="0" smtClean="0"/>
              <a:t>Zemědělský </a:t>
            </a:r>
          </a:p>
          <a:p>
            <a:r>
              <a:rPr lang="cs-CZ" sz="2800" dirty="0" smtClean="0"/>
              <a:t>Plantážnický – bavlna, tabák, cukrová třtina </a:t>
            </a:r>
          </a:p>
          <a:p>
            <a:r>
              <a:rPr lang="cs-CZ" sz="2800" dirty="0" smtClean="0"/>
              <a:t>Otrokářský – bezplatná práce milionů bezprávných otroků</a:t>
            </a:r>
          </a:p>
        </p:txBody>
      </p:sp>
    </p:spTree>
    <p:extLst>
      <p:ext uri="{BB962C8B-B14F-4D97-AF65-F5344CB8AC3E}">
        <p14:creationId xmlns:p14="http://schemas.microsoft.com/office/powerpoint/2010/main" val="397479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5318051"/>
          </a:xfrm>
        </p:spPr>
        <p:txBody>
          <a:bodyPr>
            <a:normAutofit/>
          </a:bodyPr>
          <a:lstStyle/>
          <a:p>
            <a:r>
              <a:rPr lang="cs-CZ" dirty="0" smtClean="0"/>
              <a:t>Rozpory mezi Severem a Jihem</a:t>
            </a:r>
          </a:p>
          <a:p>
            <a:r>
              <a:rPr lang="cs-CZ" dirty="0" smtClean="0"/>
              <a:t>1820 přijat tzv. </a:t>
            </a:r>
            <a:r>
              <a:rPr lang="cs-CZ" b="1" dirty="0" err="1" smtClean="0"/>
              <a:t>missourijský</a:t>
            </a:r>
            <a:r>
              <a:rPr lang="cs-CZ" b="1" dirty="0" smtClean="0"/>
              <a:t> kompromis</a:t>
            </a:r>
          </a:p>
          <a:p>
            <a:pPr lvl="1"/>
            <a:r>
              <a:rPr lang="cs-CZ" dirty="0" smtClean="0"/>
              <a:t>Spolu s </a:t>
            </a:r>
            <a:r>
              <a:rPr lang="cs-CZ" b="1" dirty="0" smtClean="0"/>
              <a:t>Missouri</a:t>
            </a:r>
            <a:r>
              <a:rPr lang="cs-CZ" dirty="0" smtClean="0"/>
              <a:t> (otrokářský stát) přijat i svobodný stát </a:t>
            </a:r>
            <a:r>
              <a:rPr lang="cs-CZ" b="1" dirty="0" smtClean="0"/>
              <a:t>Maine</a:t>
            </a:r>
          </a:p>
          <a:p>
            <a:pPr lvl="1"/>
            <a:r>
              <a:rPr lang="cs-CZ" dirty="0" smtClean="0"/>
              <a:t>Stanovena hranice 36°30' severní šířky, za kterou se nesmělo otrokářství šířit</a:t>
            </a:r>
          </a:p>
          <a:p>
            <a:pPr lvl="1"/>
            <a:r>
              <a:rPr lang="cs-CZ" b="1" dirty="0" smtClean="0"/>
              <a:t>Zrušen 1854 zákonem o Kansasu a Nebrasce </a:t>
            </a:r>
            <a:r>
              <a:rPr lang="cs-CZ" dirty="0" smtClean="0"/>
              <a:t>– občané těchto teritorií měli rozhodnout, zda bude povoleno otroctví</a:t>
            </a:r>
          </a:p>
          <a:p>
            <a:pPr lvl="2"/>
            <a:r>
              <a:rPr lang="cs-CZ" dirty="0" smtClean="0"/>
              <a:t> občanská válka v Kansasu (1855–1858), kterou ukončil až zásah federálních vojsk</a:t>
            </a:r>
          </a:p>
          <a:p>
            <a:pPr lvl="2"/>
            <a:r>
              <a:rPr lang="cs-CZ" dirty="0" smtClean="0"/>
              <a:t>„Krvácející Kansas“ přispěl k vyhrocení situace mezi Severem a Jihem.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před válkou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23363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před válkou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6056" y="2420888"/>
            <a:ext cx="3803904" cy="4194940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dirty="0" smtClean="0"/>
              <a:t>Abolicionismus</a:t>
            </a:r>
            <a:r>
              <a:rPr lang="cs-CZ" sz="3000" dirty="0" smtClean="0"/>
              <a:t> – hnutí na Severu za zrušení otroctví</a:t>
            </a:r>
          </a:p>
          <a:p>
            <a:r>
              <a:rPr lang="cs-CZ" sz="3000" dirty="0" smtClean="0"/>
              <a:t>V říjnu 1859 </a:t>
            </a:r>
            <a:r>
              <a:rPr lang="cs-CZ" sz="3000" b="1" dirty="0" smtClean="0"/>
              <a:t>povstání Johna Browna</a:t>
            </a:r>
            <a:endParaRPr lang="cs-CZ" sz="3000" dirty="0"/>
          </a:p>
          <a:p>
            <a:pPr lvl="1"/>
            <a:r>
              <a:rPr lang="cs-CZ" sz="2600" dirty="0" smtClean="0"/>
              <a:t>obsazeno skladiště zbraní v </a:t>
            </a:r>
            <a:r>
              <a:rPr lang="cs-CZ" sz="2600" dirty="0" err="1" smtClean="0"/>
              <a:t>Harpers</a:t>
            </a:r>
            <a:r>
              <a:rPr lang="cs-CZ" sz="2600" dirty="0" smtClean="0"/>
              <a:t> Ferry ve Virginii</a:t>
            </a:r>
          </a:p>
          <a:p>
            <a:pPr lvl="1"/>
            <a:r>
              <a:rPr lang="cs-CZ" sz="2600" dirty="0" smtClean="0"/>
              <a:t>potlačeno oddíly Virginie a Marylandu</a:t>
            </a:r>
          </a:p>
          <a:p>
            <a:pPr lvl="1"/>
            <a:r>
              <a:rPr lang="cs-CZ" sz="2600" dirty="0" smtClean="0"/>
              <a:t>John Brown byl popraven</a:t>
            </a:r>
            <a:endParaRPr lang="cs-CZ" sz="2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27531" y="5990849"/>
            <a:ext cx="649814" cy="658368"/>
          </a:xfrm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6417"/>
            <a:ext cx="4101816" cy="5129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2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1860 v preziden­tských volbách zvítězil </a:t>
            </a:r>
            <a:r>
              <a:rPr lang="cs-CZ" b="1" dirty="0" smtClean="0"/>
              <a:t>Abraham Lincoln</a:t>
            </a:r>
            <a:endParaRPr lang="cs-CZ" dirty="0" smtClean="0"/>
          </a:p>
          <a:p>
            <a:pPr lvl="1"/>
            <a:r>
              <a:rPr lang="cs-CZ" dirty="0" smtClean="0"/>
              <a:t>sliboval zastavení šíření otroctví</a:t>
            </a:r>
          </a:p>
          <a:p>
            <a:pPr lvl="1"/>
            <a:r>
              <a:rPr lang="cs-CZ" dirty="0" smtClean="0"/>
              <a:t>neplánoval zrušení otroctví tam, kde už bylo</a:t>
            </a:r>
          </a:p>
          <a:p>
            <a:pPr lvl="1"/>
            <a:r>
              <a:rPr lang="cs-CZ" dirty="0" smtClean="0"/>
              <a:t>zachování jednoty Unie pro něj prvořadé</a:t>
            </a:r>
          </a:p>
          <a:p>
            <a:r>
              <a:rPr lang="cs-CZ" dirty="0" smtClean="0"/>
              <a:t>Jižní Karolína reagovala tím, že se rozhodla vystoupit z Unie</a:t>
            </a:r>
          </a:p>
          <a:p>
            <a:r>
              <a:rPr lang="cs-CZ" dirty="0" smtClean="0"/>
              <a:t>Následovaly ji Mississippi, Florida, Alabama, Georgia, Louisiana a Texas</a:t>
            </a:r>
          </a:p>
          <a:p>
            <a:r>
              <a:rPr lang="cs-CZ" dirty="0" smtClean="0"/>
              <a:t>Vznikla </a:t>
            </a:r>
            <a:r>
              <a:rPr lang="cs-CZ" b="1" dirty="0" err="1" smtClean="0"/>
              <a:t>Confederate</a:t>
            </a:r>
            <a:r>
              <a:rPr lang="cs-CZ" b="1" dirty="0" smtClean="0"/>
              <a:t> </a:t>
            </a:r>
            <a:r>
              <a:rPr lang="cs-CZ" b="1" dirty="0" err="1" smtClean="0"/>
              <a:t>States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America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před válkou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2543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Situace před válkou</a:t>
            </a:r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Unie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 Washington D.C.</a:t>
            </a:r>
          </a:p>
          <a:p>
            <a:r>
              <a:rPr lang="cs-CZ" dirty="0" smtClean="0"/>
              <a:t>Prezident Abraham Lincoln</a:t>
            </a:r>
          </a:p>
          <a:p>
            <a:r>
              <a:rPr lang="cs-CZ" dirty="0" smtClean="0"/>
              <a:t>23 státy</a:t>
            </a:r>
          </a:p>
          <a:p>
            <a:r>
              <a:rPr lang="cs-CZ" dirty="0" smtClean="0"/>
              <a:t>Politická podpora Ruska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Konferderace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 </a:t>
            </a:r>
            <a:r>
              <a:rPr lang="cs-CZ" dirty="0" err="1" smtClean="0"/>
              <a:t>Richmond</a:t>
            </a:r>
            <a:endParaRPr lang="cs-CZ" dirty="0" smtClean="0"/>
          </a:p>
          <a:p>
            <a:r>
              <a:rPr lang="cs-CZ" dirty="0" smtClean="0"/>
              <a:t>Prezident </a:t>
            </a:r>
            <a:r>
              <a:rPr lang="cs-CZ" dirty="0" err="1" smtClean="0"/>
              <a:t>Jefferson</a:t>
            </a:r>
            <a:r>
              <a:rPr lang="cs-CZ" dirty="0" smtClean="0"/>
              <a:t> Davis</a:t>
            </a:r>
          </a:p>
          <a:p>
            <a:r>
              <a:rPr lang="cs-CZ" dirty="0" smtClean="0"/>
              <a:t>11 států</a:t>
            </a:r>
          </a:p>
          <a:p>
            <a:r>
              <a:rPr lang="cs-CZ" dirty="0" smtClean="0"/>
              <a:t>Politická podpora Velké Británie a Francie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62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574391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121" y="3501008"/>
            <a:ext cx="4564571" cy="3046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923424" y="260648"/>
            <a:ext cx="712128" cy="658368"/>
          </a:xfrm>
        </p:spPr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669199" y="5863508"/>
            <a:ext cx="793830" cy="658368"/>
          </a:xfrm>
        </p:spPr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31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60648"/>
            <a:ext cx="4040188" cy="639762"/>
          </a:xfrm>
        </p:spPr>
        <p:txBody>
          <a:bodyPr/>
          <a:lstStyle/>
          <a:p>
            <a:r>
              <a:rPr lang="cs-CZ" dirty="0" smtClean="0"/>
              <a:t>6. Abraham </a:t>
            </a:r>
            <a:r>
              <a:rPr lang="cs-CZ" dirty="0"/>
              <a:t>L</a:t>
            </a:r>
            <a:r>
              <a:rPr lang="cs-CZ" dirty="0" smtClean="0"/>
              <a:t>incoln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60648"/>
            <a:ext cx="4041775" cy="639762"/>
          </a:xfrm>
        </p:spPr>
        <p:txBody>
          <a:bodyPr/>
          <a:lstStyle/>
          <a:p>
            <a:r>
              <a:rPr lang="cs-CZ" dirty="0" smtClean="0"/>
              <a:t>7. </a:t>
            </a:r>
            <a:r>
              <a:rPr lang="cs-CZ" dirty="0" err="1" smtClean="0"/>
              <a:t>Jefferson</a:t>
            </a:r>
            <a:r>
              <a:rPr lang="cs-CZ" dirty="0" smtClean="0"/>
              <a:t> Davis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6"/>
            <a:ext cx="3900672" cy="4896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6013" y="1124745"/>
            <a:ext cx="3926444" cy="4968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991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Útok jižanských jednotek na federální pevnost </a:t>
            </a:r>
            <a:r>
              <a:rPr lang="cs-CZ" b="1" dirty="0" err="1" smtClean="0"/>
              <a:t>Fort</a:t>
            </a:r>
            <a:r>
              <a:rPr lang="cs-CZ" b="1" dirty="0" smtClean="0"/>
              <a:t> </a:t>
            </a:r>
            <a:r>
              <a:rPr lang="cs-CZ" b="1" dirty="0" err="1" smtClean="0"/>
              <a:t>Sumter</a:t>
            </a:r>
            <a:r>
              <a:rPr lang="cs-CZ" b="1" dirty="0" smtClean="0"/>
              <a:t> u Charlestonu </a:t>
            </a:r>
            <a:r>
              <a:rPr lang="cs-CZ" dirty="0" smtClean="0"/>
              <a:t>12. dubna 1861</a:t>
            </a:r>
          </a:p>
          <a:p>
            <a:r>
              <a:rPr lang="cs-CZ" dirty="0" smtClean="0"/>
              <a:t>15. dubna Lincoln povolal dobrovolníky (přihlásilo se jich asi 500 000)</a:t>
            </a:r>
          </a:p>
          <a:p>
            <a:r>
              <a:rPr lang="cs-CZ" dirty="0" smtClean="0"/>
              <a:t>19. dubna vyhlásil blokádu jižanských přístavů</a:t>
            </a:r>
          </a:p>
          <a:p>
            <a:r>
              <a:rPr lang="cs-CZ" dirty="0" smtClean="0"/>
              <a:t>Ke </a:t>
            </a:r>
            <a:r>
              <a:rPr lang="cs-CZ" b="1" dirty="0" smtClean="0"/>
              <a:t>Konfederaci</a:t>
            </a:r>
            <a:r>
              <a:rPr lang="cs-CZ" dirty="0" smtClean="0"/>
              <a:t> se přidaly další čtyři státy: Virginie, Arkansas, Tennessee a Severní Karolína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Začátek války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30892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Armády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Sever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400" dirty="0" smtClean="0"/>
              <a:t>Modré uniformy</a:t>
            </a:r>
          </a:p>
          <a:p>
            <a:r>
              <a:rPr lang="cs-CZ" sz="3400" dirty="0" err="1" smtClean="0"/>
              <a:t>Ulysses</a:t>
            </a:r>
            <a:r>
              <a:rPr lang="cs-CZ" sz="3400" dirty="0" smtClean="0"/>
              <a:t> </a:t>
            </a:r>
            <a:r>
              <a:rPr lang="cs-CZ" sz="3400" dirty="0" err="1"/>
              <a:t>S</a:t>
            </a:r>
            <a:r>
              <a:rPr lang="cs-CZ" sz="3400" dirty="0" err="1" smtClean="0"/>
              <a:t>impson</a:t>
            </a:r>
            <a:r>
              <a:rPr lang="cs-CZ" sz="3400" dirty="0" smtClean="0"/>
              <a:t> Grant</a:t>
            </a:r>
          </a:p>
          <a:p>
            <a:r>
              <a:rPr lang="cs-CZ" sz="3400" dirty="0" smtClean="0"/>
              <a:t>William </a:t>
            </a:r>
            <a:r>
              <a:rPr lang="cs-CZ" sz="3400" dirty="0" err="1" smtClean="0"/>
              <a:t>Tecumseh</a:t>
            </a:r>
            <a:r>
              <a:rPr lang="cs-CZ" sz="3400" dirty="0" smtClean="0"/>
              <a:t> </a:t>
            </a:r>
            <a:r>
              <a:rPr lang="cs-CZ" sz="3400" dirty="0" err="1" smtClean="0"/>
              <a:t>Sherman</a:t>
            </a:r>
            <a:endParaRPr lang="cs-CZ" sz="3400" dirty="0" smtClean="0"/>
          </a:p>
          <a:p>
            <a:r>
              <a:rPr lang="cs-CZ" sz="3400" dirty="0" smtClean="0"/>
              <a:t>Zpočátku špatně vyzbrojená a organizovaná</a:t>
            </a:r>
          </a:p>
          <a:p>
            <a:r>
              <a:rPr lang="cs-CZ" sz="3400" dirty="0" smtClean="0"/>
              <a:t>Doplňována z přistěhovalců</a:t>
            </a:r>
          </a:p>
          <a:p>
            <a:r>
              <a:rPr lang="cs-CZ" sz="3400" dirty="0" smtClean="0"/>
              <a:t>Později dostatek zbraní, nábojů i ošacení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Jih 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Šedé uniformy</a:t>
            </a:r>
          </a:p>
          <a:p>
            <a:r>
              <a:rPr lang="cs-CZ" dirty="0" smtClean="0"/>
              <a:t>Robert Edward </a:t>
            </a:r>
            <a:r>
              <a:rPr lang="cs-CZ" dirty="0" err="1" smtClean="0"/>
              <a:t>Lee</a:t>
            </a:r>
            <a:endParaRPr lang="cs-CZ" dirty="0" smtClean="0"/>
          </a:p>
          <a:p>
            <a:r>
              <a:rPr lang="cs-CZ" dirty="0" smtClean="0"/>
              <a:t>Zpočátku velmi statečný boj</a:t>
            </a:r>
          </a:p>
          <a:p>
            <a:r>
              <a:rPr lang="cs-CZ" dirty="0" smtClean="0"/>
              <a:t>Později problémy – málo mužů, únava, hospodářský  úpadek Jihu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77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16632"/>
            <a:ext cx="4040188" cy="639762"/>
          </a:xfrm>
        </p:spPr>
        <p:txBody>
          <a:bodyPr/>
          <a:lstStyle/>
          <a:p>
            <a:r>
              <a:rPr lang="cs-CZ" dirty="0" smtClean="0"/>
              <a:t>8. </a:t>
            </a:r>
            <a:r>
              <a:rPr lang="cs-CZ" dirty="0" err="1" smtClean="0"/>
              <a:t>Ulysses</a:t>
            </a:r>
            <a:r>
              <a:rPr lang="cs-CZ" dirty="0" smtClean="0"/>
              <a:t> </a:t>
            </a:r>
            <a:r>
              <a:rPr lang="cs-CZ" dirty="0" err="1" smtClean="0"/>
              <a:t>Simpson</a:t>
            </a:r>
            <a:r>
              <a:rPr lang="cs-CZ" dirty="0" smtClean="0"/>
              <a:t> Grant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99992" y="116632"/>
            <a:ext cx="4041775" cy="639762"/>
          </a:xfrm>
        </p:spPr>
        <p:txBody>
          <a:bodyPr/>
          <a:lstStyle/>
          <a:p>
            <a:r>
              <a:rPr lang="cs-CZ" dirty="0" smtClean="0"/>
              <a:t>9. Robert Edward </a:t>
            </a:r>
            <a:r>
              <a:rPr lang="cs-CZ" dirty="0" err="1" smtClean="0"/>
              <a:t>Lee</a:t>
            </a: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3672408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3310685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246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velká bitva 21. července 1861 u Bull Runu skončila porážkou Severu</a:t>
            </a:r>
          </a:p>
          <a:p>
            <a:r>
              <a:rPr lang="cs-CZ" dirty="0" smtClean="0"/>
              <a:t>V dubnu 1862 zavedla Konfederace povinné odvody do armády a v r. 1863 je zavedla Unie.</a:t>
            </a:r>
          </a:p>
          <a:p>
            <a:r>
              <a:rPr lang="cs-CZ" dirty="0" smtClean="0"/>
              <a:t>9. března 1862 došlo v zátoce </a:t>
            </a:r>
            <a:r>
              <a:rPr lang="cs-CZ" dirty="0" err="1" smtClean="0"/>
              <a:t>Chesapeake</a:t>
            </a:r>
            <a:r>
              <a:rPr lang="cs-CZ" dirty="0" smtClean="0"/>
              <a:t> k námořní bitvě pancéřovaných lodí Konfederace (Virginia)  a Unie (Monitor) – Virginia nucena opustit bojiště, první bitva pancéřovaných lodí v historii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Průběh války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04489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1863 – obrat ve válce</a:t>
            </a:r>
          </a:p>
          <a:p>
            <a:r>
              <a:rPr lang="cs-CZ" dirty="0" smtClean="0"/>
              <a:t>Od 1. ledna 1863 všichni otroci na územích Unie svobodní (definitivní osvobození znamenal až 13. dodatek ústavy z roku 1865)</a:t>
            </a:r>
          </a:p>
          <a:p>
            <a:r>
              <a:rPr lang="cs-CZ" dirty="0" smtClean="0"/>
              <a:t>Vyhlášen </a:t>
            </a:r>
            <a:r>
              <a:rPr lang="cs-CZ" b="1" dirty="0" err="1" smtClean="0"/>
              <a:t>Homestead</a:t>
            </a:r>
            <a:r>
              <a:rPr lang="cs-CZ" b="1" dirty="0" smtClean="0"/>
              <a:t> </a:t>
            </a:r>
            <a:r>
              <a:rPr lang="cs-CZ" b="1" dirty="0" err="1" smtClean="0"/>
              <a:t>Act</a:t>
            </a:r>
            <a:r>
              <a:rPr lang="cs-CZ" b="1" dirty="0" smtClean="0"/>
              <a:t> </a:t>
            </a:r>
            <a:r>
              <a:rPr lang="cs-CZ" dirty="0" smtClean="0"/>
              <a:t>– zákon o bezplatném přídělu půdy kolonistům na Západě </a:t>
            </a:r>
          </a:p>
          <a:p>
            <a:r>
              <a:rPr lang="cs-CZ" dirty="0" smtClean="0"/>
              <a:t>Porážka Konfederace v bitvě u </a:t>
            </a:r>
            <a:r>
              <a:rPr lang="cs-CZ" dirty="0" err="1" smtClean="0"/>
              <a:t>Gettysburgu</a:t>
            </a:r>
            <a:r>
              <a:rPr lang="cs-CZ" dirty="0" smtClean="0"/>
              <a:t> – počátek konce konfederační armády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Průběh války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1108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1865 – poslední bitva války – bitva u </a:t>
            </a:r>
            <a:r>
              <a:rPr lang="cs-CZ" dirty="0" err="1" smtClean="0"/>
              <a:t>Appomattoxu</a:t>
            </a:r>
            <a:endParaRPr lang="cs-CZ" dirty="0" smtClean="0"/>
          </a:p>
          <a:p>
            <a:r>
              <a:rPr lang="cs-CZ" dirty="0" smtClean="0"/>
              <a:t>9. dubna – Generál </a:t>
            </a:r>
            <a:r>
              <a:rPr lang="cs-CZ" dirty="0" err="1" smtClean="0"/>
              <a:t>Lee</a:t>
            </a:r>
            <a:r>
              <a:rPr lang="cs-CZ" dirty="0" smtClean="0"/>
              <a:t> nucen podepsat kapitulaci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Konec války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8541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435936" y="6159272"/>
            <a:ext cx="640120" cy="658368"/>
          </a:xfrm>
        </p:spPr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88488" y="1988840"/>
            <a:ext cx="3803904" cy="4131723"/>
          </a:xfrm>
        </p:spPr>
        <p:txBody>
          <a:bodyPr>
            <a:normAutofit/>
          </a:bodyPr>
          <a:lstStyle/>
          <a:p>
            <a:r>
              <a:rPr lang="cs-CZ" dirty="0" smtClean="0"/>
              <a:t>Abraham Lincoln zavražděn 14. dubna 1965 (5 dní po skončení války)</a:t>
            </a:r>
          </a:p>
          <a:p>
            <a:r>
              <a:rPr lang="cs-CZ" dirty="0" smtClean="0"/>
              <a:t>Zastřelen ve Fordově divadle</a:t>
            </a:r>
          </a:p>
          <a:p>
            <a:r>
              <a:rPr lang="cs-CZ" dirty="0" smtClean="0"/>
              <a:t>Vrahem John </a:t>
            </a:r>
            <a:r>
              <a:rPr lang="cs-CZ" dirty="0" err="1" smtClean="0"/>
              <a:t>Wilkes</a:t>
            </a:r>
            <a:r>
              <a:rPr lang="cs-CZ" dirty="0" smtClean="0"/>
              <a:t> </a:t>
            </a:r>
            <a:r>
              <a:rPr lang="cs-CZ" dirty="0" err="1" smtClean="0"/>
              <a:t>Booth</a:t>
            </a:r>
            <a:endParaRPr lang="cs-CZ" dirty="0" smtClean="0"/>
          </a:p>
          <a:p>
            <a:r>
              <a:rPr lang="cs-CZ" dirty="0" smtClean="0"/>
              <a:t>Dopadeni i další spiklenci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1902"/>
            <a:ext cx="3744416" cy="6755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91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93849" y="6378450"/>
            <a:ext cx="3442446" cy="670231"/>
          </a:xfrm>
        </p:spPr>
        <p:txBody>
          <a:bodyPr>
            <a:normAutofit/>
          </a:bodyPr>
          <a:lstStyle/>
          <a:p>
            <a:r>
              <a:rPr lang="cs-CZ" dirty="0" smtClean="0"/>
              <a:t>11. John </a:t>
            </a:r>
            <a:r>
              <a:rPr lang="cs-CZ" dirty="0" err="1"/>
              <a:t>Wilkes</a:t>
            </a:r>
            <a:r>
              <a:rPr lang="cs-CZ" dirty="0"/>
              <a:t> </a:t>
            </a:r>
            <a:r>
              <a:rPr lang="cs-CZ" dirty="0" err="1"/>
              <a:t>Booth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4296"/>
            <a:ext cx="4824536" cy="6639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834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8604448" y="6104110"/>
            <a:ext cx="539552" cy="65836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732460" cy="6786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619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pojem </a:t>
            </a:r>
            <a:r>
              <a:rPr lang="cs-CZ" dirty="0" err="1" smtClean="0"/>
              <a:t>Monroeova</a:t>
            </a:r>
            <a:r>
              <a:rPr lang="cs-CZ" dirty="0" smtClean="0"/>
              <a:t> doktrína.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Rozdíly mezi severem a jihem.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pojem </a:t>
            </a:r>
            <a:r>
              <a:rPr lang="cs-CZ" dirty="0" err="1" smtClean="0"/>
              <a:t>missourijský</a:t>
            </a:r>
            <a:r>
              <a:rPr lang="cs-CZ" dirty="0" smtClean="0"/>
              <a:t> kompromis.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pojem abolicionismus.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Ve kterých letech trvala občanská válka?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byli Abraham Lincoln a </a:t>
            </a:r>
            <a:r>
              <a:rPr lang="cs-CZ" dirty="0" err="1" smtClean="0"/>
              <a:t>Jefferson</a:t>
            </a:r>
            <a:r>
              <a:rPr lang="cs-CZ" dirty="0" smtClean="0"/>
              <a:t> Davis?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to byl </a:t>
            </a:r>
            <a:r>
              <a:rPr lang="cs-CZ" dirty="0" err="1" smtClean="0"/>
              <a:t>Homestead</a:t>
            </a:r>
            <a:r>
              <a:rPr lang="cs-CZ" dirty="0" smtClean="0"/>
              <a:t> </a:t>
            </a:r>
            <a:r>
              <a:rPr lang="cs-CZ" dirty="0" err="1" smtClean="0"/>
              <a:t>Act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jmenoval vrah Abrahama Lincolna?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90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1000" dirty="0" smtClean="0"/>
              <a:t>AUTOR </a:t>
            </a:r>
            <a:r>
              <a:rPr lang="cs-CZ" sz="1000" dirty="0"/>
              <a:t>NEUVEDEN.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cs.wikipedia.org/wiki/Soubor:US_states_by_date_of_statehood3.gif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 AUTOR NEUVEDEN.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cs.wikipedia.org/wiki/Soubor:GSJamesMonroe.jpg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JOHN BOWLES. </a:t>
            </a:r>
            <a:r>
              <a:rPr lang="cs-CZ" sz="1000" i="1" dirty="0"/>
              <a:t>wikimedia.org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commons.wikimedia.org/wiki/File:John_Brown_daguerreotype_c1856.png?uselang=cs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AUTOR NEUVEDEN a kol. </a:t>
            </a:r>
            <a:r>
              <a:rPr lang="cs-CZ" sz="1000" i="1" dirty="0"/>
              <a:t>wikimedia.org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commons.wikimedia.org/wiki/File:US_flag_34_stars.svg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AUTOR NEUVEDEN.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cs.wikipedia.org/w/index.php?title=Soubor:Confederate_National_Flag_since_Mar_4_1865.svg&amp;page=1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nl-NL" sz="1000" dirty="0"/>
              <a:t>ALEXANDER HESLER. </a:t>
            </a:r>
            <a:r>
              <a:rPr lang="nl-NL" sz="1000" i="1" dirty="0"/>
              <a:t>wikipedia.org</a:t>
            </a:r>
            <a:r>
              <a:rPr lang="nl-NL" sz="1000" dirty="0"/>
              <a:t> [online]. [cit. 5.2.2013]. Dostupný na WWW: </a:t>
            </a:r>
            <a:r>
              <a:rPr lang="nl-NL" sz="1000" dirty="0">
                <a:hlinkClick r:id="rId7"/>
              </a:rPr>
              <a:t>http://cs.wikipedia.org/wiki/Soubor:Abraham_Lincoln_by_Alexander_Helser,_</a:t>
            </a:r>
            <a:r>
              <a:rPr lang="nl-NL" sz="1000" dirty="0" smtClean="0">
                <a:hlinkClick r:id="rId7"/>
              </a:rPr>
              <a:t>1860-crop.jpg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MATHEW BRADY.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cs.wikipedia.org/wiki/Soubor:President-Jefferson-Davis.jpg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MATHEW BRADY.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cs.wikipedia.org/wiki/Soubor:Ulysses_Grant_1870-1880.jpg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JULIAN VANNERSON. </a:t>
            </a:r>
            <a:r>
              <a:rPr lang="cs-CZ" sz="1000" i="1" dirty="0"/>
              <a:t>wikipedia.org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cs.wikipedia.org/wiki/Soubor:Robert_Edward_Lee.jpg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AUTOR NEUVEDEN. </a:t>
            </a:r>
            <a:r>
              <a:rPr lang="cs-CZ" sz="1000" i="1" dirty="0"/>
              <a:t>wikimedia.org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commons.wikimedia.org/wiki/File:John_Wilkes_Booth_wanted_poster_new.jpg?uselang=cs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ALEXANDR GARDNER. </a:t>
            </a:r>
            <a:r>
              <a:rPr lang="cs-CZ" sz="1000" i="1" dirty="0"/>
              <a:t>wikimedia.org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commons.wikimedia.org/wiki/File:John_Wilkes_Booth-portrait.jpg?uselang=cs</a:t>
            </a:r>
            <a:endParaRPr lang="cs-CZ" sz="1000" dirty="0" smtClean="0"/>
          </a:p>
          <a:p>
            <a:pPr marL="457200" indent="-457200">
              <a:buAutoNum type="arabicPeriod"/>
            </a:pPr>
            <a:r>
              <a:rPr lang="cs-CZ" sz="1000" dirty="0"/>
              <a:t>CLIFF. </a:t>
            </a:r>
            <a:r>
              <a:rPr lang="cs-CZ" sz="1000" i="1" dirty="0"/>
              <a:t>wikimedia.org</a:t>
            </a:r>
            <a:r>
              <a:rPr lang="cs-CZ" sz="1000" dirty="0"/>
              <a:t> [online]. [cit. 5.2.2013]. Dostupný na WWW: </a:t>
            </a:r>
            <a:r>
              <a:rPr lang="cs-CZ" sz="1000" dirty="0">
                <a:hlinkClick r:id="rId12"/>
              </a:rPr>
              <a:t>http://</a:t>
            </a:r>
            <a:r>
              <a:rPr lang="cs-CZ" sz="1000" dirty="0" smtClean="0">
                <a:hlinkClick r:id="rId12"/>
              </a:rPr>
              <a:t>commons.wikimedia.org/wiki/File:John_Wilkes_Booth-portrait.jpg?uselang=cs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1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36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26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8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Tvrdý ob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452</TotalTime>
  <Words>818</Words>
  <Application>Microsoft Office PowerPoint</Application>
  <PresentationFormat>Předvádění na obrazovce (4:3)</PresentationFormat>
  <Paragraphs>166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Tvrdý obal</vt:lpstr>
      <vt:lpstr>projekt</vt:lpstr>
      <vt:lpstr>Občanská válka v USA</vt:lpstr>
      <vt:lpstr>ANOTACE</vt:lpstr>
      <vt:lpstr>Občanská válka v USA</vt:lpstr>
      <vt:lpstr>Situace v 1. polovině 19. století</vt:lpstr>
      <vt:lpstr>Přistupování jednotlivých států k Unii</vt:lpstr>
      <vt:lpstr>Situace v 1. polovině 19. století</vt:lpstr>
      <vt:lpstr>Situace v 1. polovině 19. století</vt:lpstr>
      <vt:lpstr>Situace v 1. polovině 19. století</vt:lpstr>
      <vt:lpstr>Situace před válkou</vt:lpstr>
      <vt:lpstr>Situace před válkou</vt:lpstr>
      <vt:lpstr>Situace před válkou</vt:lpstr>
      <vt:lpstr>Situace před válkou</vt:lpstr>
      <vt:lpstr>Prezentace aplikace PowerPoint</vt:lpstr>
      <vt:lpstr>Prezentace aplikace PowerPoint</vt:lpstr>
      <vt:lpstr>Začátek války</vt:lpstr>
      <vt:lpstr>Armády</vt:lpstr>
      <vt:lpstr>Prezentace aplikace PowerPoint</vt:lpstr>
      <vt:lpstr>Průběh války</vt:lpstr>
      <vt:lpstr>Průběh války</vt:lpstr>
      <vt:lpstr>Konec války</vt:lpstr>
      <vt:lpstr>Prezentace aplikace PowerPoint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válka v USA</dc:title>
  <dc:creator>zi</dc:creator>
  <cp:lastModifiedBy>zi</cp:lastModifiedBy>
  <cp:revision>46</cp:revision>
  <dcterms:created xsi:type="dcterms:W3CDTF">2012-10-28T14:01:12Z</dcterms:created>
  <dcterms:modified xsi:type="dcterms:W3CDTF">2013-12-18T07:42:18Z</dcterms:modified>
</cp:coreProperties>
</file>