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9" r:id="rId3"/>
    <p:sldId id="270" r:id="rId4"/>
    <p:sldId id="256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2" r:id="rId17"/>
    <p:sldId id="273" r:id="rId18"/>
    <p:sldId id="274" r:id="rId19"/>
    <p:sldId id="271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67B6E-1FFE-444E-92E7-95159219C31A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A9329-F39E-48C2-AD3E-F70EF610D02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67B6E-1FFE-444E-92E7-95159219C31A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A9329-F39E-48C2-AD3E-F70EF610D02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67B6E-1FFE-444E-92E7-95159219C31A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A9329-F39E-48C2-AD3E-F70EF610D0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67B6E-1FFE-444E-92E7-95159219C31A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A9329-F39E-48C2-AD3E-F70EF610D0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67B6E-1FFE-444E-92E7-95159219C31A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A9329-F39E-48C2-AD3E-F70EF610D0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67B6E-1FFE-444E-92E7-95159219C31A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A9329-F39E-48C2-AD3E-F70EF610D0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67B6E-1FFE-444E-92E7-95159219C31A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A9329-F39E-48C2-AD3E-F70EF610D0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67B6E-1FFE-444E-92E7-95159219C31A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A9329-F39E-48C2-AD3E-F70EF610D0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67B6E-1FFE-444E-92E7-95159219C31A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A9329-F39E-48C2-AD3E-F70EF610D0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67B6E-1FFE-444E-92E7-95159219C31A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A9329-F39E-48C2-AD3E-F70EF610D0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67B6E-1FFE-444E-92E7-95159219C31A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5A9329-F39E-48C2-AD3E-F70EF610D0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7931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29872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9505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99044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1710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9986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0215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1225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06311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8193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9738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18636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807046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20118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BE967B6E-1FFE-444E-92E7-95159219C31A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4C5A9329-F39E-48C2-AD3E-F70EF610D02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84936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Giovanni_Fattori,_Battle_of_Magenta.jpg?uselang=cs" TargetMode="External"/><Relationship Id="rId3" Type="http://schemas.openxmlformats.org/officeDocument/2006/relationships/hyperlink" Target="http://cs.wikipedia.org/wiki/Soubor:Schwarzenberg_Felix_1800_1852_PMAustria_litho1840.jpg" TargetMode="External"/><Relationship Id="rId7" Type="http://schemas.openxmlformats.org/officeDocument/2006/relationships/hyperlink" Target="http://commons.wikimedia.org/wiki/File:Black_sea_crimean_war.jpg?uselang=cs" TargetMode="External"/><Relationship Id="rId2" Type="http://schemas.openxmlformats.org/officeDocument/2006/relationships/hyperlink" Target="http://cs.wikipedia.org/wiki/Soubor:Jan_Vil%C3%ADmek_-_Karel_Sladkovsk%C3%B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aiserFranzjosef1853-1-.jpg" TargetMode="External"/><Relationship Id="rId5" Type="http://schemas.openxmlformats.org/officeDocument/2006/relationships/hyperlink" Target="http://cs.wikipedia.org/wiki/Soubor:Alexander_von_Bach.jpg" TargetMode="External"/><Relationship Id="rId4" Type="http://schemas.openxmlformats.org/officeDocument/2006/relationships/hyperlink" Target="http://cs.wikipedia.org/wiki/Soubor:Johann_Franz_Kempen.jpg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Období bachovského absolutismu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</a:t>
            </a:r>
            <a:r>
              <a:rPr lang="cs-CZ" sz="2800" smtClean="0"/>
              <a:t>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96865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VY_32_INOVACE_5.DE.12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7659154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Osvícenství,</a:t>
                      </a:r>
                      <a:r>
                        <a:rPr lang="cs-CZ" sz="1200" baseline="0" dirty="0" smtClean="0"/>
                        <a:t> revoluce a idea svobody, modernizace společnosti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slouží k seznámení žáků s problematikou podoby rakouského císařství po revolučních událostech let 1848/1849. Sleduje problematiku období bachovského absolutismu. Poukazuje na to, že to bylo období politického útlaku, ale také například ekonomického rozvoje země. </a:t>
            </a:r>
            <a:r>
              <a:rPr lang="cs-CZ" sz="1100" dirty="0"/>
              <a:t>Obrazový a mapový materiál je vhodný jako pomůcka pro osvětlení a srovnání jednotlivých problematik. Pomůcky: interaktivní tabule, dataprojektor, učebnice</a:t>
            </a:r>
            <a:r>
              <a:rPr lang="cs-CZ" sz="1100" dirty="0" smtClean="0"/>
              <a:t>.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01907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3861048"/>
            <a:ext cx="6400800" cy="175260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1849 - 1859</a:t>
            </a:r>
            <a:endParaRPr lang="cs-CZ" sz="4000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b="1" dirty="0" smtClean="0"/>
              <a:t>Období bachovského absolutismu 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1325050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772816"/>
            <a:ext cx="3733800" cy="4064452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Pokus o ozbrojené povstání v Praze roku 1849</a:t>
            </a:r>
          </a:p>
          <a:p>
            <a:r>
              <a:rPr lang="cs-CZ" sz="2000" dirty="0" smtClean="0"/>
              <a:t>Povstání připravovali čeští radikální demokraté ve spojení s ruským anarchistou Michailem A. </a:t>
            </a:r>
            <a:r>
              <a:rPr lang="cs-CZ" sz="2000" dirty="0" err="1" smtClean="0"/>
              <a:t>Bakuninem</a:t>
            </a:r>
            <a:endParaRPr lang="cs-CZ" sz="2000" dirty="0" smtClean="0"/>
          </a:p>
          <a:p>
            <a:r>
              <a:rPr lang="cs-CZ" sz="2000" dirty="0" smtClean="0"/>
              <a:t>V květnu 1849 prozrazeno</a:t>
            </a:r>
          </a:p>
          <a:p>
            <a:r>
              <a:rPr lang="cs-CZ" sz="2000" dirty="0" smtClean="0"/>
              <a:t>Zatýkání, 25 rozsudků smrti, nakonec amnestováni</a:t>
            </a:r>
          </a:p>
          <a:p>
            <a:r>
              <a:rPr lang="cs-CZ" sz="2000" dirty="0" smtClean="0"/>
              <a:t>V Praze vyhlášen výjimečný stav (do roku 1853)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Májové spiknutí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282008" y="5262593"/>
            <a:ext cx="434008" cy="574675"/>
          </a:xfrm>
        </p:spPr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620688"/>
            <a:ext cx="4032448" cy="52165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6945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95536" y="1600200"/>
            <a:ext cx="4680520" cy="506916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Od října 1848 rakouským ministerským předsedou </a:t>
            </a:r>
            <a:r>
              <a:rPr lang="cs-CZ" sz="2400" b="1" dirty="0" smtClean="0"/>
              <a:t>kníže Felix ze Schwarzenbergu</a:t>
            </a:r>
          </a:p>
          <a:p>
            <a:r>
              <a:rPr lang="cs-CZ" sz="2400" dirty="0" smtClean="0"/>
              <a:t>Snaha omezit demokratizační proces po revoluci 1848 – 1849 </a:t>
            </a:r>
          </a:p>
          <a:p>
            <a:r>
              <a:rPr lang="cs-CZ" sz="2400" dirty="0" smtClean="0"/>
              <a:t>1851 ustanovena </a:t>
            </a:r>
            <a:r>
              <a:rPr lang="cs-CZ" sz="2400" b="1" dirty="0" smtClean="0"/>
              <a:t>říšská rada</a:t>
            </a:r>
          </a:p>
          <a:p>
            <a:r>
              <a:rPr lang="cs-CZ" sz="2400" dirty="0" smtClean="0"/>
              <a:t>31. 12. 1851 vydány tzv. </a:t>
            </a:r>
            <a:r>
              <a:rPr lang="cs-CZ" sz="2400" b="1" dirty="0" smtClean="0"/>
              <a:t>silvestrovské patenty </a:t>
            </a:r>
            <a:r>
              <a:rPr lang="cs-CZ" sz="2400" dirty="0" smtClean="0"/>
              <a:t>– zrušení oktrojované ústavy, obnovení absolutismu (</a:t>
            </a:r>
            <a:r>
              <a:rPr lang="cs-CZ" sz="2400" dirty="0" err="1" smtClean="0"/>
              <a:t>neoabsolutismus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5412191" y="6138317"/>
            <a:ext cx="3744416" cy="4320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2. Felix kníže ze Schwarzenbergu</a:t>
            </a:r>
            <a:endParaRPr lang="cs-CZ" sz="20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Silvestrovské patenty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836712"/>
            <a:ext cx="3672408" cy="5046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4076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Bachovský absolutismus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Hlavním představitelem tohoto období se stal </a:t>
            </a:r>
            <a:r>
              <a:rPr lang="cs-CZ" sz="2400" b="1" dirty="0" smtClean="0"/>
              <a:t>rakouský ministr vnitra Alexander Bach</a:t>
            </a:r>
          </a:p>
          <a:p>
            <a:r>
              <a:rPr lang="cs-CZ" sz="2400" dirty="0" smtClean="0"/>
              <a:t>Velký vliv také </a:t>
            </a:r>
            <a:r>
              <a:rPr lang="cs-CZ" sz="2400" b="1" dirty="0" smtClean="0"/>
              <a:t>velitel četnictva </a:t>
            </a:r>
            <a:r>
              <a:rPr lang="de-DE" sz="2400" b="1" dirty="0" smtClean="0"/>
              <a:t>Johann Franz </a:t>
            </a:r>
            <a:r>
              <a:rPr lang="de-DE" sz="2400" b="1" dirty="0" err="1" smtClean="0"/>
              <a:t>baron</a:t>
            </a:r>
            <a:r>
              <a:rPr lang="de-DE" sz="2400" b="1" dirty="0" smtClean="0"/>
              <a:t> Kempen von Fichtenstamm</a:t>
            </a:r>
            <a:endParaRPr lang="cs-CZ" sz="2400" b="1" dirty="0" smtClean="0"/>
          </a:p>
          <a:p>
            <a:r>
              <a:rPr lang="cs-CZ" sz="2400" dirty="0" smtClean="0"/>
              <a:t>Vytvořen nový státní aparát, opíral se o armádu a policii</a:t>
            </a:r>
          </a:p>
          <a:p>
            <a:r>
              <a:rPr lang="cs-CZ" sz="2400" dirty="0" smtClean="0"/>
              <a:t>Důležitá role římskokatolické církve</a:t>
            </a:r>
          </a:p>
          <a:p>
            <a:pPr lvl="1"/>
            <a:r>
              <a:rPr lang="cs-CZ" sz="2400" dirty="0" smtClean="0"/>
              <a:t>1855 </a:t>
            </a:r>
            <a:r>
              <a:rPr lang="cs-CZ" sz="2400" b="1" dirty="0" smtClean="0"/>
              <a:t>konkordát</a:t>
            </a:r>
          </a:p>
          <a:p>
            <a:pPr lvl="1"/>
            <a:r>
              <a:rPr lang="cs-CZ" sz="2400" dirty="0" smtClean="0"/>
              <a:t>Církev zbavena státního dohledu</a:t>
            </a:r>
          </a:p>
          <a:p>
            <a:r>
              <a:rPr lang="de-DE" sz="2400" dirty="0" smtClean="0"/>
              <a:t> </a:t>
            </a:r>
            <a:r>
              <a:rPr lang="cs-CZ" sz="2400" dirty="0"/>
              <a:t>P</a:t>
            </a:r>
            <a:r>
              <a:rPr lang="cs-CZ" sz="2400" dirty="0" smtClean="0"/>
              <a:t>osílení policejního režimu, přísná cenzura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69128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902812" y="260648"/>
            <a:ext cx="1916460" cy="423738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4. Alexander Bach</a:t>
            </a:r>
            <a:endParaRPr lang="cs-CZ" sz="1600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17142" y="188640"/>
            <a:ext cx="4459319" cy="864096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3. </a:t>
            </a:r>
            <a:r>
              <a:rPr lang="de-DE" sz="1600" b="1" dirty="0" smtClean="0"/>
              <a:t>Johann Franz </a:t>
            </a:r>
            <a:r>
              <a:rPr lang="de-DE" sz="1600" b="1" dirty="0" err="1" smtClean="0"/>
              <a:t>baron</a:t>
            </a:r>
            <a:r>
              <a:rPr lang="de-DE" sz="1600" b="1" dirty="0" smtClean="0"/>
              <a:t> Kempen von Fichtenstamm</a:t>
            </a:r>
            <a:endParaRPr lang="cs-CZ" sz="1600" b="1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36712"/>
            <a:ext cx="3879499" cy="5833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8037" y="836712"/>
            <a:ext cx="3906011" cy="5859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2552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Změny v oblasti státní správy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709120"/>
          </a:xfrm>
        </p:spPr>
        <p:txBody>
          <a:bodyPr>
            <a:normAutofit fontScale="92500" lnSpcReduction="10000"/>
          </a:bodyPr>
          <a:lstStyle/>
          <a:p>
            <a:r>
              <a:rPr lang="cs-CZ" sz="2600" dirty="0" smtClean="0"/>
              <a:t>Režim si počínal liberálně</a:t>
            </a:r>
          </a:p>
          <a:p>
            <a:r>
              <a:rPr lang="cs-CZ" sz="2600" dirty="0" smtClean="0"/>
              <a:t>Státní správa přišla zrušením poddanství o nejnižší článek – panství </a:t>
            </a:r>
          </a:p>
          <a:p>
            <a:r>
              <a:rPr lang="cs-CZ" sz="2600" dirty="0" smtClean="0"/>
              <a:t>Nový systém </a:t>
            </a:r>
          </a:p>
          <a:p>
            <a:pPr lvl="1"/>
            <a:r>
              <a:rPr lang="cs-CZ" sz="2600" dirty="0"/>
              <a:t>S</a:t>
            </a:r>
            <a:r>
              <a:rPr lang="cs-CZ" sz="2600" dirty="0" smtClean="0"/>
              <a:t>amosprávná obec – nejnižší článek</a:t>
            </a:r>
          </a:p>
          <a:p>
            <a:pPr lvl="1"/>
            <a:r>
              <a:rPr lang="cs-CZ" sz="2600" dirty="0" smtClean="0"/>
              <a:t>Politický okres (v čele okresní hejtman) skládající se z několika soudních okresů</a:t>
            </a:r>
          </a:p>
          <a:p>
            <a:pPr lvl="1"/>
            <a:r>
              <a:rPr lang="cs-CZ" sz="2600" dirty="0" smtClean="0"/>
              <a:t>Místodržitelství</a:t>
            </a:r>
          </a:p>
          <a:p>
            <a:pPr lvl="1"/>
            <a:r>
              <a:rPr lang="cs-CZ" sz="2600" dirty="0" smtClean="0"/>
              <a:t>Ministerstvo vnitra</a:t>
            </a:r>
          </a:p>
          <a:p>
            <a:r>
              <a:rPr lang="cs-CZ" sz="2600" dirty="0" smtClean="0"/>
              <a:t>Tento systém se bez větších změn udržel až do roku 1950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6437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Změny v oblasti obchodu a průmyslu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400" dirty="0" smtClean="0"/>
              <a:t>Svobodné podnikání</a:t>
            </a:r>
          </a:p>
          <a:p>
            <a:r>
              <a:rPr lang="cs-CZ" sz="2400" dirty="0" smtClean="0"/>
              <a:t>Od roku 1850 organizovány obchodní a živnostenské komory – sdružení průmyslníků určitého regionu</a:t>
            </a:r>
          </a:p>
          <a:p>
            <a:r>
              <a:rPr lang="cs-CZ" sz="2400" dirty="0" smtClean="0"/>
              <a:t>1859 vydán nový živnostenský řád, který zrušil poslední zbytky cechovní organizace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5885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997152"/>
          </a:xfrm>
        </p:spPr>
        <p:txBody>
          <a:bodyPr>
            <a:noAutofit/>
          </a:bodyPr>
          <a:lstStyle/>
          <a:p>
            <a:r>
              <a:rPr lang="cs-CZ" sz="2200" dirty="0" smtClean="0"/>
              <a:t>Felix ze Schwarzenbergu – idea obnovení velmocenského postavení monarchie</a:t>
            </a:r>
          </a:p>
          <a:p>
            <a:r>
              <a:rPr lang="cs-CZ" sz="2200" dirty="0" smtClean="0"/>
              <a:t>1852 Felix ze Schwarzenbergu zemřel, zahraniční politiku začal řídit císař</a:t>
            </a:r>
          </a:p>
          <a:p>
            <a:r>
              <a:rPr lang="cs-CZ" sz="2200" dirty="0" smtClean="0"/>
              <a:t>1853 – první krize zahraniční politiky – </a:t>
            </a:r>
            <a:r>
              <a:rPr lang="cs-CZ" sz="2200" b="1" dirty="0" smtClean="0"/>
              <a:t>krymská válka 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      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			        5.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Zahraniční politika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93893"/>
            <a:ext cx="4536504" cy="63938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5011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Krymská válka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1853 </a:t>
            </a:r>
            <a:r>
              <a:rPr lang="cs-CZ" sz="2400" dirty="0" smtClean="0"/>
              <a:t>– 1856</a:t>
            </a:r>
          </a:p>
          <a:p>
            <a:r>
              <a:rPr lang="cs-CZ" sz="2400" dirty="0"/>
              <a:t>boj o území Osmanské </a:t>
            </a:r>
            <a:r>
              <a:rPr lang="cs-CZ" sz="2400" dirty="0" smtClean="0"/>
              <a:t>říše</a:t>
            </a:r>
          </a:p>
          <a:p>
            <a:r>
              <a:rPr lang="cs-CZ" sz="2400" dirty="0" smtClean="0"/>
              <a:t>car </a:t>
            </a:r>
            <a:r>
              <a:rPr lang="cs-CZ" sz="2400" dirty="0"/>
              <a:t>Mikuláš I</a:t>
            </a:r>
            <a:r>
              <a:rPr lang="cs-CZ" sz="2400" dirty="0" smtClean="0"/>
              <a:t>. chtěl ovládnout </a:t>
            </a:r>
            <a:r>
              <a:rPr lang="cs-CZ" sz="2400" dirty="0"/>
              <a:t>Černé moře a </a:t>
            </a:r>
            <a:r>
              <a:rPr lang="cs-CZ" sz="2400" dirty="0" smtClean="0"/>
              <a:t>Balkán</a:t>
            </a:r>
            <a:endParaRPr lang="cs-CZ" sz="2400" dirty="0"/>
          </a:p>
          <a:p>
            <a:r>
              <a:rPr lang="cs-CZ" sz="2400" dirty="0" smtClean="0"/>
              <a:t>válka </a:t>
            </a:r>
            <a:r>
              <a:rPr lang="cs-CZ" sz="2400" dirty="0"/>
              <a:t>přerostla v evropský </a:t>
            </a:r>
            <a:r>
              <a:rPr lang="cs-CZ" sz="2400" dirty="0" smtClean="0"/>
              <a:t>konflikt</a:t>
            </a:r>
            <a:endParaRPr lang="cs-CZ" sz="2400" dirty="0"/>
          </a:p>
          <a:p>
            <a:r>
              <a:rPr lang="cs-CZ" sz="2400" dirty="0"/>
              <a:t>proti rozpadu Turecka a </a:t>
            </a:r>
            <a:r>
              <a:rPr lang="cs-CZ" sz="2400" dirty="0" smtClean="0"/>
              <a:t>posílení </a:t>
            </a:r>
            <a:r>
              <a:rPr lang="cs-CZ" sz="2400" dirty="0"/>
              <a:t>Ruska se </a:t>
            </a:r>
            <a:r>
              <a:rPr lang="cs-CZ" sz="2400" dirty="0" smtClean="0"/>
              <a:t>postavily </a:t>
            </a:r>
            <a:r>
              <a:rPr lang="cs-CZ" sz="2400" dirty="0"/>
              <a:t>evropské </a:t>
            </a:r>
            <a:r>
              <a:rPr lang="cs-CZ" sz="2400" dirty="0" smtClean="0"/>
              <a:t>velmoci</a:t>
            </a:r>
            <a:endParaRPr lang="cs-CZ" sz="2400" dirty="0"/>
          </a:p>
          <a:p>
            <a:r>
              <a:rPr lang="cs-CZ" sz="2400" dirty="0"/>
              <a:t>na stranu Turecka se připojila </a:t>
            </a:r>
            <a:r>
              <a:rPr lang="cs-CZ" sz="2400" dirty="0" smtClean="0"/>
              <a:t>Francie </a:t>
            </a:r>
            <a:r>
              <a:rPr lang="cs-CZ" sz="2400" dirty="0"/>
              <a:t>a </a:t>
            </a:r>
            <a:r>
              <a:rPr lang="cs-CZ" sz="2400" dirty="0" smtClean="0"/>
              <a:t>Anglie</a:t>
            </a:r>
          </a:p>
          <a:p>
            <a:r>
              <a:rPr lang="cs-CZ" sz="2400" dirty="0" smtClean="0"/>
              <a:t>Válka skončila mírovým kongresem v Paříži</a:t>
            </a:r>
          </a:p>
        </p:txBody>
      </p:sp>
    </p:spTree>
    <p:extLst>
      <p:ext uri="{BB962C8B-B14F-4D97-AF65-F5344CB8AC3E}">
        <p14:creationId xmlns:p14="http://schemas.microsoft.com/office/powerpoint/2010/main" val="3462795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rakouská </a:t>
            </a:r>
            <a:r>
              <a:rPr lang="cs-CZ" b="1" dirty="0"/>
              <a:t>Politika </a:t>
            </a:r>
            <a:r>
              <a:rPr lang="cs-CZ" b="1" dirty="0" smtClean="0"/>
              <a:t>za krymské války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400" dirty="0"/>
              <a:t>František Josef I. se rozhodl pro samostatnou politiku</a:t>
            </a:r>
          </a:p>
          <a:p>
            <a:r>
              <a:rPr lang="cs-CZ" sz="2400" dirty="0"/>
              <a:t>Nepřipojil se k protiruské koalici</a:t>
            </a:r>
          </a:p>
          <a:p>
            <a:r>
              <a:rPr lang="cs-CZ" sz="2400" dirty="0"/>
              <a:t>Podnikl kroky proti Rusku a donutil je k vyklizení podunajských </a:t>
            </a:r>
            <a:r>
              <a:rPr lang="cs-CZ" sz="2400" dirty="0" smtClean="0"/>
              <a:t>knížectví (Valašska a Moldavska) </a:t>
            </a:r>
            <a:r>
              <a:rPr lang="cs-CZ" sz="2400" dirty="0"/>
              <a:t>a obsadil je</a:t>
            </a:r>
          </a:p>
          <a:p>
            <a:r>
              <a:rPr lang="cs-CZ" sz="2400" dirty="0"/>
              <a:t>Nevystoupil proti Rusku otevřeně – nezískal sympatie velmocí</a:t>
            </a:r>
          </a:p>
          <a:p>
            <a:r>
              <a:rPr lang="cs-CZ" sz="2400" dirty="0"/>
              <a:t>Rakousko skončilo v mezinárodní politické izolaci</a:t>
            </a:r>
          </a:p>
          <a:p>
            <a:r>
              <a:rPr lang="cs-CZ" sz="2400" dirty="0"/>
              <a:t>Mírový kongres přinutil Rakousko opustit podunajská knížectví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5474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797" y="634366"/>
            <a:ext cx="9166373" cy="5602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6093296"/>
            <a:ext cx="506016" cy="574675"/>
          </a:xfrm>
        </p:spPr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516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530352" cy="4565104"/>
          </a:xfrm>
        </p:spPr>
        <p:txBody>
          <a:bodyPr>
            <a:normAutofit lnSpcReduction="10000"/>
          </a:bodyPr>
          <a:lstStyle/>
          <a:p>
            <a:r>
              <a:rPr lang="cs-CZ" sz="2200" dirty="0" smtClean="0"/>
              <a:t>Spojená francouzsko-sardinská vojska vystoupila proti Rakousku</a:t>
            </a:r>
          </a:p>
          <a:p>
            <a:r>
              <a:rPr lang="cs-CZ" sz="2200" dirty="0" smtClean="0"/>
              <a:t>Rakousko poraženo v bitvách u Magenty a Solferina</a:t>
            </a:r>
          </a:p>
          <a:p>
            <a:r>
              <a:rPr lang="cs-CZ" sz="2200" dirty="0"/>
              <a:t>František Josef I. podepsal </a:t>
            </a:r>
            <a:r>
              <a:rPr lang="cs-CZ" sz="2200" dirty="0" smtClean="0"/>
              <a:t>mír </a:t>
            </a:r>
            <a:r>
              <a:rPr lang="cs-CZ" sz="2200" dirty="0"/>
              <a:t>a ztratil </a:t>
            </a:r>
            <a:r>
              <a:rPr lang="cs-CZ" sz="2200" dirty="0" smtClean="0"/>
              <a:t>Lombardii</a:t>
            </a:r>
          </a:p>
          <a:p>
            <a:r>
              <a:rPr lang="cs-CZ" sz="2200" dirty="0" smtClean="0"/>
              <a:t>Konec bachovského absolutismu</a:t>
            </a:r>
          </a:p>
          <a:p>
            <a:r>
              <a:rPr lang="cs-CZ" sz="2200" dirty="0" smtClean="0"/>
              <a:t>František Josef I. uznal nutnost reforem               </a:t>
            </a:r>
          </a:p>
          <a:p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5796136" y="6165304"/>
            <a:ext cx="2232248" cy="388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b="1" dirty="0" smtClean="0"/>
              <a:t>7. Bitva u Magenty</a:t>
            </a:r>
            <a:endParaRPr lang="cs-CZ" sz="16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Rakousko-francouzsko-sardinská válka</a:t>
            </a: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556792"/>
            <a:ext cx="5048602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0463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cs-CZ" sz="2200" dirty="0" smtClean="0"/>
              <a:t>Co to bylo májové spiknutí?</a:t>
            </a:r>
          </a:p>
          <a:p>
            <a:pPr>
              <a:buFont typeface="+mj-lt"/>
              <a:buAutoNum type="arabicPeriod"/>
            </a:pPr>
            <a:r>
              <a:rPr lang="cs-CZ" sz="2200" dirty="0" smtClean="0"/>
              <a:t>Felix ze Schwarzenberga.</a:t>
            </a:r>
          </a:p>
          <a:p>
            <a:pPr>
              <a:buFont typeface="+mj-lt"/>
              <a:buAutoNum type="arabicPeriod"/>
            </a:pPr>
            <a:r>
              <a:rPr lang="cs-CZ" sz="2200" dirty="0" smtClean="0"/>
              <a:t>Co to byly silvestrovské patenty?</a:t>
            </a:r>
          </a:p>
          <a:p>
            <a:pPr>
              <a:buFont typeface="+mj-lt"/>
              <a:buAutoNum type="arabicPeriod"/>
            </a:pPr>
            <a:r>
              <a:rPr lang="cs-CZ" sz="2200" dirty="0" smtClean="0"/>
              <a:t>Vysvětli pojem konkordát.</a:t>
            </a:r>
          </a:p>
          <a:p>
            <a:pPr>
              <a:buFont typeface="+mj-lt"/>
              <a:buAutoNum type="arabicPeriod"/>
            </a:pPr>
            <a:r>
              <a:rPr lang="cs-CZ" sz="2200" dirty="0" smtClean="0"/>
              <a:t>Popiš nový systém státní správy, který byl v tomto období zaveden.</a:t>
            </a:r>
          </a:p>
          <a:p>
            <a:pPr>
              <a:buFont typeface="+mj-lt"/>
              <a:buAutoNum type="arabicPeriod"/>
            </a:pPr>
            <a:r>
              <a:rPr lang="cs-CZ" sz="2200" dirty="0" smtClean="0"/>
              <a:t>Kterého roku byl zaveden nový živnostenský řád?</a:t>
            </a:r>
          </a:p>
          <a:p>
            <a:pPr>
              <a:buFont typeface="+mj-lt"/>
              <a:buAutoNum type="arabicPeriod"/>
            </a:pPr>
            <a:r>
              <a:rPr lang="cs-CZ" sz="2200" dirty="0" smtClean="0"/>
              <a:t>Jaký byl dopad politiky Františka Josefa I. v době krymské války?</a:t>
            </a:r>
          </a:p>
          <a:p>
            <a:pPr>
              <a:buFont typeface="+mj-lt"/>
              <a:buAutoNum type="arabicPeriod"/>
            </a:pPr>
            <a:r>
              <a:rPr lang="cs-CZ" sz="2200" dirty="0" smtClean="0"/>
              <a:t>Který válečný konflikt vedl k ukončení bachovského absolutismu?</a:t>
            </a:r>
          </a:p>
          <a:p>
            <a:pPr>
              <a:buFont typeface="+mj-lt"/>
              <a:buAutoNum type="arabicPeriod"/>
            </a:pPr>
            <a:endParaRPr lang="cs-CZ" sz="2200" dirty="0" smtClean="0"/>
          </a:p>
          <a:p>
            <a:pPr>
              <a:buFont typeface="+mj-lt"/>
              <a:buAutoNum type="arabicPeriod"/>
            </a:pPr>
            <a:endParaRPr lang="cs-CZ" dirty="0" smtClean="0"/>
          </a:p>
          <a:p>
            <a:pPr>
              <a:buFont typeface="+mj-lt"/>
              <a:buAutoNum type="arabicPeriod"/>
            </a:pPr>
            <a:endParaRPr lang="cs-CZ" dirty="0" smtClean="0"/>
          </a:p>
          <a:p>
            <a:pPr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96705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925144"/>
          </a:xfrm>
        </p:spPr>
        <p:txBody>
          <a:bodyPr>
            <a:normAutofit lnSpcReduction="10000"/>
          </a:bodyPr>
          <a:lstStyle/>
          <a:p>
            <a:pPr>
              <a:buAutoNum type="arabicPeriod"/>
            </a:pPr>
            <a:r>
              <a:rPr lang="cs-CZ" dirty="0" smtClean="0"/>
              <a:t>JAN </a:t>
            </a:r>
            <a:r>
              <a:rPr lang="cs-CZ" dirty="0"/>
              <a:t>VILÍMEK. </a:t>
            </a:r>
            <a:r>
              <a:rPr lang="cs-CZ" i="1" dirty="0"/>
              <a:t>wikipedia.org</a:t>
            </a:r>
            <a:r>
              <a:rPr lang="cs-CZ" dirty="0"/>
              <a:t> [online]. [cit. 5.2.2013]. Dostupný na WWW: </a:t>
            </a:r>
            <a:r>
              <a:rPr lang="cs-CZ" dirty="0">
                <a:hlinkClick r:id="rId2"/>
              </a:rPr>
              <a:t>http://cs.wikipedia.org/wiki/Soubor:Jan_Vil%C3%ADmek_-_</a:t>
            </a:r>
            <a:r>
              <a:rPr lang="cs-CZ" dirty="0" smtClean="0">
                <a:hlinkClick r:id="rId2"/>
              </a:rPr>
              <a:t>Karel_Sladkovsk%C3%BD.jpg</a:t>
            </a:r>
            <a:endParaRPr lang="cs-CZ" dirty="0" smtClean="0"/>
          </a:p>
          <a:p>
            <a:pPr>
              <a:buAutoNum type="arabicPeriod"/>
            </a:pPr>
            <a:r>
              <a:rPr lang="cs-CZ" dirty="0"/>
              <a:t> AUTOR NEUVEDEN. </a:t>
            </a:r>
            <a:r>
              <a:rPr lang="cs-CZ" i="1" dirty="0"/>
              <a:t>wikipedia.org</a:t>
            </a:r>
            <a:r>
              <a:rPr lang="cs-CZ" dirty="0"/>
              <a:t> [online]. [cit. 5.2.2013].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cs.wikipedia.org/wiki/Soubor:Schwarzenberg_Felix_1800_1852_PMAustria_litho1840.jpg</a:t>
            </a:r>
            <a:endParaRPr lang="cs-CZ" dirty="0" smtClean="0"/>
          </a:p>
          <a:p>
            <a:pPr>
              <a:buAutoNum type="arabicPeriod"/>
            </a:pPr>
            <a:r>
              <a:rPr lang="cs-CZ" dirty="0"/>
              <a:t>KARL STERIO. </a:t>
            </a:r>
            <a:r>
              <a:rPr lang="cs-CZ" i="1" dirty="0"/>
              <a:t>wikipedia.org</a:t>
            </a:r>
            <a:r>
              <a:rPr lang="cs-CZ" dirty="0"/>
              <a:t> [online]. [cit. 5.2.2013].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cs.wikipedia.org/wiki/Soubor:Johann_Franz_Kempen.jpg</a:t>
            </a:r>
            <a:endParaRPr lang="cs-CZ" dirty="0" smtClean="0"/>
          </a:p>
          <a:p>
            <a:pPr>
              <a:buAutoNum type="arabicPeriod"/>
            </a:pPr>
            <a:r>
              <a:rPr lang="cs-CZ" dirty="0"/>
              <a:t>JOSEF KRIEHUBER. </a:t>
            </a:r>
            <a:r>
              <a:rPr lang="cs-CZ" i="1" dirty="0"/>
              <a:t>wikipedia.org</a:t>
            </a:r>
            <a:r>
              <a:rPr lang="cs-CZ" dirty="0"/>
              <a:t> [online]. [cit. 5.2.2013].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cs.wikipedia.org/wiki/Soubor:Alexander_von_Bach.jpg</a:t>
            </a:r>
            <a:endParaRPr lang="cs-CZ" dirty="0" smtClean="0"/>
          </a:p>
          <a:p>
            <a:pPr>
              <a:buAutoNum type="arabicPeriod"/>
            </a:pPr>
            <a:r>
              <a:rPr lang="cs-CZ" dirty="0"/>
              <a:t>MIKLÓS BARABÁS. </a:t>
            </a:r>
            <a:r>
              <a:rPr lang="cs-CZ" i="1" dirty="0"/>
              <a:t>wikipedia.org</a:t>
            </a:r>
            <a:r>
              <a:rPr lang="cs-CZ" dirty="0"/>
              <a:t> [online]. [cit. 5.2.2013]. Dostupný na WWW: </a:t>
            </a:r>
            <a:r>
              <a:rPr lang="cs-CZ" dirty="0">
                <a:hlinkClick r:id="rId6"/>
              </a:rPr>
              <a:t>http://cs.wikipedia.org/wiki/Soubor:KaiserFranzjosef1853-1-.</a:t>
            </a:r>
            <a:r>
              <a:rPr lang="cs-CZ" dirty="0" smtClean="0">
                <a:hlinkClick r:id="rId6"/>
              </a:rPr>
              <a:t>jpg</a:t>
            </a:r>
            <a:endParaRPr lang="cs-CZ" dirty="0" smtClean="0"/>
          </a:p>
          <a:p>
            <a:pPr>
              <a:buAutoNum type="arabicPeriod"/>
            </a:pPr>
            <a:r>
              <a:rPr lang="cs-CZ" dirty="0"/>
              <a:t>AUTOR NEUVEDEN. </a:t>
            </a:r>
            <a:r>
              <a:rPr lang="cs-CZ" i="1" dirty="0"/>
              <a:t>wikimedia.org</a:t>
            </a:r>
            <a:r>
              <a:rPr lang="cs-CZ" dirty="0"/>
              <a:t> [online]. [cit. 5.2.2013].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commons.wikimedia.org/wiki/File:Black_sea_crimean_war.jpg?uselang=cs</a:t>
            </a:r>
            <a:endParaRPr lang="cs-CZ" dirty="0" smtClean="0"/>
          </a:p>
          <a:p>
            <a:pPr>
              <a:buAutoNum type="arabicPeriod"/>
            </a:pPr>
            <a:r>
              <a:rPr lang="it-IT" dirty="0"/>
              <a:t>GIOVANNI FATTORI. </a:t>
            </a:r>
            <a:r>
              <a:rPr lang="it-IT" i="1" dirty="0"/>
              <a:t>wikimedia.org</a:t>
            </a:r>
            <a:r>
              <a:rPr lang="it-IT" dirty="0"/>
              <a:t> [online]. [cit. 5.2.2013]. Dostupný na WWW: </a:t>
            </a:r>
            <a:r>
              <a:rPr lang="it-IT" dirty="0">
                <a:hlinkClick r:id="rId8"/>
              </a:rPr>
              <a:t>http://commons.wikimedia.org/wiki/File:Giovanni_Fattori,_</a:t>
            </a:r>
            <a:r>
              <a:rPr lang="it-IT" dirty="0" smtClean="0">
                <a:hlinkClick r:id="rId8"/>
              </a:rPr>
              <a:t>Battle_of_Magenta.jpg?uselang=cs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21721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i="1" dirty="0"/>
              <a:t>Dějiny zemí koruny české II</a:t>
            </a:r>
            <a:r>
              <a:rPr lang="cs-CZ" dirty="0"/>
              <a:t>. 4. vyd. Praha: Paseka, 1997, 328 s. ISBN 80-718-5097-7.</a:t>
            </a:r>
          </a:p>
          <a:p>
            <a:r>
              <a:rPr lang="cs-CZ" dirty="0" smtClean="0"/>
              <a:t>KVIRENC</a:t>
            </a:r>
            <a:r>
              <a:rPr lang="cs-CZ" dirty="0"/>
              <a:t>, Jan a Eliška KUNSTOVÁ. </a:t>
            </a:r>
            <a:r>
              <a:rPr lang="cs-CZ" i="1" dirty="0"/>
              <a:t>České dějiny do roku 1914: historie v dokumentech</a:t>
            </a:r>
            <a:r>
              <a:rPr lang="cs-CZ" dirty="0"/>
              <a:t>. Vyd. 1. Liberec: Dialog, 2006, 207 s. ISBN 80-867-6143-6.</a:t>
            </a:r>
          </a:p>
          <a:p>
            <a:r>
              <a:rPr lang="cs-CZ" smtClean="0"/>
              <a:t>SOCHROVÁ</a:t>
            </a:r>
            <a:r>
              <a:rPr lang="cs-CZ" dirty="0"/>
              <a:t>, Marie. </a:t>
            </a:r>
            <a:r>
              <a:rPr lang="cs-CZ" i="1" dirty="0"/>
              <a:t>Dějepis II. v kostce: pro střední školy : [novověk, dějiny nové doby]</a:t>
            </a:r>
            <a:r>
              <a:rPr lang="cs-CZ" dirty="0"/>
              <a:t>. 1. vyd. Praha: Fragment, 2008. ISBN 80-253-0604-6.</a:t>
            </a:r>
          </a:p>
          <a:p>
            <a:r>
              <a:rPr lang="cs-CZ" dirty="0"/>
              <a:t>ŠTĚPÁNKOVÁ, Alena a Pavel SLEPIČKA. </a:t>
            </a:r>
            <a:r>
              <a:rPr lang="cs-CZ" i="1" dirty="0"/>
              <a:t>Odmaturuj! z dějepisu 2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256 s. ISBN 80-735-8069-1.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91677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b="1" dirty="0" smtClean="0"/>
              <a:t>konec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155715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Horizon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221</TotalTime>
  <Words>839</Words>
  <Application>Microsoft Office PowerPoint</Application>
  <PresentationFormat>Předvádění na obrazovce (4:3)</PresentationFormat>
  <Paragraphs>119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Horizont</vt:lpstr>
      <vt:lpstr>projekt</vt:lpstr>
      <vt:lpstr>Období bachovského absolutismu</vt:lpstr>
      <vt:lpstr>ANOTACE</vt:lpstr>
      <vt:lpstr>Období bachovského absolutismu </vt:lpstr>
      <vt:lpstr>Májové spiknutí</vt:lpstr>
      <vt:lpstr>Silvestrovské patenty</vt:lpstr>
      <vt:lpstr>Bachovský absolutismus</vt:lpstr>
      <vt:lpstr>Prezentace aplikace PowerPoint</vt:lpstr>
      <vt:lpstr>Změny v oblasti státní správy</vt:lpstr>
      <vt:lpstr>Změny v oblasti obchodu a průmyslu</vt:lpstr>
      <vt:lpstr>Zahraniční politika</vt:lpstr>
      <vt:lpstr>Krymská válka</vt:lpstr>
      <vt:lpstr>rakouská Politika za krymské války</vt:lpstr>
      <vt:lpstr>Prezentace aplikace PowerPoint</vt:lpstr>
      <vt:lpstr>Rakousko-francouzsko-sardinská válka</vt:lpstr>
      <vt:lpstr>Závěrečné opakování</vt:lpstr>
      <vt:lpstr>Zdroje </vt:lpstr>
      <vt:lpstr>Literatura 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Období bachovského absolutismu</dc:title>
  <dc:creator>zi</dc:creator>
  <cp:lastModifiedBy>zi</cp:lastModifiedBy>
  <cp:revision>25</cp:revision>
  <dcterms:created xsi:type="dcterms:W3CDTF">2012-11-05T18:03:35Z</dcterms:created>
  <dcterms:modified xsi:type="dcterms:W3CDTF">2013-12-18T07:43:10Z</dcterms:modified>
</cp:coreProperties>
</file>