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4" r:id="rId3"/>
    <p:sldId id="275" r:id="rId4"/>
    <p:sldId id="256" r:id="rId5"/>
    <p:sldId id="258" r:id="rId6"/>
    <p:sldId id="259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7" r:id="rId19"/>
    <p:sldId id="260" r:id="rId20"/>
    <p:sldId id="278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C57D654-916C-4069-AA6F-D282DF5F619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132F669-81DA-4CB4-90B4-2A9D8948FE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57D654-916C-4069-AA6F-D282DF5F619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32F669-81DA-4CB4-90B4-2A9D8948FE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C57D654-916C-4069-AA6F-D282DF5F619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132F669-81DA-4CB4-90B4-2A9D8948FE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57D654-916C-4069-AA6F-D282DF5F619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32F669-81DA-4CB4-90B4-2A9D8948FE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57D654-916C-4069-AA6F-D282DF5F619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32F669-81DA-4CB4-90B4-2A9D8948FE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57D654-916C-4069-AA6F-D282DF5F619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32F669-81DA-4CB4-90B4-2A9D8948FE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C57D654-916C-4069-AA6F-D282DF5F619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32F669-81DA-4CB4-90B4-2A9D8948FE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57D654-916C-4069-AA6F-D282DF5F619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32F669-81DA-4CB4-90B4-2A9D8948FE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57D654-916C-4069-AA6F-D282DF5F619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32F669-81DA-4CB4-90B4-2A9D8948FE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57D654-916C-4069-AA6F-D282DF5F619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32F669-81DA-4CB4-90B4-2A9D8948FE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C57D654-916C-4069-AA6F-D282DF5F619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132F669-81DA-4CB4-90B4-2A9D8948FE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8680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715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2116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93943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7534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6146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830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2738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329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8535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7197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1806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49470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6411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C57D654-916C-4069-AA6F-D282DF5F619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132F669-81DA-4CB4-90B4-2A9D8948FE1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9836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n_Vil%C3%ADmek_-_Franti%C5%A1ek_Palack%C3%BD.jpg" TargetMode="External"/><Relationship Id="rId2" Type="http://schemas.openxmlformats.org/officeDocument/2006/relationships/hyperlink" Target="http://commons.wikimedia.org/wiki/Josef_Kriehuber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Pietzner,_Carl_(1853-1927)_-_Emperor_Franz_Josef_I_-_ca_1885.jpg" TargetMode="External"/><Relationship Id="rId4" Type="http://schemas.openxmlformats.org/officeDocument/2006/relationships/hyperlink" Target="http://commons.wikimedia.org/wiki/File:Austria-hungary.png?uselang=cs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000" dirty="0"/>
              <a:t>Cesta k rakousko-uherskému vyrovnání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66436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VY_32_INOVACE_5.DE.13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7719150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Osvícenství,</a:t>
                      </a:r>
                      <a:r>
                        <a:rPr lang="cs-CZ" sz="1200" baseline="0" dirty="0" smtClean="0"/>
                        <a:t> revoluce a idea svobody, modernizace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slouží k seznámení žáků s problematikou podoby rakouského císařství </a:t>
            </a:r>
            <a:r>
              <a:rPr lang="cs-CZ" sz="1100" dirty="0" smtClean="0">
                <a:solidFill>
                  <a:prstClr val="black"/>
                </a:solidFill>
              </a:rPr>
              <a:t>v období po skončení bachovského absolutismu. </a:t>
            </a:r>
            <a:r>
              <a:rPr lang="cs-CZ" sz="1100" dirty="0">
                <a:solidFill>
                  <a:prstClr val="black"/>
                </a:solidFill>
              </a:rPr>
              <a:t>Sleduje problematiku období </a:t>
            </a:r>
            <a:r>
              <a:rPr lang="cs-CZ" sz="1100" dirty="0" smtClean="0">
                <a:solidFill>
                  <a:prstClr val="black"/>
                </a:solidFill>
              </a:rPr>
              <a:t>přeměny Rakouska na Rakousko-Uhersko. </a:t>
            </a:r>
            <a:r>
              <a:rPr lang="cs-CZ" sz="1100" dirty="0">
                <a:solidFill>
                  <a:prstClr val="black"/>
                </a:solidFill>
              </a:rPr>
              <a:t>Poukazuje na to, že to bylo </a:t>
            </a:r>
            <a:r>
              <a:rPr lang="cs-CZ" sz="1100" dirty="0" smtClean="0">
                <a:solidFill>
                  <a:prstClr val="black"/>
                </a:solidFill>
              </a:rPr>
              <a:t>období vydání několika důležitých dokumentů a </a:t>
            </a:r>
            <a:r>
              <a:rPr lang="cs-CZ" sz="1100" dirty="0" err="1" smtClean="0">
                <a:solidFill>
                  <a:prstClr val="black"/>
                </a:solidFill>
              </a:rPr>
              <a:t>prusko</a:t>
            </a:r>
            <a:r>
              <a:rPr lang="cs-CZ" sz="1100" dirty="0" smtClean="0">
                <a:solidFill>
                  <a:prstClr val="black"/>
                </a:solidFill>
              </a:rPr>
              <a:t> – rakouské  války. </a:t>
            </a:r>
            <a:r>
              <a:rPr lang="cs-CZ" sz="1100" dirty="0"/>
              <a:t>Obrazový a mapový materiál je vhodný jako pomůcka pro osvětlení a srovnání jednotlivých problematik. Pomůcky: interaktivní tabule, dataprojektor, učebnice</a:t>
            </a:r>
            <a:r>
              <a:rPr lang="cs-CZ" sz="1100" dirty="0" smtClean="0"/>
              <a:t>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126591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dirty="0" smtClean="0"/>
              <a:t>Cesta k rakousko-uherskému vyrovnání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Léta 1860 – 1867 v Rakousku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32809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Říjnový diplom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20. 10.1860</a:t>
            </a:r>
            <a:endParaRPr lang="cs-CZ" dirty="0" smtClean="0"/>
          </a:p>
          <a:p>
            <a:r>
              <a:rPr lang="cs-CZ" dirty="0" smtClean="0"/>
              <a:t>právní základ monarchie – </a:t>
            </a:r>
            <a:r>
              <a:rPr lang="cs-CZ" b="1" dirty="0" smtClean="0"/>
              <a:t>Pragmatická  sankce</a:t>
            </a:r>
            <a:r>
              <a:rPr lang="cs-CZ" dirty="0" smtClean="0"/>
              <a:t> z roku 1713</a:t>
            </a:r>
          </a:p>
          <a:p>
            <a:r>
              <a:rPr lang="cs-CZ" dirty="0" smtClean="0"/>
              <a:t>připustil určitou </a:t>
            </a:r>
            <a:r>
              <a:rPr lang="cs-CZ" b="1" dirty="0" smtClean="0"/>
              <a:t>federalizaci</a:t>
            </a:r>
            <a:r>
              <a:rPr lang="cs-CZ" dirty="0" smtClean="0"/>
              <a:t> na základě historických tradic</a:t>
            </a:r>
          </a:p>
          <a:p>
            <a:r>
              <a:rPr lang="cs-CZ" b="1" dirty="0" smtClean="0"/>
              <a:t>návrat k parlamentarismu</a:t>
            </a:r>
            <a:endParaRPr lang="cs-CZ" dirty="0"/>
          </a:p>
          <a:p>
            <a:r>
              <a:rPr lang="cs-CZ" dirty="0" smtClean="0"/>
              <a:t>vyzvednuta </a:t>
            </a:r>
            <a:r>
              <a:rPr lang="cs-CZ" b="1" dirty="0" smtClean="0"/>
              <a:t>úloha zemských sněmů</a:t>
            </a:r>
            <a:endParaRPr lang="cs-CZ" dirty="0" smtClean="0"/>
          </a:p>
          <a:p>
            <a:r>
              <a:rPr lang="cs-CZ" dirty="0" smtClean="0"/>
              <a:t>diplom byl českými politiky uvítán – </a:t>
            </a:r>
            <a:r>
              <a:rPr lang="cs-CZ" b="1" dirty="0" smtClean="0"/>
              <a:t>umožňoval obnovení historických práv České Koruny</a:t>
            </a:r>
            <a:endParaRPr lang="cs-CZ" dirty="0" smtClean="0"/>
          </a:p>
          <a:p>
            <a:r>
              <a:rPr lang="cs-CZ" dirty="0" smtClean="0"/>
              <a:t>do popředí se dostávají kruhy hlásící se k velkoněmeckému programu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7866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Únorová ústava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792" cy="5069160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26.2.1861</a:t>
            </a:r>
          </a:p>
          <a:p>
            <a:r>
              <a:rPr lang="cs-CZ" dirty="0" smtClean="0"/>
              <a:t>třetí oktrojovaná ústava</a:t>
            </a:r>
          </a:p>
          <a:p>
            <a:r>
              <a:rPr lang="cs-CZ" dirty="0" smtClean="0"/>
              <a:t>Připravená státním ministrem </a:t>
            </a:r>
            <a:r>
              <a:rPr lang="cs-CZ" b="1" dirty="0" smtClean="0"/>
              <a:t>Antonem von </a:t>
            </a:r>
            <a:r>
              <a:rPr lang="cs-CZ" b="1" dirty="0" err="1" smtClean="0"/>
              <a:t>Schmerlingem</a:t>
            </a:r>
            <a:r>
              <a:rPr lang="cs-CZ" b="1" dirty="0" smtClean="0"/>
              <a:t> </a:t>
            </a:r>
          </a:p>
          <a:p>
            <a:r>
              <a:rPr lang="cs-CZ" dirty="0" smtClean="0"/>
              <a:t>platila </a:t>
            </a:r>
            <a:r>
              <a:rPr lang="cs-CZ" b="1" dirty="0" smtClean="0"/>
              <a:t>pro celou monarchii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1.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401" y="980728"/>
            <a:ext cx="3953599" cy="568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2159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Únorová ústava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centralistické pojetí státu</a:t>
            </a:r>
            <a:r>
              <a:rPr lang="cs-CZ" dirty="0" smtClean="0"/>
              <a:t> – omezení moci zemských sněmů, </a:t>
            </a:r>
            <a:r>
              <a:rPr lang="cs-CZ" b="1" dirty="0" smtClean="0"/>
              <a:t>posílení Říšské rady</a:t>
            </a:r>
            <a:endParaRPr lang="cs-CZ" dirty="0" smtClean="0"/>
          </a:p>
          <a:p>
            <a:r>
              <a:rPr lang="cs-CZ" dirty="0" smtClean="0"/>
              <a:t>možnost </a:t>
            </a:r>
            <a:r>
              <a:rPr lang="cs-CZ" b="1" dirty="0" smtClean="0"/>
              <a:t>dualistického uspořádání</a:t>
            </a:r>
            <a:r>
              <a:rPr lang="cs-CZ" dirty="0" smtClean="0"/>
              <a:t> - </a:t>
            </a:r>
            <a:r>
              <a:rPr lang="cs-CZ" b="1" dirty="0" smtClean="0"/>
              <a:t>Říšská rada</a:t>
            </a:r>
            <a:r>
              <a:rPr lang="cs-CZ" dirty="0" smtClean="0"/>
              <a:t> (poradní orgán) rozdělena na:</a:t>
            </a:r>
          </a:p>
          <a:p>
            <a:pPr lvl="1"/>
            <a:r>
              <a:rPr lang="cs-CZ" b="1" dirty="0" smtClean="0"/>
              <a:t>užší</a:t>
            </a:r>
            <a:r>
              <a:rPr lang="cs-CZ" dirty="0" smtClean="0"/>
              <a:t> – jen zástupci rakouských zemí</a:t>
            </a:r>
          </a:p>
          <a:p>
            <a:pPr lvl="1"/>
            <a:r>
              <a:rPr lang="cs-CZ" b="1" dirty="0" smtClean="0"/>
              <a:t>širší</a:t>
            </a:r>
            <a:r>
              <a:rPr lang="cs-CZ" dirty="0" smtClean="0"/>
              <a:t> – zástupci Rakouska i Uher; nikdy se nesešla</a:t>
            </a:r>
          </a:p>
          <a:p>
            <a:r>
              <a:rPr lang="cs-CZ" b="1" dirty="0" smtClean="0"/>
              <a:t>Nejsou zakotvena občanská práva</a:t>
            </a:r>
          </a:p>
          <a:p>
            <a:r>
              <a:rPr lang="cs-CZ" b="1" dirty="0" smtClean="0"/>
              <a:t>Pravomoc zemských sněmů poměrně omezená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1421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Únorová ústava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základem volebního systému 4 kurie - velkostatkářská, obchodních a živnostenských komor, měst, venkovských obcí</a:t>
            </a:r>
          </a:p>
          <a:p>
            <a:r>
              <a:rPr lang="pt-BR" dirty="0" smtClean="0"/>
              <a:t>poslance </a:t>
            </a:r>
            <a:r>
              <a:rPr lang="pt-BR" dirty="0"/>
              <a:t>do P</a:t>
            </a:r>
            <a:r>
              <a:rPr lang="cs-CZ" dirty="0" err="1"/>
              <a:t>oslanecké</a:t>
            </a:r>
            <a:r>
              <a:rPr lang="cs-CZ" dirty="0"/>
              <a:t> sněmovny Říšské </a:t>
            </a:r>
            <a:r>
              <a:rPr lang="cs-CZ" dirty="0" smtClean="0"/>
              <a:t>rady volí zemský sněm </a:t>
            </a:r>
            <a:r>
              <a:rPr lang="cs-CZ" dirty="0"/>
              <a:t>(členové Panské sněmovny jmenováni císařem</a:t>
            </a:r>
            <a:r>
              <a:rPr lang="cs-CZ" b="1" dirty="0" smtClean="0"/>
              <a:t>)</a:t>
            </a:r>
          </a:p>
          <a:p>
            <a:r>
              <a:rPr lang="cs-CZ" b="1" dirty="0" smtClean="0"/>
              <a:t>Přijetí zákona vyžadovalo souhlas obou komor i panovníka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8064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politika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reakce českých </a:t>
            </a:r>
            <a:r>
              <a:rPr lang="cs-CZ" dirty="0" smtClean="0"/>
              <a:t>politiků zdrženlivá – ústava ignorovala </a:t>
            </a:r>
            <a:r>
              <a:rPr lang="cs-CZ" dirty="0"/>
              <a:t>české státoprávní </a:t>
            </a:r>
            <a:r>
              <a:rPr lang="cs-CZ" dirty="0" smtClean="0"/>
              <a:t>nároky</a:t>
            </a:r>
          </a:p>
          <a:p>
            <a:r>
              <a:rPr lang="cs-CZ" dirty="0" smtClean="0"/>
              <a:t>ustanovení </a:t>
            </a:r>
            <a:r>
              <a:rPr lang="cs-CZ" dirty="0"/>
              <a:t>ústavy otevíralo cestu k </a:t>
            </a:r>
            <a:r>
              <a:rPr lang="cs-CZ" dirty="0" smtClean="0"/>
              <a:t>liberalizaci</a:t>
            </a:r>
          </a:p>
          <a:p>
            <a:r>
              <a:rPr lang="cs-CZ" b="1" dirty="0"/>
              <a:t>1863 – politika </a:t>
            </a:r>
            <a:r>
              <a:rPr lang="cs-CZ" b="1" dirty="0" smtClean="0"/>
              <a:t>pasívní opozice (rezistence</a:t>
            </a:r>
            <a:r>
              <a:rPr lang="cs-CZ" dirty="0" smtClean="0"/>
              <a:t>) – čeští </a:t>
            </a:r>
            <a:r>
              <a:rPr lang="cs-CZ" dirty="0"/>
              <a:t>poslanci nezasedají na </a:t>
            </a:r>
            <a:r>
              <a:rPr lang="cs-CZ" dirty="0" smtClean="0"/>
              <a:t>Říšské radě, poukazují </a:t>
            </a:r>
            <a:r>
              <a:rPr lang="cs-CZ" dirty="0"/>
              <a:t>na nedodržování českého historického státního práva, postavili se proti únorové </a:t>
            </a:r>
            <a:r>
              <a:rPr lang="cs-CZ" dirty="0" smtClean="0"/>
              <a:t>ústavě</a:t>
            </a:r>
          </a:p>
          <a:p>
            <a:r>
              <a:rPr lang="cs-CZ" dirty="0" smtClean="0"/>
              <a:t>Česká politická reprezentace se dělí na staročechy a mladočechy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4516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Česká politika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Staročeši </a:t>
            </a:r>
            <a:endParaRPr lang="cs-CZ" sz="3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Mladočeši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Liberálně konzervativní směr</a:t>
            </a:r>
          </a:p>
          <a:p>
            <a:r>
              <a:rPr lang="cs-CZ" dirty="0" smtClean="0"/>
              <a:t>František Palacký</a:t>
            </a:r>
          </a:p>
          <a:p>
            <a:r>
              <a:rPr lang="cs-CZ" dirty="0" smtClean="0"/>
              <a:t>František Ladislav Rieger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Radikální demokraté</a:t>
            </a:r>
          </a:p>
          <a:p>
            <a:r>
              <a:rPr lang="cs-CZ" dirty="0" smtClean="0"/>
              <a:t>Karel Sladkovský</a:t>
            </a:r>
          </a:p>
          <a:p>
            <a:r>
              <a:rPr lang="cs-CZ" dirty="0" smtClean="0"/>
              <a:t>Bratři Grégrové (Julius a Eduard)</a:t>
            </a:r>
          </a:p>
          <a:p>
            <a:r>
              <a:rPr lang="cs-CZ" dirty="0" smtClean="0"/>
              <a:t>Národní listy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929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Schmerlingova</a:t>
            </a:r>
            <a:r>
              <a:rPr lang="cs-CZ" dirty="0" smtClean="0"/>
              <a:t> politika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Neúspěšná doma i v zahraničí</a:t>
            </a:r>
          </a:p>
          <a:p>
            <a:r>
              <a:rPr lang="cs-CZ" dirty="0" smtClean="0"/>
              <a:t>Nechal se zatáhnout do války o </a:t>
            </a:r>
            <a:r>
              <a:rPr lang="cs-CZ" dirty="0" err="1" smtClean="0"/>
              <a:t>Šlesvicko</a:t>
            </a:r>
            <a:r>
              <a:rPr lang="cs-CZ" dirty="0" smtClean="0"/>
              <a:t> a Holštýnsko (1864)</a:t>
            </a:r>
          </a:p>
          <a:p>
            <a:r>
              <a:rPr lang="cs-CZ" dirty="0" smtClean="0"/>
              <a:t>Prosazoval ideu velikého jednotného Rakouska – znepřátelil si Čechy, Italy, Maďary, Poláky a německé liberály</a:t>
            </a:r>
          </a:p>
          <a:p>
            <a:r>
              <a:rPr lang="cs-CZ" dirty="0" smtClean="0"/>
              <a:t>1865 pozastavena platnost únorové ústavy (důvodem nespokojenost Maďarů)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901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politika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898776" cy="499715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Politika austroslavismu zastarala</a:t>
            </a:r>
          </a:p>
          <a:p>
            <a:r>
              <a:rPr lang="cs-CZ" dirty="0" smtClean="0"/>
              <a:t>1865 – František Palacký – Idea státu rakouského</a:t>
            </a:r>
          </a:p>
          <a:p>
            <a:r>
              <a:rPr lang="cs-CZ" i="1" dirty="0" smtClean="0"/>
              <a:t>„Byli jsme před Rakouskem, budeme i po něm.“</a:t>
            </a:r>
          </a:p>
          <a:p>
            <a:r>
              <a:rPr lang="cs-CZ" dirty="0" smtClean="0"/>
              <a:t>Ideálem federativní uspořádání s co největší samostatností jednotlivých celků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2.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814930"/>
            <a:ext cx="4255800" cy="59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0007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Prusko – rakouská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1866</a:t>
            </a:r>
          </a:p>
          <a:p>
            <a:r>
              <a:rPr lang="cs-CZ" dirty="0" smtClean="0"/>
              <a:t>Bitva u Hradce Králové </a:t>
            </a:r>
          </a:p>
          <a:p>
            <a:r>
              <a:rPr lang="cs-CZ" dirty="0" smtClean="0"/>
              <a:t>Porážka Rakouska</a:t>
            </a:r>
          </a:p>
          <a:p>
            <a:r>
              <a:rPr lang="cs-CZ" dirty="0"/>
              <a:t>Pražský mír </a:t>
            </a:r>
            <a:r>
              <a:rPr lang="cs-CZ" dirty="0" smtClean="0"/>
              <a:t>– Rakousko vystoupilo z Německého </a:t>
            </a:r>
            <a:r>
              <a:rPr lang="cs-CZ" dirty="0"/>
              <a:t>spolku a vzdalo se </a:t>
            </a:r>
            <a:r>
              <a:rPr lang="cs-CZ" dirty="0" smtClean="0"/>
              <a:t>práv </a:t>
            </a:r>
            <a:r>
              <a:rPr lang="cs-CZ" dirty="0"/>
              <a:t>v </a:t>
            </a:r>
            <a:r>
              <a:rPr lang="cs-CZ" dirty="0" smtClean="0"/>
              <a:t>Holštýnsku</a:t>
            </a:r>
          </a:p>
          <a:p>
            <a:r>
              <a:rPr lang="cs-CZ" dirty="0" smtClean="0"/>
              <a:t>Vnitřní krize v Rakousku</a:t>
            </a:r>
          </a:p>
          <a:p>
            <a:r>
              <a:rPr lang="cs-CZ" dirty="0" smtClean="0"/>
              <a:t>Snaha řešit uherskou otázku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7754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8003232" cy="1143000"/>
          </a:xfrm>
        </p:spPr>
        <p:txBody>
          <a:bodyPr>
            <a:noAutofit/>
          </a:bodyPr>
          <a:lstStyle/>
          <a:p>
            <a:r>
              <a:rPr lang="cs-CZ" dirty="0" smtClean="0"/>
              <a:t>Rakousko-uherské vyrovnání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Císař potvrdil starou uherskou ústavu z roku 1848</a:t>
            </a:r>
          </a:p>
          <a:p>
            <a:r>
              <a:rPr lang="cs-CZ" dirty="0" smtClean="0"/>
              <a:t>Císař se nechal korunovat uherským králem (1867)</a:t>
            </a:r>
          </a:p>
          <a:p>
            <a:r>
              <a:rPr lang="cs-CZ" dirty="0" smtClean="0"/>
              <a:t>Rakousko-uherské vyrovnání (dualismus) potvrzeno prosincovou ústavou </a:t>
            </a:r>
          </a:p>
          <a:p>
            <a:r>
              <a:rPr lang="cs-CZ" dirty="0" smtClean="0"/>
              <a:t>Rakousko se změnilo v Rakousko-Uhersko</a:t>
            </a:r>
          </a:p>
          <a:p>
            <a:r>
              <a:rPr lang="cs-CZ" dirty="0" smtClean="0"/>
              <a:t>Rozdělení podle řeky </a:t>
            </a:r>
            <a:r>
              <a:rPr lang="cs-CZ" dirty="0" err="1" smtClean="0"/>
              <a:t>Litavy</a:t>
            </a:r>
            <a:endParaRPr lang="cs-CZ" dirty="0" smtClean="0"/>
          </a:p>
          <a:p>
            <a:pPr lvl="1"/>
            <a:r>
              <a:rPr lang="cs-CZ" dirty="0" smtClean="0"/>
              <a:t>Předlitavsko (</a:t>
            </a:r>
            <a:r>
              <a:rPr lang="cs-CZ" dirty="0" err="1" smtClean="0"/>
              <a:t>Cislajtánie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Zalitavsko (</a:t>
            </a:r>
            <a:r>
              <a:rPr lang="cs-CZ" dirty="0" err="1" smtClean="0"/>
              <a:t>Translajtánie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2596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836711"/>
            <a:ext cx="8919204" cy="5190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23528" y="6165304"/>
            <a:ext cx="658416" cy="457200"/>
          </a:xfrm>
        </p:spPr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3177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dualismus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797871" y="5954321"/>
            <a:ext cx="720080" cy="7815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Obě části říše mají společné</a:t>
            </a:r>
          </a:p>
          <a:p>
            <a:pPr lvl="1"/>
            <a:r>
              <a:rPr lang="cs-CZ" dirty="0" smtClean="0"/>
              <a:t>Panovníka</a:t>
            </a:r>
          </a:p>
          <a:p>
            <a:pPr lvl="1"/>
            <a:r>
              <a:rPr lang="cs-CZ" dirty="0" smtClean="0"/>
              <a:t>Armádu</a:t>
            </a:r>
          </a:p>
          <a:p>
            <a:pPr lvl="1"/>
            <a:r>
              <a:rPr lang="cs-CZ" dirty="0" smtClean="0"/>
              <a:t>Zahraniční politiku</a:t>
            </a:r>
          </a:p>
          <a:p>
            <a:pPr lvl="1"/>
            <a:r>
              <a:rPr lang="cs-CZ" dirty="0" smtClean="0"/>
              <a:t>finance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3402335" cy="5168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2067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Prosincová ústava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platí </a:t>
            </a:r>
            <a:r>
              <a:rPr lang="cs-CZ" b="1" dirty="0"/>
              <a:t>pro Předlitavsko </a:t>
            </a:r>
            <a:endParaRPr lang="cs-CZ" b="1" dirty="0" smtClean="0"/>
          </a:p>
          <a:p>
            <a:r>
              <a:rPr lang="cs-CZ" dirty="0" smtClean="0"/>
              <a:t>platí </a:t>
            </a:r>
            <a:r>
              <a:rPr lang="cs-CZ" dirty="0"/>
              <a:t>do roku </a:t>
            </a:r>
            <a:r>
              <a:rPr lang="cs-CZ" dirty="0" smtClean="0"/>
              <a:t>1918</a:t>
            </a:r>
          </a:p>
          <a:p>
            <a:r>
              <a:rPr lang="cs-CZ" dirty="0"/>
              <a:t>zakotvuje občanské </a:t>
            </a:r>
            <a:r>
              <a:rPr lang="cs-CZ" dirty="0" smtClean="0"/>
              <a:t>svobody</a:t>
            </a:r>
          </a:p>
          <a:p>
            <a:r>
              <a:rPr lang="cs-CZ" dirty="0" smtClean="0"/>
              <a:t>formálně </a:t>
            </a:r>
            <a:r>
              <a:rPr lang="cs-CZ" dirty="0"/>
              <a:t>pokračování únorové </a:t>
            </a:r>
            <a:r>
              <a:rPr lang="cs-CZ" dirty="0" smtClean="0"/>
              <a:t>ústavy</a:t>
            </a:r>
          </a:p>
          <a:p>
            <a:r>
              <a:rPr lang="cs-CZ" b="1" dirty="0" smtClean="0"/>
              <a:t>Říšská </a:t>
            </a:r>
            <a:r>
              <a:rPr lang="cs-CZ" b="1" dirty="0"/>
              <a:t>rada</a:t>
            </a:r>
            <a:r>
              <a:rPr lang="cs-CZ" dirty="0"/>
              <a:t> - Poslanecká sněmovna (volena zemskými </a:t>
            </a:r>
            <a:r>
              <a:rPr lang="cs-CZ" dirty="0" smtClean="0"/>
              <a:t>sněmy) </a:t>
            </a:r>
            <a:r>
              <a:rPr lang="cs-CZ" dirty="0"/>
              <a:t>+ Panská sněmovna (zletilí členové panujícího </a:t>
            </a:r>
            <a:r>
              <a:rPr lang="cs-CZ" dirty="0" smtClean="0"/>
              <a:t>rodu; dědičně předáci </a:t>
            </a:r>
            <a:r>
              <a:rPr lang="cs-CZ" dirty="0"/>
              <a:t>předních šlechtických </a:t>
            </a:r>
            <a:r>
              <a:rPr lang="cs-CZ" dirty="0" smtClean="0"/>
              <a:t>rodů; lidé </a:t>
            </a:r>
            <a:r>
              <a:rPr lang="cs-CZ" dirty="0"/>
              <a:t>jmenovaní císařem za zásluhy, </a:t>
            </a:r>
            <a:r>
              <a:rPr lang="cs-CZ" dirty="0" smtClean="0"/>
              <a:t>další mandáty biskupové a </a:t>
            </a:r>
            <a:r>
              <a:rPr lang="cs-CZ" dirty="0"/>
              <a:t>arcibiskupové s </a:t>
            </a:r>
            <a:r>
              <a:rPr lang="cs-CZ" dirty="0" smtClean="0"/>
              <a:t>knížecí </a:t>
            </a:r>
            <a:r>
              <a:rPr lang="cs-CZ" dirty="0"/>
              <a:t>hodností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3559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Vysvětli, v čem spočíval význam říjnového diplomu.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Únorová ústava.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Vysvětli pojem oktrojovaná ústava.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čem spočívala politika pasívní opozice?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Charakterizuj základní rozdíly mezi staročechy a mladočechy. Jmenuj významné představitele obou politických směrů.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to </a:t>
            </a:r>
            <a:r>
              <a:rPr lang="cs-CZ" dirty="0" err="1" smtClean="0"/>
              <a:t>Cislajtánie</a:t>
            </a:r>
            <a:r>
              <a:rPr lang="cs-CZ" dirty="0" smtClean="0"/>
              <a:t> a </a:t>
            </a:r>
            <a:r>
              <a:rPr lang="cs-CZ" dirty="0" err="1" smtClean="0"/>
              <a:t>Translajtánie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čem spočíval dualismus?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Která ústava dualismus potvrzovala?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07609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1400" smtClean="0"/>
              <a:t>JOSEF </a:t>
            </a:r>
            <a:r>
              <a:rPr lang="cs-CZ" sz="1400" dirty="0"/>
              <a:t>KRIEHUBER. </a:t>
            </a:r>
            <a:r>
              <a:rPr lang="cs-CZ" sz="1400" i="1" dirty="0"/>
              <a:t>wikimedia.org</a:t>
            </a:r>
            <a:r>
              <a:rPr lang="cs-CZ" sz="1400" dirty="0"/>
              <a:t> [online]. [cit. 5.2.2013]. Dostupný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commons.wikimedia.org/wiki/Josef_Kriehuber?uselang=cs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/>
              <a:t>JAN VILÍMEK. </a:t>
            </a:r>
            <a:r>
              <a:rPr lang="cs-CZ" sz="1400" i="1" dirty="0"/>
              <a:t>wikipedia.org</a:t>
            </a:r>
            <a:r>
              <a:rPr lang="cs-CZ" sz="1400" dirty="0"/>
              <a:t> [online]. [cit. 5.2.2013]. Dostupný na WWW: </a:t>
            </a:r>
            <a:r>
              <a:rPr lang="cs-CZ" sz="1400" dirty="0">
                <a:hlinkClick r:id="rId3"/>
              </a:rPr>
              <a:t>http://cs.wikipedia.org/wiki/Soubor:Jan_Vil%C3%ADmek_-_</a:t>
            </a:r>
            <a:r>
              <a:rPr lang="cs-CZ" sz="1400" dirty="0" smtClean="0">
                <a:hlinkClick r:id="rId3"/>
              </a:rPr>
              <a:t>Franti%C5%A1ek_Palack%C3%BD.jpg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/>
              <a:t>AUTOR NEUVEDEN. </a:t>
            </a:r>
            <a:r>
              <a:rPr lang="cs-CZ" sz="1400" i="1" dirty="0"/>
              <a:t>wikimedia.org</a:t>
            </a:r>
            <a:r>
              <a:rPr lang="cs-CZ" sz="1400" dirty="0"/>
              <a:t> [online]. [cit. 5.2.2013].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commons.wikimedia.org/wiki/File:Austria-hungary.png?uselang=cs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/>
              <a:t>CARL PIETZNER. </a:t>
            </a:r>
            <a:r>
              <a:rPr lang="cs-CZ" sz="1400" i="1" dirty="0"/>
              <a:t>wikipedia.org</a:t>
            </a:r>
            <a:r>
              <a:rPr lang="cs-CZ" sz="1400" dirty="0"/>
              <a:t> [online]. [cit. 5.2.2013]. Dostupný na WWW: </a:t>
            </a:r>
            <a:r>
              <a:rPr lang="cs-CZ" sz="1400" dirty="0">
                <a:hlinkClick r:id="rId5"/>
              </a:rPr>
              <a:t>http://cs.wikipedia.org/wiki/Soubor:Pietzner,_Carl_%281853-1927%29_-_Emperor_Franz_Josef_I_-_</a:t>
            </a:r>
            <a:r>
              <a:rPr lang="cs-CZ" sz="1400" dirty="0" smtClean="0">
                <a:hlinkClick r:id="rId5"/>
              </a:rPr>
              <a:t>ca_1885.jpg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endParaRPr lang="cs-CZ" sz="1100" dirty="0" smtClean="0"/>
          </a:p>
          <a:p>
            <a:pPr marL="514350" indent="-514350">
              <a:buFont typeface="+mj-lt"/>
              <a:buAutoNum type="arabicPeriod"/>
            </a:pPr>
            <a:endParaRPr lang="cs-CZ" sz="1100" dirty="0" smtClean="0"/>
          </a:p>
          <a:p>
            <a:pPr marL="514350" indent="-514350">
              <a:buFont typeface="+mj-lt"/>
              <a:buAutoNum type="arabicPeriod"/>
            </a:pPr>
            <a:endParaRPr lang="cs-CZ" sz="1100" dirty="0" smtClean="0"/>
          </a:p>
          <a:p>
            <a:pPr marL="514350" indent="-514350">
              <a:buFont typeface="+mj-lt"/>
              <a:buAutoNum type="arabicPeriod"/>
            </a:pPr>
            <a:endParaRPr lang="cs-CZ" sz="1100" dirty="0" smtClean="0"/>
          </a:p>
          <a:p>
            <a:pPr marL="514350" indent="-514350">
              <a:buFont typeface="+mj-lt"/>
              <a:buAutoNum type="arabicPeriod"/>
            </a:pPr>
            <a:endParaRPr lang="cs-CZ" sz="1100" dirty="0" smtClean="0"/>
          </a:p>
          <a:p>
            <a:pPr marL="514350" indent="-514350">
              <a:buFont typeface="+mj-lt"/>
              <a:buAutoNum type="arabicPeriod"/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160429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i="1" dirty="0"/>
              <a:t>Dějiny zemí koruny české II</a:t>
            </a:r>
            <a:r>
              <a:rPr lang="cs-CZ" dirty="0"/>
              <a:t>. 4. vyd. Praha: Paseka, 1997, 328 s. ISBN 80-718-5097-7.</a:t>
            </a:r>
          </a:p>
          <a:p>
            <a:r>
              <a:rPr lang="cs-CZ" dirty="0" smtClean="0"/>
              <a:t>KVIRENC</a:t>
            </a:r>
            <a:r>
              <a:rPr lang="cs-CZ" dirty="0"/>
              <a:t>, Jan a Eliška KUNSTOVÁ. </a:t>
            </a:r>
            <a:r>
              <a:rPr lang="cs-CZ" i="1" dirty="0"/>
              <a:t>České dějiny do roku 1914: historie v dokumentech</a:t>
            </a:r>
            <a:r>
              <a:rPr lang="cs-CZ" dirty="0"/>
              <a:t>. Vyd. 1. Liberec: Dialog, 2006, 207 s. ISBN 80-867-6143-6.</a:t>
            </a:r>
          </a:p>
          <a:p>
            <a:r>
              <a:rPr lang="cs-CZ" smtClean="0"/>
              <a:t>SOCHROVÁ</a:t>
            </a:r>
            <a:r>
              <a:rPr lang="cs-CZ" dirty="0"/>
              <a:t>, Marie. </a:t>
            </a:r>
            <a:r>
              <a:rPr lang="cs-CZ" i="1" dirty="0"/>
              <a:t>Dějepis II. v kostce: pro střední školy : [novověk, dějiny nové doby]</a:t>
            </a:r>
            <a:r>
              <a:rPr lang="cs-CZ" dirty="0"/>
              <a:t>. 1. vyd. Praha: Fragment, 2008. ISBN 80-253-0604-6.</a:t>
            </a:r>
          </a:p>
          <a:p>
            <a:r>
              <a:rPr lang="cs-CZ" dirty="0"/>
              <a:t>ŠTĚPÁNKOVÁ, Alena a Pavel SLEPIČKA. </a:t>
            </a:r>
            <a:r>
              <a:rPr lang="cs-CZ" i="1" dirty="0"/>
              <a:t>Odmaturuj! z dějepisu 2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256 s. ISBN 80-735-8069-1.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24819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8181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Bohatý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245</TotalTime>
  <Words>832</Words>
  <Application>Microsoft Office PowerPoint</Application>
  <PresentationFormat>Předvádění na obrazovce (4:3)</PresentationFormat>
  <Paragraphs>138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Bohatý</vt:lpstr>
      <vt:lpstr>projekt</vt:lpstr>
      <vt:lpstr>Cesta k rakousko-uherskému vyrovnání</vt:lpstr>
      <vt:lpstr>ANOTACE</vt:lpstr>
      <vt:lpstr>Cesta k rakousko-uherskému vyrovnání</vt:lpstr>
      <vt:lpstr>Říjnový diplom</vt:lpstr>
      <vt:lpstr>Únorová ústava</vt:lpstr>
      <vt:lpstr>Únorová ústava</vt:lpstr>
      <vt:lpstr>Únorová ústava</vt:lpstr>
      <vt:lpstr>Česká politika</vt:lpstr>
      <vt:lpstr>Česká politika</vt:lpstr>
      <vt:lpstr>Schmerlingova politika</vt:lpstr>
      <vt:lpstr>Česká politika</vt:lpstr>
      <vt:lpstr>Prusko – rakouská válka</vt:lpstr>
      <vt:lpstr>Rakousko-uherské vyrovnání</vt:lpstr>
      <vt:lpstr>Prezentace aplikace PowerPoint</vt:lpstr>
      <vt:lpstr>dualismus</vt:lpstr>
      <vt:lpstr>Prosincová ústava</vt:lpstr>
      <vt:lpstr>Závěrečné opakování</vt:lpstr>
      <vt:lpstr>Zdroje</vt:lpstr>
      <vt:lpstr>literatura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Rakousko-uherské vyrovnání</dc:title>
  <dc:creator>zi</dc:creator>
  <cp:lastModifiedBy>zi</cp:lastModifiedBy>
  <cp:revision>28</cp:revision>
  <dcterms:created xsi:type="dcterms:W3CDTF">2012-11-12T12:29:07Z</dcterms:created>
  <dcterms:modified xsi:type="dcterms:W3CDTF">2013-12-18T07:43:49Z</dcterms:modified>
</cp:coreProperties>
</file>