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7" r:id="rId3"/>
  </p:sldMasterIdLst>
  <p:notesMasterIdLst>
    <p:notesMasterId r:id="rId23"/>
  </p:notesMasterIdLst>
  <p:sldIdLst>
    <p:sldId id="274" r:id="rId4"/>
    <p:sldId id="275" r:id="rId5"/>
    <p:sldId id="256" r:id="rId6"/>
    <p:sldId id="268" r:id="rId7"/>
    <p:sldId id="267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72" r:id="rId19"/>
    <p:sldId id="270" r:id="rId20"/>
    <p:sldId id="276" r:id="rId21"/>
    <p:sldId id="27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81B448-F4F8-4909-BE91-B21EC69F064B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9065A8-3654-414B-A412-E9D22077D0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2736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Čert odnáší Metternicha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9065A8-3654-414B-A412-E9D22077D07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608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9CBB15-096D-4FE9-958C-0765441E25D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EE068-09F7-4C77-A7D6-5EEDD0EBBB13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9CBB15-096D-4FE9-958C-0765441E25D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EE068-09F7-4C77-A7D6-5EEDD0EBBB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9CBB15-096D-4FE9-958C-0765441E25D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EE068-09F7-4C77-A7D6-5EEDD0EBBB1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9CBB15-096D-4FE9-958C-0765441E25D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EE068-09F7-4C77-A7D6-5EEDD0EBBB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9CBB15-096D-4FE9-958C-0765441E25D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EE068-09F7-4C77-A7D6-5EEDD0EBBB1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9CBB15-096D-4FE9-958C-0765441E25D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EE068-09F7-4C77-A7D6-5EEDD0EBBB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9CBB15-096D-4FE9-958C-0765441E25D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EE068-09F7-4C77-A7D6-5EEDD0EBBB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9CBB15-096D-4FE9-958C-0765441E25D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EE068-09F7-4C77-A7D6-5EEDD0EBBB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289CBB15-096D-4FE9-958C-0765441E25D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090EE068-09F7-4C77-A7D6-5EEDD0EBBB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9CBB15-096D-4FE9-958C-0765441E25D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EE068-09F7-4C77-A7D6-5EEDD0EBBB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9CBB15-096D-4FE9-958C-0765441E25D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EE068-09F7-4C77-A7D6-5EEDD0EBBB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8000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8232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8564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31029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1482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3975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4803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8655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7307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7665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5181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329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84015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1766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1885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445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0667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99320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3789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2842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662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250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451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0008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7502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8985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8216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727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89CBB15-096D-4FE9-958C-0765441E25D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090EE068-09F7-4C77-A7D6-5EEDD0EBBB1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4887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1042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ranz_von_Pillersdorf.jpg" TargetMode="External"/><Relationship Id="rId2" Type="http://schemas.openxmlformats.org/officeDocument/2006/relationships/hyperlink" Target="http://cs.wikipedia.org/wiki/Soubor:%C4%8Cert_odn%C3%A1%C5%A1%C3%AD_Metternich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Franzjosef.jpg" TargetMode="External"/><Relationship Id="rId4" Type="http://schemas.openxmlformats.org/officeDocument/2006/relationships/hyperlink" Target="http://cs.wikipedia.org/wiki/Soubor:Alfred_Windischgr%C3%A4tz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Revoluční rok 1848/1849 ve Vídni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28969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VY_32_INOVACE_5.DE.14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9952435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 seznámení žáků s událostmi revolučního období 1848/1849 v hlavním městě rakouské monarchie. Sleduje problematiku vzniku revoluce v Rakousku. Objasňuje její příčiny a průběh. </a:t>
            </a:r>
            <a:r>
              <a:rPr lang="cs-CZ" sz="1100" dirty="0"/>
              <a:t>Obrazový </a:t>
            </a:r>
            <a:r>
              <a:rPr lang="cs-CZ" sz="1100" dirty="0" smtClean="0"/>
              <a:t>materiál </a:t>
            </a:r>
            <a:r>
              <a:rPr lang="cs-CZ" sz="1100" dirty="0"/>
              <a:t>je vhodný jako pomůcka pro osvětlení </a:t>
            </a:r>
            <a:r>
              <a:rPr lang="cs-CZ" sz="1100" dirty="0" smtClean="0"/>
              <a:t>problematiky. </a:t>
            </a:r>
            <a:r>
              <a:rPr lang="cs-CZ" sz="1100" dirty="0"/>
              <a:t>Pomůcky: interaktivní tabule, dataprojektor, učebnice.</a:t>
            </a:r>
          </a:p>
          <a:p>
            <a:pPr algn="just"/>
            <a:endParaRPr lang="cs-CZ" sz="11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219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Revoluční rok 1848/1849 ve Vídni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544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Předpoklady 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Touha </a:t>
            </a:r>
            <a:r>
              <a:rPr lang="cs-CZ" dirty="0"/>
              <a:t>po osobní svobodě – </a:t>
            </a:r>
            <a:r>
              <a:rPr lang="cs-CZ" dirty="0" smtClean="0"/>
              <a:t>sice konec </a:t>
            </a:r>
            <a:r>
              <a:rPr lang="cs-CZ" dirty="0"/>
              <a:t>nevolnictví, ale </a:t>
            </a:r>
            <a:r>
              <a:rPr lang="cs-CZ" dirty="0" smtClean="0"/>
              <a:t>zůstávalo poddanství </a:t>
            </a:r>
            <a:r>
              <a:rPr lang="cs-CZ" dirty="0"/>
              <a:t>(touha po jeho zrušení</a:t>
            </a:r>
            <a:r>
              <a:rPr lang="cs-CZ" dirty="0" smtClean="0"/>
              <a:t>)</a:t>
            </a:r>
          </a:p>
          <a:p>
            <a:r>
              <a:rPr lang="cs-CZ" dirty="0" smtClean="0"/>
              <a:t>Touha </a:t>
            </a:r>
            <a:r>
              <a:rPr lang="cs-CZ" dirty="0"/>
              <a:t>po </a:t>
            </a:r>
            <a:r>
              <a:rPr lang="cs-CZ" dirty="0" smtClean="0"/>
              <a:t>zlepšení sociální situace nejchudších vrstev obyvatelstva </a:t>
            </a:r>
          </a:p>
          <a:p>
            <a:r>
              <a:rPr lang="cs-CZ" dirty="0" smtClean="0"/>
              <a:t>Touha národů monarchie po sebeurčení</a:t>
            </a:r>
          </a:p>
          <a:p>
            <a:r>
              <a:rPr lang="cs-CZ" dirty="0" smtClean="0"/>
              <a:t>Touha po </a:t>
            </a:r>
            <a:r>
              <a:rPr lang="cs-CZ" dirty="0"/>
              <a:t>prosazení </a:t>
            </a:r>
            <a:r>
              <a:rPr lang="cs-CZ" dirty="0" smtClean="0"/>
              <a:t>myšlenek liberalismu</a:t>
            </a:r>
          </a:p>
          <a:p>
            <a:r>
              <a:rPr lang="cs-CZ" dirty="0" smtClean="0"/>
              <a:t>Touha </a:t>
            </a:r>
            <a:r>
              <a:rPr lang="cs-CZ" dirty="0"/>
              <a:t>zbavit se ministerského předsedy Metternicha</a:t>
            </a:r>
          </a:p>
        </p:txBody>
      </p:sp>
    </p:spTree>
    <p:extLst>
      <p:ext uri="{BB962C8B-B14F-4D97-AF65-F5344CB8AC3E}">
        <p14:creationId xmlns:p14="http://schemas.microsoft.com/office/powerpoint/2010/main" val="9735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Situace v Rakousku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Absolutistický metternichovský režim</a:t>
            </a:r>
          </a:p>
          <a:p>
            <a:r>
              <a:rPr lang="cs-CZ" dirty="0" smtClean="0"/>
              <a:t>Mnohonárodnostní stát</a:t>
            </a:r>
          </a:p>
          <a:p>
            <a:pPr lvl="1"/>
            <a:r>
              <a:rPr lang="cs-CZ" dirty="0" smtClean="0"/>
              <a:t>Slované 17 milionů</a:t>
            </a:r>
          </a:p>
          <a:p>
            <a:pPr lvl="1"/>
            <a:r>
              <a:rPr lang="cs-CZ" dirty="0" smtClean="0"/>
              <a:t>Italové a Rumuni 5 milionů</a:t>
            </a:r>
          </a:p>
          <a:p>
            <a:pPr lvl="1"/>
            <a:r>
              <a:rPr lang="cs-CZ" dirty="0" smtClean="0"/>
              <a:t>Němci 8 milionů</a:t>
            </a:r>
          </a:p>
          <a:p>
            <a:pPr lvl="1"/>
            <a:r>
              <a:rPr lang="cs-CZ" dirty="0" smtClean="0"/>
              <a:t>Maďaři 5 milionů</a:t>
            </a:r>
          </a:p>
          <a:p>
            <a:pPr lvl="1"/>
            <a:r>
              <a:rPr lang="cs-CZ" dirty="0" smtClean="0"/>
              <a:t>Převaha Slovanů</a:t>
            </a:r>
          </a:p>
          <a:p>
            <a:pPr lvl="1"/>
            <a:r>
              <a:rPr lang="cs-CZ" dirty="0" smtClean="0"/>
              <a:t>Vláda Němců a Maďarů</a:t>
            </a:r>
          </a:p>
          <a:p>
            <a:r>
              <a:rPr lang="cs-CZ" dirty="0" smtClean="0"/>
              <a:t>Neúroda a krutá zima 1847/1848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1113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Březnová 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Vypukla 13. března</a:t>
            </a:r>
          </a:p>
          <a:p>
            <a:r>
              <a:rPr lang="cs-CZ" dirty="0" smtClean="0"/>
              <a:t>Povstali studenti, řemeslníci a měšťané </a:t>
            </a:r>
          </a:p>
          <a:p>
            <a:r>
              <a:rPr lang="cs-CZ" dirty="0" smtClean="0"/>
              <a:t>Proti Metternichovi  </a:t>
            </a:r>
          </a:p>
          <a:p>
            <a:pPr lvl="1"/>
            <a:r>
              <a:rPr lang="cs-CZ" dirty="0" smtClean="0"/>
              <a:t>V </a:t>
            </a:r>
            <a:r>
              <a:rPr lang="cs-CZ" dirty="0"/>
              <a:t> ženských šatech utekl  do Čech </a:t>
            </a:r>
            <a:r>
              <a:rPr lang="cs-CZ" dirty="0" smtClean="0"/>
              <a:t>na panství Kynžvart</a:t>
            </a:r>
          </a:p>
          <a:p>
            <a:pPr lvl="1"/>
            <a:r>
              <a:rPr lang="cs-CZ" dirty="0" smtClean="0"/>
              <a:t>Později do Anglie</a:t>
            </a:r>
          </a:p>
          <a:p>
            <a:r>
              <a:rPr lang="cs-CZ" dirty="0" smtClean="0"/>
              <a:t>V čele nové vlády hrabě F. A. </a:t>
            </a:r>
            <a:r>
              <a:rPr lang="cs-CZ" dirty="0" err="1" smtClean="0"/>
              <a:t>Kolowrat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24744"/>
            <a:ext cx="3942239" cy="5565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0441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Pillersdorfova</a:t>
            </a:r>
            <a:r>
              <a:rPr lang="cs-CZ" dirty="0" smtClean="0"/>
              <a:t> ústava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První  </a:t>
            </a:r>
            <a:r>
              <a:rPr lang="cs-CZ" dirty="0"/>
              <a:t>rakouská </a:t>
            </a:r>
            <a:r>
              <a:rPr lang="cs-CZ" dirty="0" smtClean="0"/>
              <a:t>ústava</a:t>
            </a:r>
          </a:p>
          <a:p>
            <a:r>
              <a:rPr lang="cs-CZ" dirty="0" smtClean="0"/>
              <a:t>Byla </a:t>
            </a:r>
            <a:r>
              <a:rPr lang="cs-CZ" dirty="0"/>
              <a:t>vyhlášená, ale nikdy </a:t>
            </a:r>
            <a:r>
              <a:rPr lang="cs-CZ" dirty="0" smtClean="0"/>
              <a:t>neplatila</a:t>
            </a:r>
          </a:p>
          <a:p>
            <a:r>
              <a:rPr lang="cs-CZ" dirty="0" smtClean="0"/>
              <a:t>Podle Franze </a:t>
            </a:r>
            <a:r>
              <a:rPr lang="cs-CZ" dirty="0" err="1" smtClean="0"/>
              <a:t>Pillersdorfa</a:t>
            </a:r>
            <a:r>
              <a:rPr lang="cs-CZ" dirty="0" smtClean="0"/>
              <a:t>, ministra vnitra</a:t>
            </a:r>
          </a:p>
          <a:p>
            <a:r>
              <a:rPr lang="cs-CZ" dirty="0" smtClean="0"/>
              <a:t>Vyhlášena </a:t>
            </a:r>
            <a:r>
              <a:rPr lang="cs-CZ" dirty="0"/>
              <a:t>z rozhodnutí císaře a nebyla předložena ke schválení zákonodárnému sboru → </a:t>
            </a:r>
            <a:r>
              <a:rPr lang="cs-CZ" b="1" dirty="0" smtClean="0"/>
              <a:t>oktrojovaná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891" y="1232756"/>
            <a:ext cx="3689987" cy="5534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0474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476672"/>
            <a:ext cx="7772400" cy="587888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N</a:t>
            </a:r>
            <a:r>
              <a:rPr lang="cs-CZ" dirty="0" smtClean="0"/>
              <a:t>erespektovala </a:t>
            </a:r>
            <a:r>
              <a:rPr lang="cs-CZ" dirty="0"/>
              <a:t>sliby z patentů (kabinetních listů), které císař vydal v březnu a dubnu - přislíbena </a:t>
            </a:r>
            <a:r>
              <a:rPr lang="cs-CZ" dirty="0" smtClean="0"/>
              <a:t>jazyková rovnoprávnost, </a:t>
            </a:r>
            <a:r>
              <a:rPr lang="cs-CZ" dirty="0"/>
              <a:t>svolávání českého zemského sněmu, stanovení zásad voleb</a:t>
            </a:r>
          </a:p>
          <a:p>
            <a:r>
              <a:rPr lang="cs-CZ" dirty="0"/>
              <a:t>Ú</a:t>
            </a:r>
            <a:r>
              <a:rPr lang="cs-CZ" dirty="0" smtClean="0"/>
              <a:t>zemní </a:t>
            </a:r>
            <a:r>
              <a:rPr lang="cs-CZ" dirty="0"/>
              <a:t>platnost: celá monarchie kromě Uher, Chorvatska a </a:t>
            </a:r>
            <a:r>
              <a:rPr lang="cs-CZ" dirty="0" err="1" smtClean="0"/>
              <a:t>Lombardska</a:t>
            </a:r>
            <a:r>
              <a:rPr lang="cs-CZ" dirty="0" smtClean="0"/>
              <a:t>-Benátska</a:t>
            </a:r>
          </a:p>
          <a:p>
            <a:r>
              <a:rPr lang="cs-CZ" dirty="0"/>
              <a:t>K</a:t>
            </a:r>
            <a:r>
              <a:rPr lang="cs-CZ" dirty="0" smtClean="0"/>
              <a:t>oncepce </a:t>
            </a:r>
            <a:r>
              <a:rPr lang="cs-CZ" dirty="0"/>
              <a:t>historických zemí říše jako pouhých </a:t>
            </a:r>
            <a:r>
              <a:rPr lang="cs-CZ" dirty="0" smtClean="0"/>
              <a:t>provincií</a:t>
            </a:r>
          </a:p>
          <a:p>
            <a:r>
              <a:rPr lang="cs-CZ" b="1" dirty="0"/>
              <a:t>C</a:t>
            </a:r>
            <a:r>
              <a:rPr lang="cs-CZ" b="1" dirty="0" smtClean="0"/>
              <a:t>ísař</a:t>
            </a:r>
            <a:r>
              <a:rPr lang="cs-CZ" dirty="0" smtClean="0"/>
              <a:t> </a:t>
            </a:r>
            <a:r>
              <a:rPr lang="cs-CZ" dirty="0"/>
              <a:t>- rozsáhlá </a:t>
            </a:r>
            <a:r>
              <a:rPr lang="cs-CZ" dirty="0" smtClean="0"/>
              <a:t>pravomoc</a:t>
            </a:r>
          </a:p>
          <a:p>
            <a:r>
              <a:rPr lang="cs-CZ" dirty="0"/>
              <a:t>Z</a:t>
            </a:r>
            <a:r>
              <a:rPr lang="cs-CZ" dirty="0" smtClean="0"/>
              <a:t>akotvila </a:t>
            </a:r>
            <a:r>
              <a:rPr lang="cs-CZ" b="1" dirty="0"/>
              <a:t>demokratické </a:t>
            </a:r>
            <a:r>
              <a:rPr lang="cs-CZ" b="1" dirty="0" smtClean="0"/>
              <a:t>svobody</a:t>
            </a:r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voukomorový říšský </a:t>
            </a:r>
            <a:r>
              <a:rPr lang="cs-CZ" dirty="0"/>
              <a:t>sněm</a:t>
            </a:r>
            <a:r>
              <a:rPr lang="cs-CZ" dirty="0" smtClean="0"/>
              <a:t>:</a:t>
            </a:r>
          </a:p>
          <a:p>
            <a:pPr lvl="1"/>
            <a:r>
              <a:rPr lang="cs-CZ" dirty="0"/>
              <a:t>Poslanecká </a:t>
            </a:r>
            <a:r>
              <a:rPr lang="cs-CZ" dirty="0" smtClean="0"/>
              <a:t>sněmovna</a:t>
            </a:r>
          </a:p>
          <a:p>
            <a:pPr lvl="1"/>
            <a:r>
              <a:rPr lang="cs-CZ" dirty="0"/>
              <a:t>Senát (členové jmenováni císařem)</a:t>
            </a:r>
          </a:p>
        </p:txBody>
      </p:sp>
    </p:spTree>
    <p:extLst>
      <p:ext uri="{BB962C8B-B14F-4D97-AF65-F5344CB8AC3E}">
        <p14:creationId xmlns:p14="http://schemas.microsoft.com/office/powerpoint/2010/main" val="377901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Květnové povstání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Nespokojenost s ústavou</a:t>
            </a:r>
          </a:p>
          <a:p>
            <a:r>
              <a:rPr lang="cs-CZ" dirty="0" smtClean="0"/>
              <a:t>Nové demonstrace</a:t>
            </a:r>
          </a:p>
          <a:p>
            <a:r>
              <a:rPr lang="cs-CZ" dirty="0"/>
              <a:t>Ferdinand </a:t>
            </a:r>
            <a:r>
              <a:rPr lang="cs-CZ" dirty="0" smtClean="0"/>
              <a:t>V. ústavu </a:t>
            </a:r>
            <a:r>
              <a:rPr lang="cs-CZ" dirty="0"/>
              <a:t>prohlásil jen za </a:t>
            </a:r>
            <a:r>
              <a:rPr lang="cs-CZ" dirty="0" smtClean="0"/>
              <a:t>podkladový materiál </a:t>
            </a:r>
            <a:r>
              <a:rPr lang="cs-CZ" dirty="0"/>
              <a:t>pro jednání budoucího říšského </a:t>
            </a:r>
            <a:r>
              <a:rPr lang="cs-CZ" dirty="0" smtClean="0"/>
              <a:t>sněmu</a:t>
            </a:r>
          </a:p>
          <a:p>
            <a:r>
              <a:rPr lang="cs-CZ" dirty="0" smtClean="0"/>
              <a:t>Později (17. května) císař prchl do Innsbrucku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19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 – září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 </a:t>
            </a:r>
            <a:r>
              <a:rPr lang="cs-CZ" dirty="0"/>
              <a:t>přelomu června a července </a:t>
            </a:r>
            <a:r>
              <a:rPr lang="cs-CZ" dirty="0" smtClean="0"/>
              <a:t>volby </a:t>
            </a:r>
            <a:r>
              <a:rPr lang="cs-CZ" dirty="0"/>
              <a:t>do ústavodárného </a:t>
            </a:r>
            <a:r>
              <a:rPr lang="cs-CZ" dirty="0" smtClean="0"/>
              <a:t>sněmu</a:t>
            </a:r>
          </a:p>
          <a:p>
            <a:r>
              <a:rPr lang="cs-CZ" dirty="0" smtClean="0"/>
              <a:t>Převahu získali </a:t>
            </a:r>
            <a:r>
              <a:rPr lang="cs-CZ" dirty="0"/>
              <a:t>liberálové a </a:t>
            </a:r>
            <a:r>
              <a:rPr lang="cs-CZ" dirty="0" smtClean="0"/>
              <a:t>konzervativci</a:t>
            </a:r>
          </a:p>
          <a:p>
            <a:r>
              <a:rPr lang="cs-CZ" dirty="0"/>
              <a:t>Jednání vídeňského parlamentu bylo slavnostně zahájeno 22. </a:t>
            </a:r>
            <a:r>
              <a:rPr lang="cs-CZ" dirty="0" smtClean="0"/>
              <a:t>července </a:t>
            </a:r>
          </a:p>
          <a:p>
            <a:r>
              <a:rPr lang="cs-CZ" dirty="0" smtClean="0"/>
              <a:t>Parlament jednal o zrušení poddanství</a:t>
            </a:r>
          </a:p>
          <a:p>
            <a:pPr lvl="1"/>
            <a:r>
              <a:rPr lang="cs-CZ" dirty="0" smtClean="0"/>
              <a:t>Zrušeno  </a:t>
            </a:r>
            <a:r>
              <a:rPr lang="cs-CZ" dirty="0"/>
              <a:t>7. září </a:t>
            </a:r>
            <a:r>
              <a:rPr lang="cs-CZ" dirty="0" smtClean="0"/>
              <a:t>1848</a:t>
            </a:r>
          </a:p>
          <a:p>
            <a:r>
              <a:rPr lang="cs-CZ" dirty="0" smtClean="0"/>
              <a:t>Vztah parlamentu k císaři – poslanci  rozhodli</a:t>
            </a:r>
            <a:r>
              <a:rPr lang="cs-CZ" dirty="0"/>
              <a:t>, že k platnosti zákona je potřeba schválení panovníka</a:t>
            </a:r>
          </a:p>
        </p:txBody>
      </p:sp>
    </p:spTree>
    <p:extLst>
      <p:ext uri="{BB962C8B-B14F-4D97-AF65-F5344CB8AC3E}">
        <p14:creationId xmlns:p14="http://schemas.microsoft.com/office/powerpoint/2010/main" val="3481033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Říjnové postání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Uklidnění situace</a:t>
            </a:r>
          </a:p>
          <a:p>
            <a:r>
              <a:rPr lang="cs-CZ" dirty="0" smtClean="0"/>
              <a:t>Císař se vrátil do Vídně</a:t>
            </a:r>
          </a:p>
          <a:p>
            <a:r>
              <a:rPr lang="cs-CZ" dirty="0"/>
              <a:t>rakouská vláda rozhodla </a:t>
            </a:r>
            <a:r>
              <a:rPr lang="cs-CZ" dirty="0" smtClean="0"/>
              <a:t>rozpustit </a:t>
            </a:r>
            <a:r>
              <a:rPr lang="cs-CZ" dirty="0"/>
              <a:t>uherský sněm </a:t>
            </a:r>
            <a:r>
              <a:rPr lang="cs-CZ" dirty="0" smtClean="0"/>
              <a:t>a poslat proti uherským povstalcům vojsko</a:t>
            </a:r>
          </a:p>
          <a:p>
            <a:r>
              <a:rPr lang="cs-CZ" dirty="0" smtClean="0"/>
              <a:t>Vlna odporu</a:t>
            </a:r>
          </a:p>
          <a:p>
            <a:r>
              <a:rPr lang="cs-CZ" dirty="0"/>
              <a:t>L</a:t>
            </a:r>
            <a:r>
              <a:rPr lang="cs-CZ" dirty="0" smtClean="0"/>
              <a:t>ynč </a:t>
            </a:r>
            <a:r>
              <a:rPr lang="cs-CZ" dirty="0"/>
              <a:t>rakouského ministra války Theodora </a:t>
            </a:r>
            <a:r>
              <a:rPr lang="cs-CZ" dirty="0" err="1" smtClean="0"/>
              <a:t>Latoura</a:t>
            </a:r>
            <a:endParaRPr lang="cs-CZ" dirty="0" smtClean="0"/>
          </a:p>
          <a:p>
            <a:r>
              <a:rPr lang="cs-CZ" dirty="0" smtClean="0"/>
              <a:t>Císař prchl do Olomouce</a:t>
            </a:r>
            <a:endParaRPr lang="cs-CZ" dirty="0"/>
          </a:p>
          <a:p>
            <a:r>
              <a:rPr lang="cs-CZ" dirty="0" smtClean="0"/>
              <a:t>Spolu </a:t>
            </a:r>
            <a:r>
              <a:rPr lang="cs-CZ" dirty="0"/>
              <a:t>s císařem odešla </a:t>
            </a:r>
            <a:r>
              <a:rPr lang="cs-CZ" dirty="0" smtClean="0"/>
              <a:t>část </a:t>
            </a:r>
            <a:r>
              <a:rPr lang="cs-CZ" dirty="0"/>
              <a:t>vlády a </a:t>
            </a:r>
            <a:r>
              <a:rPr lang="cs-CZ" dirty="0" smtClean="0"/>
              <a:t>poslanců</a:t>
            </a:r>
          </a:p>
          <a:p>
            <a:r>
              <a:rPr lang="cs-CZ" dirty="0" smtClean="0"/>
              <a:t>22</a:t>
            </a:r>
            <a:r>
              <a:rPr lang="cs-CZ" dirty="0"/>
              <a:t>. října byl ústavní sněm přesunut z Vídně do </a:t>
            </a:r>
            <a:r>
              <a:rPr lang="cs-CZ" dirty="0" smtClean="0"/>
              <a:t>Kroměříže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339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860032" y="548680"/>
            <a:ext cx="4038600" cy="590465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Windischgrätz s vojskem -  31</a:t>
            </a:r>
            <a:r>
              <a:rPr lang="cs-CZ" dirty="0"/>
              <a:t>. </a:t>
            </a:r>
            <a:r>
              <a:rPr lang="cs-CZ" dirty="0" smtClean="0"/>
              <a:t>října k Vídni</a:t>
            </a:r>
          </a:p>
          <a:p>
            <a:r>
              <a:rPr lang="cs-CZ" dirty="0" smtClean="0"/>
              <a:t>Přinutil ji </a:t>
            </a:r>
            <a:r>
              <a:rPr lang="cs-CZ" dirty="0"/>
              <a:t>dělostřeleckým bombardováním ke </a:t>
            </a:r>
            <a:r>
              <a:rPr lang="cs-CZ" dirty="0" smtClean="0"/>
              <a:t>kapitulaci</a:t>
            </a:r>
          </a:p>
          <a:p>
            <a:r>
              <a:rPr lang="cs-CZ" dirty="0" smtClean="0"/>
              <a:t>Ve </a:t>
            </a:r>
            <a:r>
              <a:rPr lang="cs-CZ" dirty="0"/>
              <a:t>městě bylo nastoleno stanné </a:t>
            </a:r>
            <a:r>
              <a:rPr lang="cs-CZ" dirty="0" smtClean="0"/>
              <a:t>právo</a:t>
            </a:r>
          </a:p>
          <a:p>
            <a:r>
              <a:rPr lang="cs-CZ" dirty="0" smtClean="0"/>
              <a:t>Mnozí </a:t>
            </a:r>
            <a:r>
              <a:rPr lang="cs-CZ" dirty="0"/>
              <a:t>povstalci byli uvězněni, </a:t>
            </a:r>
            <a:r>
              <a:rPr lang="cs-CZ" dirty="0" smtClean="0"/>
              <a:t>dokonce popravy </a:t>
            </a:r>
          </a:p>
          <a:p>
            <a:r>
              <a:rPr lang="cs-CZ" dirty="0" smtClean="0"/>
              <a:t>Windischgrätz pokračoval do Uher, obsadil Budapešť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96" y="116632"/>
            <a:ext cx="4376539" cy="6570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0411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Kroměřížský sněm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Jednání říšského sněmu obnoveno 22. 11. v Kroměříži (arcibiskupský zámek)</a:t>
            </a:r>
          </a:p>
          <a:p>
            <a:r>
              <a:rPr lang="cs-CZ" dirty="0"/>
              <a:t>P</a:t>
            </a:r>
            <a:r>
              <a:rPr lang="cs-CZ" dirty="0" smtClean="0"/>
              <a:t>okračoval v jednání </a:t>
            </a:r>
            <a:r>
              <a:rPr lang="cs-CZ" dirty="0"/>
              <a:t>o </a:t>
            </a:r>
            <a:r>
              <a:rPr lang="cs-CZ" dirty="0" smtClean="0"/>
              <a:t>ústavě</a:t>
            </a:r>
          </a:p>
          <a:p>
            <a:r>
              <a:rPr lang="cs-CZ" dirty="0" smtClean="0"/>
              <a:t>Po </a:t>
            </a:r>
            <a:r>
              <a:rPr lang="cs-CZ" dirty="0"/>
              <a:t>porážce revoluce v Praze a Vídni </a:t>
            </a:r>
            <a:r>
              <a:rPr lang="cs-CZ" dirty="0" smtClean="0"/>
              <a:t>ztratil </a:t>
            </a:r>
            <a:r>
              <a:rPr lang="cs-CZ" dirty="0"/>
              <a:t>reálnou </a:t>
            </a:r>
            <a:r>
              <a:rPr lang="cs-CZ" dirty="0" smtClean="0"/>
              <a:t>moc</a:t>
            </a:r>
          </a:p>
          <a:p>
            <a:r>
              <a:rPr lang="cs-CZ" dirty="0"/>
              <a:t>Nová vláda </a:t>
            </a:r>
            <a:r>
              <a:rPr lang="cs-CZ" dirty="0" smtClean="0"/>
              <a:t>Felixe ze Schwarzenberga  </a:t>
            </a:r>
          </a:p>
          <a:p>
            <a:pPr lvl="1"/>
            <a:r>
              <a:rPr lang="cs-CZ" dirty="0" smtClean="0"/>
              <a:t>Slíbila </a:t>
            </a:r>
            <a:r>
              <a:rPr lang="cs-CZ" dirty="0"/>
              <a:t>vládnout </a:t>
            </a:r>
            <a:r>
              <a:rPr lang="cs-CZ" dirty="0" smtClean="0"/>
              <a:t>konstitučně</a:t>
            </a:r>
          </a:p>
          <a:p>
            <a:pPr lvl="1"/>
            <a:r>
              <a:rPr lang="cs-CZ" dirty="0"/>
              <a:t>N</a:t>
            </a:r>
            <a:r>
              <a:rPr lang="cs-CZ" dirty="0" smtClean="0"/>
              <a:t>ehodlala </a:t>
            </a:r>
            <a:r>
              <a:rPr lang="cs-CZ" dirty="0"/>
              <a:t>přijmout ústavu říšského </a:t>
            </a:r>
            <a:r>
              <a:rPr lang="cs-CZ" dirty="0" smtClean="0"/>
              <a:t>sněmu</a:t>
            </a:r>
          </a:p>
          <a:p>
            <a:pPr lvl="1"/>
            <a:r>
              <a:rPr lang="cs-CZ" dirty="0"/>
              <a:t>B</a:t>
            </a:r>
            <a:r>
              <a:rPr lang="cs-CZ" dirty="0" smtClean="0"/>
              <a:t>ez </a:t>
            </a:r>
            <a:r>
              <a:rPr lang="cs-CZ" dirty="0"/>
              <a:t>vědomí parlamentu vypracovala </a:t>
            </a:r>
            <a:r>
              <a:rPr lang="cs-CZ" dirty="0" smtClean="0"/>
              <a:t>vlastní ústavu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9539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56897" y="806561"/>
            <a:ext cx="4038600" cy="6048672"/>
          </a:xfrm>
        </p:spPr>
        <p:txBody>
          <a:bodyPr>
            <a:normAutofit/>
          </a:bodyPr>
          <a:lstStyle/>
          <a:p>
            <a:r>
              <a:rPr lang="cs-CZ" dirty="0" smtClean="0"/>
              <a:t>2</a:t>
            </a:r>
            <a:r>
              <a:rPr lang="cs-CZ" dirty="0"/>
              <a:t>. </a:t>
            </a:r>
            <a:r>
              <a:rPr lang="cs-CZ" dirty="0" smtClean="0"/>
              <a:t>prosince se novým císařem stal František </a:t>
            </a:r>
            <a:r>
              <a:rPr lang="cs-CZ" dirty="0"/>
              <a:t>Josef </a:t>
            </a:r>
            <a:r>
              <a:rPr lang="cs-CZ" dirty="0" smtClean="0"/>
              <a:t>I.</a:t>
            </a:r>
          </a:p>
          <a:p>
            <a:r>
              <a:rPr lang="cs-CZ" dirty="0" smtClean="0"/>
              <a:t>Ten vydal </a:t>
            </a:r>
            <a:r>
              <a:rPr lang="cs-CZ" dirty="0"/>
              <a:t>7. března 1849 manifest o rozpuštění říšského </a:t>
            </a:r>
            <a:r>
              <a:rPr lang="cs-CZ" dirty="0" smtClean="0"/>
              <a:t>sněmu</a:t>
            </a:r>
          </a:p>
          <a:p>
            <a:r>
              <a:rPr lang="cs-CZ" dirty="0" smtClean="0"/>
              <a:t>Kroměříž </a:t>
            </a:r>
            <a:r>
              <a:rPr lang="cs-CZ" dirty="0"/>
              <a:t>byla obsazena vojskem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6672"/>
            <a:ext cx="4877385" cy="5976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4905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908720"/>
            <a:ext cx="7772400" cy="457200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C</a:t>
            </a:r>
            <a:r>
              <a:rPr lang="cs-CZ" dirty="0" smtClean="0"/>
              <a:t>ísař </a:t>
            </a:r>
            <a:r>
              <a:rPr lang="cs-CZ" dirty="0"/>
              <a:t>vydal oktrojovanou březnovou ústavu </a:t>
            </a:r>
          </a:p>
          <a:p>
            <a:r>
              <a:rPr lang="cs-CZ" dirty="0"/>
              <a:t>P</a:t>
            </a:r>
            <a:r>
              <a:rPr lang="cs-CZ" dirty="0" smtClean="0"/>
              <a:t>latila </a:t>
            </a:r>
            <a:r>
              <a:rPr lang="cs-CZ" dirty="0"/>
              <a:t>pro celou monarchii</a:t>
            </a:r>
          </a:p>
          <a:p>
            <a:r>
              <a:rPr lang="cs-CZ" dirty="0"/>
              <a:t>V</a:t>
            </a:r>
            <a:r>
              <a:rPr lang="cs-CZ" dirty="0" smtClean="0"/>
              <a:t>ytvořila </a:t>
            </a:r>
            <a:r>
              <a:rPr lang="cs-CZ" dirty="0"/>
              <a:t>jednotný celní systém</a:t>
            </a:r>
          </a:p>
          <a:p>
            <a:r>
              <a:rPr lang="cs-CZ" dirty="0"/>
              <a:t>Z</a:t>
            </a:r>
            <a:r>
              <a:rPr lang="cs-CZ" dirty="0" smtClean="0"/>
              <a:t>aručovala </a:t>
            </a:r>
            <a:r>
              <a:rPr lang="cs-CZ" dirty="0"/>
              <a:t>národní rovnoprávnost, občanskou rovnost a suverenitu panovníka</a:t>
            </a:r>
          </a:p>
          <a:p>
            <a:r>
              <a:rPr lang="cs-CZ" dirty="0"/>
              <a:t>Zároveň zakotvovala instituci dvoukomorového říšského sněmu </a:t>
            </a:r>
          </a:p>
          <a:p>
            <a:r>
              <a:rPr lang="cs-CZ" dirty="0"/>
              <a:t>31. prosince 1851 byla </a:t>
            </a:r>
            <a:r>
              <a:rPr lang="cs-CZ" dirty="0" smtClean="0"/>
              <a:t>ústava tzv. silvestrovskými </a:t>
            </a:r>
            <a:r>
              <a:rPr lang="cs-CZ" dirty="0"/>
              <a:t>patenty zrušena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81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82930" indent="-514350">
              <a:buFont typeface="+mj-lt"/>
              <a:buAutoNum type="arabicPeriod"/>
            </a:pPr>
            <a:r>
              <a:rPr lang="cs-CZ" dirty="0" smtClean="0"/>
              <a:t>Jaké byly předpoklady revoluce 1848/1849?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Vysvětli, co znamená, že Rakousko bylo mnohonárodnostní monarchií.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Co bylo hlavní požadavkem březnové revoluce?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Podle koho dostala svůj název první rakouská ústava?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Vysvětli pojem oktrojovaná ústava.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Ke které důležité události došlo 7. září 1848?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Ve kterém městě pokračovalo jednání říšského sněmu v důsledku říjnové revoluce ve Vídni?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Kdo se stal v roce 1848 rakouským císařem?</a:t>
            </a:r>
          </a:p>
          <a:p>
            <a:pPr marL="582930" indent="-514350">
              <a:buFont typeface="+mj-lt"/>
              <a:buAutoNum type="arabicPeriod"/>
            </a:pPr>
            <a:endParaRPr lang="cs-CZ" dirty="0" smtClean="0"/>
          </a:p>
          <a:p>
            <a:pPr marL="582930" indent="-514350">
              <a:buFont typeface="+mj-lt"/>
              <a:buAutoNum type="arabicPeriod"/>
            </a:pPr>
            <a:endParaRPr lang="cs-CZ" dirty="0" smtClean="0"/>
          </a:p>
          <a:p>
            <a:pPr marL="582930" indent="-514350">
              <a:buFont typeface="+mj-lt"/>
              <a:buAutoNum type="arabicPeriod"/>
            </a:pPr>
            <a:endParaRPr lang="cs-CZ" dirty="0" smtClean="0"/>
          </a:p>
          <a:p>
            <a:pPr marL="582930" indent="-514350">
              <a:buFont typeface="+mj-lt"/>
              <a:buAutoNum type="arabicPeriod"/>
            </a:pPr>
            <a:endParaRPr lang="cs-CZ" dirty="0" smtClean="0"/>
          </a:p>
          <a:p>
            <a:pPr marL="582930" indent="-514350">
              <a:buFont typeface="+mj-lt"/>
              <a:buAutoNum type="arabicPeriod"/>
            </a:pPr>
            <a:endParaRPr lang="cs-CZ" dirty="0" smtClean="0"/>
          </a:p>
          <a:p>
            <a:pPr marL="582930" indent="-514350">
              <a:buFont typeface="+mj-lt"/>
              <a:buAutoNum type="arabicPeriod"/>
            </a:pPr>
            <a:endParaRPr lang="cs-CZ" dirty="0" smtClean="0"/>
          </a:p>
          <a:p>
            <a:pPr marL="58293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7073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82930" indent="-514350">
              <a:buFont typeface="+mj-lt"/>
              <a:buAutoNum type="arabicPeriod"/>
            </a:pPr>
            <a:r>
              <a:rPr lang="cs-CZ" sz="1400" smtClean="0"/>
              <a:t>J</a:t>
            </a:r>
            <a:r>
              <a:rPr lang="cs-CZ" sz="1400" dirty="0"/>
              <a:t>. GRÄDNER. </a:t>
            </a:r>
            <a:r>
              <a:rPr lang="cs-CZ" sz="1400" i="1" dirty="0"/>
              <a:t>wikipedia.org</a:t>
            </a:r>
            <a:r>
              <a:rPr lang="cs-CZ" sz="1400" dirty="0"/>
              <a:t> [online]. [cit. 5.2.2013]. Dostupný na WWW: </a:t>
            </a:r>
            <a:r>
              <a:rPr lang="cs-CZ" sz="1400" dirty="0">
                <a:hlinkClick r:id="rId2"/>
              </a:rPr>
              <a:t>http://cs.wikipedia.org/wiki/Soubor:%</a:t>
            </a:r>
            <a:r>
              <a:rPr lang="cs-CZ" sz="1400" dirty="0" smtClean="0">
                <a:hlinkClick r:id="rId2"/>
              </a:rPr>
              <a:t>C4%8Cert_odn%C3%A1%C5%A1%C3%AD_Metternicha.jpg</a:t>
            </a:r>
            <a:endParaRPr lang="cs-CZ" sz="1400" dirty="0" smtClean="0"/>
          </a:p>
          <a:p>
            <a:pPr marL="582930" indent="-514350">
              <a:buFont typeface="+mj-lt"/>
              <a:buAutoNum type="arabicPeriod"/>
            </a:pPr>
            <a:r>
              <a:rPr lang="cs-CZ" sz="1400" dirty="0"/>
              <a:t>JOSEF KRIEHUBER. </a:t>
            </a:r>
            <a:r>
              <a:rPr lang="cs-CZ" sz="1400" i="1" dirty="0"/>
              <a:t>wikipedia.org</a:t>
            </a:r>
            <a:r>
              <a:rPr lang="cs-CZ" sz="1400" dirty="0"/>
              <a:t> [online]. [cit. 5.2.2013].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cs.wikipedia.org/wiki/Soubor:Franz_von_Pillersdorf.jpg</a:t>
            </a:r>
            <a:endParaRPr lang="cs-CZ" sz="1400" dirty="0" smtClean="0"/>
          </a:p>
          <a:p>
            <a:pPr marL="582930" indent="-514350">
              <a:buFont typeface="+mj-lt"/>
              <a:buAutoNum type="arabicPeriod"/>
            </a:pPr>
            <a:r>
              <a:rPr lang="cs-CZ" sz="1400" dirty="0"/>
              <a:t>JOSEF KRIEHUBER. </a:t>
            </a:r>
            <a:r>
              <a:rPr lang="cs-CZ" sz="1400" i="1" dirty="0"/>
              <a:t>wikipedia.org</a:t>
            </a:r>
            <a:r>
              <a:rPr lang="cs-CZ" sz="1400" dirty="0"/>
              <a:t> [online]. [cit. 5.2.2013].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cs.wikipedia.org/wiki/Soubor:Alfred_Windischgr%C3%A4tz.jpg</a:t>
            </a:r>
            <a:endParaRPr lang="cs-CZ" sz="1400" dirty="0" smtClean="0"/>
          </a:p>
          <a:p>
            <a:pPr marL="582930" indent="-514350"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/>
              <a:t>wikipedia.org</a:t>
            </a:r>
            <a:r>
              <a:rPr lang="cs-CZ" sz="1400" dirty="0"/>
              <a:t> [online]. [cit. 5.2.2013].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cs.wikipedia.org/wiki/Soubor:Franzjosef.jpg</a:t>
            </a:r>
            <a:endParaRPr lang="cs-CZ" sz="1400" dirty="0" smtClean="0"/>
          </a:p>
          <a:p>
            <a:pPr marL="68580" indent="0">
              <a:buNone/>
            </a:pPr>
            <a:endParaRPr lang="cs-CZ" sz="1400" dirty="0" smtClean="0"/>
          </a:p>
          <a:p>
            <a:pPr marL="582930" indent="-514350">
              <a:buFont typeface="+mj-lt"/>
              <a:buAutoNum type="arabicPeriod"/>
            </a:pPr>
            <a:endParaRPr lang="cs-CZ" sz="1400" dirty="0" smtClean="0"/>
          </a:p>
          <a:p>
            <a:pPr marL="582930" indent="-514350">
              <a:buFont typeface="+mj-lt"/>
              <a:buAutoNum type="arabicPeriod"/>
            </a:pPr>
            <a:endParaRPr lang="cs-CZ" sz="1200" dirty="0" smtClean="0"/>
          </a:p>
          <a:p>
            <a:pPr marL="582930" indent="-514350">
              <a:buFont typeface="+mj-lt"/>
              <a:buAutoNum type="arabicPeriod"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707154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i="1" dirty="0"/>
              <a:t>Dějiny zemí koruny české II</a:t>
            </a:r>
            <a:r>
              <a:rPr lang="cs-CZ" dirty="0"/>
              <a:t>. 4. vyd. Praha: Paseka, 1997, 328 s. ISBN 80-718-5097-7.</a:t>
            </a:r>
          </a:p>
          <a:p>
            <a:r>
              <a:rPr lang="cs-CZ" smtClean="0"/>
              <a:t>KVIRENC</a:t>
            </a:r>
            <a:r>
              <a:rPr lang="cs-CZ" dirty="0"/>
              <a:t>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SOCHROVÁ,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 dějepisu 2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62626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konec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653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162</TotalTime>
  <Words>844</Words>
  <Application>Microsoft Office PowerPoint</Application>
  <PresentationFormat>Předvádění na obrazovce (4:3)</PresentationFormat>
  <Paragraphs>136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Metro</vt:lpstr>
      <vt:lpstr>projekt</vt:lpstr>
      <vt:lpstr>1_projekt</vt:lpstr>
      <vt:lpstr>Revoluční rok 1848/1849 ve Vídni</vt:lpstr>
      <vt:lpstr>ANOTACE</vt:lpstr>
      <vt:lpstr>Revoluční rok 1848/1849 ve Vídni</vt:lpstr>
      <vt:lpstr>Předpoklady revoluce</vt:lpstr>
      <vt:lpstr>Situace v Rakousku</vt:lpstr>
      <vt:lpstr>Březnová revoluce</vt:lpstr>
      <vt:lpstr>Pillersdorfova ústava</vt:lpstr>
      <vt:lpstr>Prezentace aplikace PowerPoint</vt:lpstr>
      <vt:lpstr>Květnové povstání</vt:lpstr>
      <vt:lpstr>Červen – září </vt:lpstr>
      <vt:lpstr>Říjnové postání</vt:lpstr>
      <vt:lpstr>Prezentace aplikace PowerPoint</vt:lpstr>
      <vt:lpstr>Kroměřížský sněm</vt:lpstr>
      <vt:lpstr>Prezentace aplikace PowerPoint</vt:lpstr>
      <vt:lpstr>Prezentace aplikace PowerPoint</vt:lpstr>
      <vt:lpstr>Závěrečné opakování</vt:lpstr>
      <vt:lpstr>Zdroje </vt:lpstr>
      <vt:lpstr>Literatura 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Revoluční rok 1848/1849 ve Vídni</dc:title>
  <dc:creator>zi</dc:creator>
  <cp:lastModifiedBy>zi</cp:lastModifiedBy>
  <cp:revision>20</cp:revision>
  <dcterms:created xsi:type="dcterms:W3CDTF">2012-11-23T15:46:51Z</dcterms:created>
  <dcterms:modified xsi:type="dcterms:W3CDTF">2013-12-18T07:44:21Z</dcterms:modified>
</cp:coreProperties>
</file>