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sldIdLst>
    <p:sldId id="268" r:id="rId3"/>
    <p:sldId id="269" r:id="rId4"/>
    <p:sldId id="256" r:id="rId5"/>
    <p:sldId id="259" r:id="rId6"/>
    <p:sldId id="257" r:id="rId7"/>
    <p:sldId id="258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3" r:id="rId16"/>
    <p:sldId id="267" r:id="rId17"/>
    <p:sldId id="275" r:id="rId18"/>
    <p:sldId id="271" r:id="rId19"/>
    <p:sldId id="277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nice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nice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nice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01533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8510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986818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182391613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694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3330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18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262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24814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022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51631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6475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7658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594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848DB25-2827-40F7-B03B-A4E10C56666C}" type="datetimeFigureOut">
              <a:rPr lang="cs-CZ" smtClean="0"/>
              <a:t>18.12.2013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B190BF4A-7D60-4F15-A4CA-327DA9373BB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18.12.2013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12359596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Svatodu%C5%A1n%C3%AD_m%C5%A1e_12._%C4%8Dervna_1848.jp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Revoluční rok 1848/1849 v Praze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Jiří Žilka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44756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VY_32_INOVACE_5.DE.15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0490663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Osvícenství,</a:t>
                      </a:r>
                      <a:r>
                        <a:rPr lang="cs-CZ" sz="1200" baseline="0" dirty="0" smtClean="0"/>
                        <a:t> revoluce a idea svobody, modernizace společnosti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 seznámení žáků s událostmi revolučního období 1848/1849 v hlavním městě </a:t>
            </a:r>
            <a:r>
              <a:rPr lang="cs-CZ" sz="1100" dirty="0" smtClean="0">
                <a:solidFill>
                  <a:prstClr val="black"/>
                </a:solidFill>
              </a:rPr>
              <a:t>českých zemí. </a:t>
            </a:r>
            <a:r>
              <a:rPr lang="cs-CZ" sz="1100" dirty="0">
                <a:solidFill>
                  <a:prstClr val="black"/>
                </a:solidFill>
              </a:rPr>
              <a:t>Sleduje problematiku </a:t>
            </a:r>
            <a:r>
              <a:rPr lang="cs-CZ" sz="1100" dirty="0" smtClean="0">
                <a:solidFill>
                  <a:prstClr val="black"/>
                </a:solidFill>
              </a:rPr>
              <a:t>vzniku a vývoje </a:t>
            </a:r>
            <a:r>
              <a:rPr lang="cs-CZ" sz="1100" dirty="0">
                <a:solidFill>
                  <a:prstClr val="black"/>
                </a:solidFill>
              </a:rPr>
              <a:t>revoluce v </a:t>
            </a:r>
            <a:r>
              <a:rPr lang="cs-CZ" sz="1100" dirty="0" smtClean="0">
                <a:solidFill>
                  <a:prstClr val="black"/>
                </a:solidFill>
              </a:rPr>
              <a:t>Čechách (Praze). </a:t>
            </a:r>
            <a:r>
              <a:rPr lang="cs-CZ" sz="1100" dirty="0">
                <a:solidFill>
                  <a:prstClr val="black"/>
                </a:solidFill>
              </a:rPr>
              <a:t>Objasňuje její příčiny a průběh. </a:t>
            </a:r>
            <a:r>
              <a:rPr lang="cs-CZ" sz="1100" dirty="0"/>
              <a:t>Obrazový materiál je vhodný jako pomůcka pro osvětlení problematiky. Pomůcky: interaktivní tabule, dataprojektor, učebnice.</a:t>
            </a:r>
          </a:p>
          <a:p>
            <a:pPr algn="just"/>
            <a:endParaRPr lang="cs-CZ" sz="11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748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Revoluční rok 1848/1849 v Praze 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4097855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Situace v Rakousku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Absolutistický metternichovský režim</a:t>
            </a:r>
          </a:p>
          <a:p>
            <a:r>
              <a:rPr lang="cs-CZ" dirty="0" smtClean="0"/>
              <a:t>Mnohonárodnostní stát</a:t>
            </a:r>
          </a:p>
          <a:p>
            <a:pPr lvl="1"/>
            <a:r>
              <a:rPr lang="cs-CZ" dirty="0" smtClean="0"/>
              <a:t>Slované 17 milionů</a:t>
            </a:r>
          </a:p>
          <a:p>
            <a:pPr lvl="1"/>
            <a:r>
              <a:rPr lang="cs-CZ" dirty="0" smtClean="0"/>
              <a:t>Italové a Rumuni 5 milionů</a:t>
            </a:r>
          </a:p>
          <a:p>
            <a:pPr lvl="1"/>
            <a:r>
              <a:rPr lang="cs-CZ" dirty="0" smtClean="0"/>
              <a:t>Němci 8 milionů</a:t>
            </a:r>
          </a:p>
          <a:p>
            <a:pPr lvl="1"/>
            <a:r>
              <a:rPr lang="cs-CZ" dirty="0" smtClean="0"/>
              <a:t>Maďaři 5 milionů</a:t>
            </a:r>
          </a:p>
          <a:p>
            <a:pPr lvl="1"/>
            <a:r>
              <a:rPr lang="cs-CZ" dirty="0" smtClean="0"/>
              <a:t>Převaha Slovanů</a:t>
            </a:r>
          </a:p>
          <a:p>
            <a:pPr lvl="1"/>
            <a:r>
              <a:rPr lang="cs-CZ" dirty="0" smtClean="0"/>
              <a:t>Vláda Němců a Maďarů</a:t>
            </a:r>
          </a:p>
          <a:p>
            <a:r>
              <a:rPr lang="cs-CZ" dirty="0" smtClean="0"/>
              <a:t>Neúroda a krutá zima 1847/1848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7405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Předpoklady revoluce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Touha </a:t>
            </a:r>
            <a:r>
              <a:rPr lang="cs-CZ" dirty="0"/>
              <a:t>po osobní svobodě – </a:t>
            </a:r>
            <a:r>
              <a:rPr lang="cs-CZ" dirty="0" smtClean="0"/>
              <a:t>sice konec </a:t>
            </a:r>
            <a:r>
              <a:rPr lang="cs-CZ" dirty="0"/>
              <a:t>nevolnictví, ale </a:t>
            </a:r>
            <a:r>
              <a:rPr lang="cs-CZ" dirty="0" smtClean="0"/>
              <a:t>zůstávalo poddanství </a:t>
            </a:r>
            <a:r>
              <a:rPr lang="cs-CZ" dirty="0"/>
              <a:t>(touha po jeho zrušení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Touha </a:t>
            </a:r>
            <a:r>
              <a:rPr lang="cs-CZ" dirty="0"/>
              <a:t>po </a:t>
            </a:r>
            <a:r>
              <a:rPr lang="cs-CZ" dirty="0" smtClean="0"/>
              <a:t>zlepšení sociální situace nejchudších vrstev obyvatelstva </a:t>
            </a:r>
          </a:p>
          <a:p>
            <a:r>
              <a:rPr lang="cs-CZ" dirty="0" smtClean="0"/>
              <a:t>Touha národů monarchie po sebeurčení</a:t>
            </a:r>
          </a:p>
          <a:p>
            <a:r>
              <a:rPr lang="cs-CZ" dirty="0" smtClean="0"/>
              <a:t>Touha po </a:t>
            </a:r>
            <a:r>
              <a:rPr lang="cs-CZ" dirty="0"/>
              <a:t>prosazení </a:t>
            </a:r>
            <a:r>
              <a:rPr lang="cs-CZ" dirty="0" smtClean="0"/>
              <a:t>myšlenek liberalismu</a:t>
            </a:r>
          </a:p>
          <a:p>
            <a:r>
              <a:rPr lang="cs-CZ" dirty="0" smtClean="0"/>
              <a:t>Touha </a:t>
            </a:r>
            <a:r>
              <a:rPr lang="cs-CZ" dirty="0"/>
              <a:t>zbavit se ministerského předsedy Metternicha</a:t>
            </a:r>
          </a:p>
        </p:txBody>
      </p:sp>
    </p:spTree>
    <p:extLst>
      <p:ext uri="{BB962C8B-B14F-4D97-AF65-F5344CB8AC3E}">
        <p14:creationId xmlns:p14="http://schemas.microsoft.com/office/powerpoint/2010/main" val="993229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Březen 1848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Zprávy o revoluci ve Francii</a:t>
            </a:r>
          </a:p>
          <a:p>
            <a:r>
              <a:rPr lang="cs-CZ" dirty="0" smtClean="0"/>
              <a:t>11. 3. schůze pražských občanů ve Svatováclavských lázních</a:t>
            </a:r>
          </a:p>
          <a:p>
            <a:r>
              <a:rPr lang="cs-CZ" dirty="0"/>
              <a:t>S</a:t>
            </a:r>
            <a:r>
              <a:rPr lang="cs-CZ" dirty="0" smtClean="0"/>
              <a:t>estavení </a:t>
            </a:r>
            <a:r>
              <a:rPr lang="cs-CZ" dirty="0"/>
              <a:t>petice </a:t>
            </a:r>
            <a:r>
              <a:rPr lang="cs-CZ" dirty="0" smtClean="0"/>
              <a:t>císaři</a:t>
            </a:r>
            <a:endParaRPr lang="cs-CZ" dirty="0"/>
          </a:p>
          <a:p>
            <a:pPr lvl="1"/>
            <a:r>
              <a:rPr lang="cs-CZ" dirty="0"/>
              <a:t>A</a:t>
            </a:r>
            <a:r>
              <a:rPr lang="cs-CZ" dirty="0" smtClean="0"/>
              <a:t>utorem František August Brauner</a:t>
            </a:r>
          </a:p>
          <a:p>
            <a:pPr lvl="1"/>
            <a:r>
              <a:rPr lang="cs-CZ" dirty="0" smtClean="0"/>
              <a:t>Požadavky</a:t>
            </a:r>
          </a:p>
          <a:p>
            <a:pPr lvl="2"/>
            <a:r>
              <a:rPr lang="cs-CZ" dirty="0"/>
              <a:t>N</a:t>
            </a:r>
            <a:r>
              <a:rPr lang="cs-CZ" dirty="0" smtClean="0"/>
              <a:t>árodnostní </a:t>
            </a:r>
            <a:r>
              <a:rPr lang="cs-CZ" dirty="0"/>
              <a:t>– zrovnoprávnění češtiny a němčiny</a:t>
            </a:r>
          </a:p>
          <a:p>
            <a:pPr lvl="2"/>
            <a:r>
              <a:rPr lang="cs-CZ" dirty="0" smtClean="0"/>
              <a:t>Státoprávní - upevnění </a:t>
            </a:r>
            <a:r>
              <a:rPr lang="cs-CZ" dirty="0"/>
              <a:t>práv koruny </a:t>
            </a:r>
            <a:r>
              <a:rPr lang="cs-CZ" dirty="0" smtClean="0"/>
              <a:t>české</a:t>
            </a:r>
          </a:p>
          <a:p>
            <a:pPr lvl="2"/>
            <a:r>
              <a:rPr lang="cs-CZ" dirty="0" smtClean="0"/>
              <a:t>Liberální – obecní a městská samospráva, zrušení roboty za náhradu, rozšíření občanských svobod</a:t>
            </a:r>
            <a:endParaRPr lang="cs-CZ" dirty="0"/>
          </a:p>
          <a:p>
            <a:pPr lvl="2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688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476672"/>
            <a:ext cx="7772400" cy="58788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Vytvořen tzv. Svatováclavský výbor</a:t>
            </a:r>
          </a:p>
          <a:p>
            <a:pPr lvl="1"/>
            <a:r>
              <a:rPr lang="cs-CZ" dirty="0" smtClean="0"/>
              <a:t>V dubnu přejmenován na Národní výbor</a:t>
            </a:r>
          </a:p>
          <a:p>
            <a:pPr lvl="1"/>
            <a:r>
              <a:rPr lang="cs-CZ" dirty="0" smtClean="0"/>
              <a:t>Rozšířen na 100 členů</a:t>
            </a:r>
          </a:p>
          <a:p>
            <a:pPr lvl="1"/>
            <a:r>
              <a:rPr lang="cs-CZ" dirty="0" smtClean="0"/>
              <a:t>Orgán zastupující veřejné mínění – zástupci šlechty a měšťanstva</a:t>
            </a:r>
          </a:p>
          <a:p>
            <a:r>
              <a:rPr lang="cs-CZ" dirty="0"/>
              <a:t>Vídeň </a:t>
            </a:r>
            <a:r>
              <a:rPr lang="cs-CZ" dirty="0" smtClean="0"/>
              <a:t>se zdráhá </a:t>
            </a:r>
            <a:r>
              <a:rPr lang="cs-CZ" dirty="0"/>
              <a:t>požadavky </a:t>
            </a:r>
            <a:r>
              <a:rPr lang="cs-CZ" dirty="0" smtClean="0"/>
              <a:t>uznat</a:t>
            </a:r>
          </a:p>
          <a:p>
            <a:r>
              <a:rPr lang="cs-CZ" dirty="0" smtClean="0"/>
              <a:t>Vytvořena další petice</a:t>
            </a:r>
          </a:p>
          <a:p>
            <a:r>
              <a:rPr lang="cs-CZ" dirty="0" smtClean="0"/>
              <a:t>Císař 8. 4. odpověděl tzv. kabinetním listem</a:t>
            </a:r>
          </a:p>
          <a:p>
            <a:pPr lvl="1"/>
            <a:r>
              <a:rPr lang="cs-CZ" dirty="0" smtClean="0"/>
              <a:t>přistoupil na </a:t>
            </a:r>
            <a:r>
              <a:rPr lang="cs-CZ" dirty="0"/>
              <a:t>zrovnoprávnění </a:t>
            </a:r>
            <a:r>
              <a:rPr lang="cs-CZ" dirty="0" smtClean="0"/>
              <a:t>jazyků</a:t>
            </a:r>
          </a:p>
          <a:p>
            <a:pPr lvl="1"/>
            <a:r>
              <a:rPr lang="cs-CZ" dirty="0" smtClean="0"/>
              <a:t>zásadní </a:t>
            </a:r>
            <a:r>
              <a:rPr lang="cs-CZ" dirty="0"/>
              <a:t>otázky </a:t>
            </a:r>
            <a:r>
              <a:rPr lang="cs-CZ" dirty="0" smtClean="0"/>
              <a:t>nedořešeny – pouze příslib zemské vlády</a:t>
            </a:r>
            <a:endParaRPr lang="cs-CZ" dirty="0"/>
          </a:p>
          <a:p>
            <a:r>
              <a:rPr lang="cs-CZ" dirty="0" smtClean="0"/>
              <a:t>Vytvářejí se národní gardy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9868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Česká politika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</a:t>
            </a:r>
            <a:r>
              <a:rPr lang="cs-CZ" dirty="0" smtClean="0"/>
              <a:t>va proudy </a:t>
            </a:r>
          </a:p>
          <a:p>
            <a:pPr lvl="1"/>
            <a:r>
              <a:rPr lang="cs-CZ" dirty="0" smtClean="0"/>
              <a:t>Liberálové</a:t>
            </a:r>
          </a:p>
          <a:p>
            <a:pPr lvl="2"/>
            <a:r>
              <a:rPr lang="cs-CZ" dirty="0"/>
              <a:t>František Palacký, František Ladislav Rieger, Karel Havlíček Borovský</a:t>
            </a:r>
          </a:p>
          <a:p>
            <a:pPr lvl="1"/>
            <a:r>
              <a:rPr lang="cs-CZ" dirty="0" smtClean="0"/>
              <a:t>Demokraté</a:t>
            </a:r>
          </a:p>
          <a:p>
            <a:pPr lvl="2"/>
            <a:r>
              <a:rPr lang="cs-CZ" dirty="0" smtClean="0"/>
              <a:t>Radikální </a:t>
            </a:r>
          </a:p>
          <a:p>
            <a:pPr lvl="2"/>
            <a:r>
              <a:rPr lang="cs-CZ" dirty="0"/>
              <a:t>Karel Sabina, Emanuel Arnold, Karel Sladkovský, Josef Václav </a:t>
            </a:r>
            <a:r>
              <a:rPr lang="cs-CZ" dirty="0" smtClean="0"/>
              <a:t>Frič</a:t>
            </a: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025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Frankfurtský parlament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Čeští Němci </a:t>
            </a:r>
          </a:p>
          <a:p>
            <a:pPr lvl="1"/>
            <a:r>
              <a:rPr lang="cs-CZ" dirty="0" smtClean="0"/>
              <a:t>Pro sjednocení s Němci</a:t>
            </a:r>
          </a:p>
          <a:p>
            <a:pPr lvl="1"/>
            <a:r>
              <a:rPr lang="cs-CZ" dirty="0" smtClean="0"/>
              <a:t>Pro volby do Frankfurtského parlamentu</a:t>
            </a:r>
            <a:endParaRPr lang="cs-CZ" dirty="0"/>
          </a:p>
          <a:p>
            <a:pPr lvl="1"/>
            <a:r>
              <a:rPr lang="cs-CZ" dirty="0"/>
              <a:t>Souhlas s velkoněmeckou koncepcí</a:t>
            </a:r>
          </a:p>
          <a:p>
            <a:r>
              <a:rPr lang="cs-CZ" dirty="0"/>
              <a:t>Češi odmítali účast ve Frankfurtském parlamentu </a:t>
            </a:r>
            <a:endParaRPr lang="cs-CZ" dirty="0" smtClean="0"/>
          </a:p>
          <a:p>
            <a:r>
              <a:rPr lang="cs-CZ" dirty="0" smtClean="0"/>
              <a:t>František Palacký – Psaní do Frankfurtu</a:t>
            </a:r>
          </a:p>
          <a:p>
            <a:pPr lvl="1"/>
            <a:r>
              <a:rPr lang="cs-CZ" dirty="0" smtClean="0"/>
              <a:t>Koncepce austroslavismu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280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Austroslavismus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Koncepce prosazující přestavbu habsburské monarchie na federativních </a:t>
            </a:r>
            <a:r>
              <a:rPr lang="cs-CZ" dirty="0" smtClean="0"/>
              <a:t>principech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Habsburská monarchie jako stát poskytující </a:t>
            </a:r>
            <a:r>
              <a:rPr lang="cs-CZ" dirty="0"/>
              <a:t>politická práva slovanským národům žijícím na jejím </a:t>
            </a:r>
            <a:r>
              <a:rPr lang="cs-CZ" dirty="0" smtClean="0"/>
              <a:t>území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ycházela </a:t>
            </a:r>
            <a:r>
              <a:rPr lang="cs-CZ" dirty="0"/>
              <a:t>z názoru, že slovanské státy nemohou trvale existovat </a:t>
            </a:r>
            <a:r>
              <a:rPr lang="cs-CZ" dirty="0" smtClean="0"/>
              <a:t>samostatně (nebezpečí Ruska a Německa), </a:t>
            </a:r>
            <a:r>
              <a:rPr lang="cs-CZ" dirty="0"/>
              <a:t>ale měly by si vydobýt lepší postavení v habsburské </a:t>
            </a:r>
            <a:r>
              <a:rPr lang="cs-CZ" dirty="0" smtClean="0"/>
              <a:t>monarchii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302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Slovanský sjezd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2. – 12. 6. 1848</a:t>
            </a:r>
          </a:p>
          <a:p>
            <a:r>
              <a:rPr lang="cs-CZ" dirty="0" smtClean="0"/>
              <a:t>Praha – Střelecký ostrov</a:t>
            </a:r>
          </a:p>
          <a:p>
            <a:r>
              <a:rPr lang="cs-CZ" dirty="0" smtClean="0"/>
              <a:t>317 delegátů</a:t>
            </a:r>
          </a:p>
          <a:p>
            <a:r>
              <a:rPr lang="cs-CZ" dirty="0"/>
              <a:t>zástupci slovanských národů žijících v </a:t>
            </a:r>
            <a:r>
              <a:rPr lang="cs-CZ" dirty="0" smtClean="0"/>
              <a:t>Rakousku</a:t>
            </a:r>
          </a:p>
          <a:p>
            <a:r>
              <a:rPr lang="cs-CZ" dirty="0" smtClean="0"/>
              <a:t>Předsedou sjezdu František Palacký</a:t>
            </a:r>
          </a:p>
          <a:p>
            <a:r>
              <a:rPr lang="cs-CZ" dirty="0" smtClean="0"/>
              <a:t>Důležitý projev Pavla Josefa Šafaříka</a:t>
            </a:r>
          </a:p>
        </p:txBody>
      </p:sp>
    </p:spTree>
    <p:extLst>
      <p:ext uri="{BB962C8B-B14F-4D97-AF65-F5344CB8AC3E}">
        <p14:creationId xmlns:p14="http://schemas.microsoft.com/office/powerpoint/2010/main" val="214327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60648"/>
            <a:ext cx="7772400" cy="6120680"/>
          </a:xfrm>
        </p:spPr>
        <p:txBody>
          <a:bodyPr>
            <a:normAutofit/>
          </a:bodyPr>
          <a:lstStyle/>
          <a:p>
            <a:r>
              <a:rPr lang="cs-CZ" dirty="0" smtClean="0"/>
              <a:t>Jednání </a:t>
            </a:r>
            <a:r>
              <a:rPr lang="cs-CZ" dirty="0"/>
              <a:t>ve třech </a:t>
            </a:r>
            <a:r>
              <a:rPr lang="cs-CZ" dirty="0" smtClean="0"/>
              <a:t>sekcích</a:t>
            </a:r>
          </a:p>
          <a:p>
            <a:pPr lvl="1"/>
            <a:r>
              <a:rPr lang="cs-CZ" dirty="0" smtClean="0"/>
              <a:t>Československá </a:t>
            </a:r>
            <a:r>
              <a:rPr lang="cs-CZ" dirty="0"/>
              <a:t>– v čele slovenské delegace </a:t>
            </a:r>
            <a:r>
              <a:rPr lang="cs-CZ" dirty="0" smtClean="0"/>
              <a:t>Ľudovít </a:t>
            </a:r>
            <a:r>
              <a:rPr lang="cs-CZ" dirty="0" err="1" smtClean="0"/>
              <a:t>Štúr</a:t>
            </a:r>
            <a:endParaRPr lang="cs-CZ" dirty="0" smtClean="0"/>
          </a:p>
          <a:p>
            <a:pPr lvl="1"/>
            <a:r>
              <a:rPr lang="cs-CZ" dirty="0" smtClean="0"/>
              <a:t>Jihoslovanská </a:t>
            </a:r>
            <a:r>
              <a:rPr lang="cs-CZ" dirty="0"/>
              <a:t>– Srbové, Chorvati, </a:t>
            </a:r>
            <a:r>
              <a:rPr lang="cs-CZ" dirty="0" smtClean="0"/>
              <a:t>Slovinci</a:t>
            </a:r>
          </a:p>
          <a:p>
            <a:pPr lvl="1"/>
            <a:r>
              <a:rPr lang="cs-CZ" dirty="0" smtClean="0"/>
              <a:t>Východoslovanská </a:t>
            </a:r>
            <a:r>
              <a:rPr lang="cs-CZ" dirty="0"/>
              <a:t>– Poláci, Ukrajinci, </a:t>
            </a:r>
            <a:r>
              <a:rPr lang="cs-CZ" dirty="0" smtClean="0"/>
              <a:t>Rusíni</a:t>
            </a:r>
          </a:p>
          <a:p>
            <a:pPr marL="454914" lvl="1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ozvány </a:t>
            </a:r>
            <a:r>
              <a:rPr lang="cs-CZ" dirty="0"/>
              <a:t>i další delegace – např. </a:t>
            </a:r>
            <a:r>
              <a:rPr lang="cs-CZ" dirty="0" smtClean="0"/>
              <a:t>ruská (v čele Michail </a:t>
            </a:r>
            <a:r>
              <a:rPr lang="cs-CZ" dirty="0" err="1"/>
              <a:t>Bakunin</a:t>
            </a:r>
            <a:r>
              <a:rPr lang="cs-CZ" dirty="0"/>
              <a:t> – otec ruského anarchismu</a:t>
            </a:r>
            <a:r>
              <a:rPr lang="cs-CZ" dirty="0" smtClean="0"/>
              <a:t>)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Program austroslavismu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Myšlenka panslavismu</a:t>
            </a:r>
          </a:p>
          <a:p>
            <a:pPr marL="6858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572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Červnové povstání v </a:t>
            </a:r>
            <a:r>
              <a:rPr lang="cs-CZ" b="1" dirty="0"/>
              <a:t>P</a:t>
            </a:r>
            <a:r>
              <a:rPr lang="cs-CZ" b="1" dirty="0" smtClean="0"/>
              <a:t>raze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bratřovací mše na </a:t>
            </a:r>
            <a:r>
              <a:rPr lang="cs-CZ" dirty="0"/>
              <a:t>Koňském </a:t>
            </a:r>
            <a:r>
              <a:rPr lang="cs-CZ" dirty="0" smtClean="0"/>
              <a:t>trhu</a:t>
            </a:r>
          </a:p>
          <a:p>
            <a:r>
              <a:rPr lang="cs-CZ" dirty="0" smtClean="0"/>
              <a:t>Bezohledný zákrok vojska generála Alfreda Windischgrätze na Celetné ulici</a:t>
            </a:r>
          </a:p>
          <a:p>
            <a:r>
              <a:rPr lang="cs-CZ" dirty="0"/>
              <a:t>potyčky s vojáky přerostly v tzv. </a:t>
            </a:r>
            <a:r>
              <a:rPr lang="cs-CZ" b="1" dirty="0"/>
              <a:t>svatodušní bouře </a:t>
            </a:r>
            <a:endParaRPr lang="cs-CZ" b="1" dirty="0" smtClean="0"/>
          </a:p>
          <a:p>
            <a:r>
              <a:rPr lang="cs-CZ" dirty="0"/>
              <a:t>v </a:t>
            </a:r>
            <a:r>
              <a:rPr lang="cs-CZ" dirty="0" smtClean="0"/>
              <a:t>čele </a:t>
            </a:r>
            <a:r>
              <a:rPr lang="cs-CZ" dirty="0"/>
              <a:t>radikální demokraté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058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585" y="0"/>
            <a:ext cx="9144000" cy="6202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47664" y="6319067"/>
            <a:ext cx="5256584" cy="538933"/>
          </a:xfrm>
        </p:spPr>
        <p:txBody>
          <a:bodyPr>
            <a:normAutofit fontScale="92500"/>
          </a:bodyPr>
          <a:lstStyle/>
          <a:p>
            <a:r>
              <a:rPr lang="cs-CZ" sz="1800" b="1" smtClean="0"/>
              <a:t>1. Sbtratřovací</a:t>
            </a:r>
            <a:r>
              <a:rPr lang="cs-CZ" sz="1800" b="1" dirty="0" smtClean="0"/>
              <a:t> mše na Koňském trhu 12. června 1848</a:t>
            </a:r>
            <a:endParaRPr lang="cs-CZ" sz="1800" b="1" dirty="0"/>
          </a:p>
        </p:txBody>
      </p:sp>
    </p:spTree>
    <p:extLst>
      <p:ext uri="{BB962C8B-B14F-4D97-AF65-F5344CB8AC3E}">
        <p14:creationId xmlns:p14="http://schemas.microsoft.com/office/powerpoint/2010/main" val="3771429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332656"/>
            <a:ext cx="7772400" cy="619268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Zajat guberniální prezident Českého království Leopold </a:t>
            </a:r>
            <a:r>
              <a:rPr lang="cs-CZ" dirty="0"/>
              <a:t>Lev </a:t>
            </a:r>
            <a:r>
              <a:rPr lang="cs-CZ" dirty="0" err="1" smtClean="0"/>
              <a:t>Thun-Hohenstein</a:t>
            </a:r>
            <a:endParaRPr lang="cs-CZ" dirty="0" smtClean="0"/>
          </a:p>
          <a:p>
            <a:pPr lvl="1"/>
            <a:r>
              <a:rPr lang="cs-CZ" dirty="0" smtClean="0"/>
              <a:t>Zajat povstalci (studenty)</a:t>
            </a:r>
          </a:p>
          <a:p>
            <a:pPr lvl="1"/>
            <a:r>
              <a:rPr lang="cs-CZ" dirty="0" smtClean="0"/>
              <a:t>Vězněn v Klementinu</a:t>
            </a:r>
          </a:p>
          <a:p>
            <a:pPr marL="454914" lvl="1" indent="0">
              <a:buNone/>
            </a:pPr>
            <a:endParaRPr lang="cs-CZ" dirty="0"/>
          </a:p>
          <a:p>
            <a:r>
              <a:rPr lang="cs-CZ" dirty="0"/>
              <a:t>Windischgrätz začal z </a:t>
            </a:r>
            <a:r>
              <a:rPr lang="cs-CZ" dirty="0" smtClean="0"/>
              <a:t>vyvýšenin </a:t>
            </a:r>
            <a:r>
              <a:rPr lang="cs-CZ" dirty="0"/>
              <a:t>město </a:t>
            </a:r>
            <a:r>
              <a:rPr lang="cs-CZ" dirty="0" smtClean="0"/>
              <a:t>z děl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17. června kapitulace </a:t>
            </a:r>
            <a:r>
              <a:rPr lang="cs-CZ" dirty="0" smtClean="0"/>
              <a:t>Prahy</a:t>
            </a:r>
          </a:p>
          <a:p>
            <a:pPr marL="68580" indent="0">
              <a:buNone/>
            </a:pPr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ro </a:t>
            </a:r>
            <a:r>
              <a:rPr lang="cs-CZ" dirty="0"/>
              <a:t>Vídeň záminka </a:t>
            </a:r>
            <a:r>
              <a:rPr lang="cs-CZ" dirty="0" smtClean="0"/>
              <a:t>k odmítnutí požadavků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ronásledování </a:t>
            </a:r>
            <a:r>
              <a:rPr lang="cs-CZ" dirty="0"/>
              <a:t>a souzení vůdců bouří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4986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Závěrečné opakování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dirty="0" smtClean="0"/>
              <a:t>Kdy se konala schůze ve Svatováclavských lázních?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Jaké požadavky z této schůze vzešly?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Co to byl kabinetní list?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Jaké byly v českých zemích postoje k Frankfurtskému parlamentu?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Vysvětli pojem austroslavismus.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Kdo byl Ľudovít </a:t>
            </a:r>
            <a:r>
              <a:rPr lang="cs-CZ" dirty="0" err="1" smtClean="0"/>
              <a:t>Štúr</a:t>
            </a:r>
            <a:r>
              <a:rPr lang="cs-CZ" dirty="0" smtClean="0"/>
              <a:t>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Co to byly tzv. svatodušní bouře?</a:t>
            </a:r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 smtClean="0"/>
          </a:p>
          <a:p>
            <a:pPr marL="58293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3195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82930" indent="-514350">
              <a:buFont typeface="+mj-lt"/>
              <a:buAutoNum type="arabicPeriod"/>
            </a:pP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5.2.2013]. Dostupný na WWW: </a:t>
            </a:r>
            <a:r>
              <a:rPr lang="cs-CZ" sz="1200" dirty="0">
                <a:hlinkClick r:id="rId2"/>
              </a:rPr>
              <a:t>http://cs.wikipedia.org/wiki/Soubor:Svatodu%C5%A1n%C3%AD_m%C5%A1e_12._%</a:t>
            </a:r>
            <a:r>
              <a:rPr lang="cs-CZ" sz="1200" dirty="0" smtClean="0">
                <a:hlinkClick r:id="rId2"/>
              </a:rPr>
              <a:t>C4%8Dervna_1848.jpg</a:t>
            </a:r>
            <a:endParaRPr lang="cs-CZ" sz="1200" dirty="0" smtClean="0"/>
          </a:p>
          <a:p>
            <a:pPr marL="6858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195746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Literatura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i="1" dirty="0"/>
              <a:t>Dějiny zemí koruny české II</a:t>
            </a:r>
            <a:r>
              <a:rPr lang="cs-CZ" dirty="0"/>
              <a:t>. 4. vyd. Praha: Paseka, 1997, 328 s. ISBN 80-718-5097-7.</a:t>
            </a:r>
          </a:p>
          <a:p>
            <a:r>
              <a:rPr lang="cs-CZ" smtClean="0"/>
              <a:t>KVIRENC</a:t>
            </a:r>
            <a:r>
              <a:rPr lang="cs-CZ" dirty="0"/>
              <a:t>, Jan a Eliška KUNSTOVÁ. </a:t>
            </a:r>
            <a:r>
              <a:rPr lang="cs-CZ" i="1" dirty="0"/>
              <a:t>České dějiny do roku 1914: historie v dokumentech</a:t>
            </a:r>
            <a:r>
              <a:rPr lang="cs-CZ" dirty="0"/>
              <a:t>. Vyd. 1. Liberec: Dialog, 2006, 207 s. ISBN 80-867-6143-6.</a:t>
            </a:r>
          </a:p>
          <a:p>
            <a:r>
              <a:rPr lang="cs-CZ" dirty="0"/>
              <a:t>KVIRENC, Jan. </a:t>
            </a:r>
            <a:r>
              <a:rPr lang="cs-CZ" i="1" dirty="0"/>
              <a:t>Evropa do roku 1914: historie v dokumentech</a:t>
            </a:r>
            <a:r>
              <a:rPr lang="cs-CZ" dirty="0"/>
              <a:t>. Vyd. 1. Liberec: Dialog, 2007, 232 s. ISBN 978-808-6761-701.</a:t>
            </a:r>
          </a:p>
          <a:p>
            <a:r>
              <a:rPr lang="cs-CZ" dirty="0"/>
              <a:t>SOCHROVÁ, Marie. </a:t>
            </a:r>
            <a:r>
              <a:rPr lang="cs-CZ" i="1" dirty="0"/>
              <a:t>Dějepis II. v kostce: pro střední školy : [novověk, dějiny nové doby]</a:t>
            </a:r>
            <a:r>
              <a:rPr lang="cs-CZ" dirty="0"/>
              <a:t>. 1. vyd. Praha: Fragment, 2008. ISBN 80-253-0604-6.</a:t>
            </a:r>
          </a:p>
          <a:p>
            <a:r>
              <a:rPr lang="cs-CZ" dirty="0"/>
              <a:t>ŠTĚPÁNKOVÁ, Alena a Pavel SLEPIČKA. </a:t>
            </a:r>
            <a:r>
              <a:rPr lang="cs-CZ" i="1" dirty="0"/>
              <a:t>Odmaturuj! z dějepisu 2</a:t>
            </a:r>
            <a:r>
              <a:rPr lang="cs-CZ" dirty="0"/>
              <a:t>. Vyd. 1. Brno: </a:t>
            </a:r>
            <a:r>
              <a:rPr lang="cs-CZ" dirty="0" err="1"/>
              <a:t>Didaktis</a:t>
            </a:r>
            <a:r>
              <a:rPr lang="cs-CZ" dirty="0"/>
              <a:t>, c2006, 256 s. ISBN 80-735-8069-1.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47240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/>
              <a:t>konec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9223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etro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640</Words>
  <Application>Microsoft Office PowerPoint</Application>
  <PresentationFormat>Předvádění na obrazovce (4:3)</PresentationFormat>
  <Paragraphs>141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Metro</vt:lpstr>
      <vt:lpstr>projekt</vt:lpstr>
      <vt:lpstr>Revoluční rok 1848/1849 v Praze</vt:lpstr>
      <vt:lpstr>ANOTACE</vt:lpstr>
      <vt:lpstr>Revoluční rok 1848/1849 v Praze </vt:lpstr>
      <vt:lpstr>Situace v Rakousku</vt:lpstr>
      <vt:lpstr>Předpoklady revoluce</vt:lpstr>
      <vt:lpstr>Březen 1848</vt:lpstr>
      <vt:lpstr>Prezentace aplikace PowerPoint</vt:lpstr>
      <vt:lpstr>Česká politika</vt:lpstr>
      <vt:lpstr>Frankfurtský parlament </vt:lpstr>
      <vt:lpstr>Austroslavismus</vt:lpstr>
      <vt:lpstr>Slovanský sjezd</vt:lpstr>
      <vt:lpstr>Prezentace aplikace PowerPoint</vt:lpstr>
      <vt:lpstr>Červnové povstání v Praze</vt:lpstr>
      <vt:lpstr>Prezentace aplikace PowerPoint</vt:lpstr>
      <vt:lpstr>Prezentace aplikace PowerPoint</vt:lpstr>
      <vt:lpstr>Závěrečné opakování</vt:lpstr>
      <vt:lpstr>Zdroje </vt:lpstr>
      <vt:lpstr>Literatura 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Revoluční rok 1848/1849 v rakouské monarchii</dc:title>
  <dc:creator>zi</dc:creator>
  <cp:lastModifiedBy>zi</cp:lastModifiedBy>
  <cp:revision>20</cp:revision>
  <dcterms:created xsi:type="dcterms:W3CDTF">2012-11-22T20:26:22Z</dcterms:created>
  <dcterms:modified xsi:type="dcterms:W3CDTF">2013-12-18T07:45:04Z</dcterms:modified>
</cp:coreProperties>
</file>