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4" r:id="rId10"/>
    <p:sldId id="269" r:id="rId11"/>
    <p:sldId id="266" r:id="rId12"/>
    <p:sldId id="267" r:id="rId13"/>
    <p:sldId id="268" r:id="rId14"/>
    <p:sldId id="278" r:id="rId15"/>
    <p:sldId id="276" r:id="rId16"/>
    <p:sldId id="270" r:id="rId17"/>
    <p:sldId id="272" r:id="rId18"/>
    <p:sldId id="273" r:id="rId19"/>
    <p:sldId id="280" r:id="rId20"/>
    <p:sldId id="281" r:id="rId21"/>
    <p:sldId id="279" r:id="rId22"/>
    <p:sldId id="275" r:id="rId23"/>
    <p:sldId id="261" r:id="rId24"/>
    <p:sldId id="282" r:id="rId25"/>
    <p:sldId id="27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4949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517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7547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86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2973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544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123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2357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2356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4072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5602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074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4039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39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62AB47D-AE08-427C-8CB3-D2C196796361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41AA134-BB93-4C8C-BFCD-A0121E36691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5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Deutscher_Bund.svg&amp;page=1" TargetMode="External"/><Relationship Id="rId7" Type="http://schemas.openxmlformats.org/officeDocument/2006/relationships/hyperlink" Target="http://cs.wikipedia.org/wiki/Soubor:VictorEm.JPG" TargetMode="External"/><Relationship Id="rId2" Type="http://schemas.openxmlformats.org/officeDocument/2006/relationships/hyperlink" Target="http://cs.wikipedia.org/wiki/Soubor:Germany_Laender_Schleswig-Holstei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rzherzog_Albrecht_Friedrich_Rudolf_von_%C3%96sterreich-Teschen_c1870.jpg?uselang=cs" TargetMode="External"/><Relationship Id="rId5" Type="http://schemas.openxmlformats.org/officeDocument/2006/relationships/hyperlink" Target="http://cs.wikipedia.org/wiki/Soubor:Helmuth_Karl_Bernhard_von_Moltke.jpg" TargetMode="External"/><Relationship Id="rId4" Type="http://schemas.openxmlformats.org/officeDocument/2006/relationships/hyperlink" Target="http://cs.wikipedia.org/wiki/Soubor:Von_Benedek3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Prusko-rakouská válka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6543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80475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 seznámení žáků s problematikou podoby rakouského císařství v období po skončení bachovského absolutismu. Sleduje problematiku </a:t>
            </a:r>
            <a:r>
              <a:rPr lang="cs-CZ" sz="1100" dirty="0" err="1" smtClean="0">
                <a:solidFill>
                  <a:prstClr val="black"/>
                </a:solidFill>
              </a:rPr>
              <a:t>prusko</a:t>
            </a:r>
            <a:r>
              <a:rPr lang="cs-CZ" sz="1100" dirty="0" smtClean="0">
                <a:solidFill>
                  <a:prstClr val="black"/>
                </a:solidFill>
              </a:rPr>
              <a:t> – rakouské války, jedné z příčin přeměny </a:t>
            </a:r>
            <a:r>
              <a:rPr lang="cs-CZ" sz="1100" dirty="0">
                <a:solidFill>
                  <a:prstClr val="black"/>
                </a:solidFill>
              </a:rPr>
              <a:t>Rakouska na Rakousko-Uhersko</a:t>
            </a:r>
            <a:r>
              <a:rPr lang="cs-CZ" sz="1100" dirty="0" smtClean="0">
                <a:solidFill>
                  <a:prstClr val="black"/>
                </a:solidFill>
              </a:rPr>
              <a:t>. </a:t>
            </a:r>
            <a:r>
              <a:rPr lang="cs-CZ" sz="1100" dirty="0"/>
              <a:t>Obrazový a mapový materiál je vhodný jako pomůcka pro osvětlení a srovnání jednotlivých </a:t>
            </a:r>
            <a:r>
              <a:rPr lang="cs-CZ" sz="1100" dirty="0" smtClean="0"/>
              <a:t>fází a událostí války. </a:t>
            </a:r>
            <a:r>
              <a:rPr lang="cs-CZ" sz="1100" dirty="0"/>
              <a:t>Pomůcky: interaktivní tabule, dataprojektor, učebnice.</a:t>
            </a:r>
          </a:p>
          <a:p>
            <a:pPr algn="just"/>
            <a:endParaRPr lang="cs-CZ" sz="11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8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Prusko-rakouská válka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1866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61975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Rakousko</a:t>
            </a:r>
          </a:p>
          <a:p>
            <a:r>
              <a:rPr lang="cs-CZ" sz="3200" dirty="0" smtClean="0"/>
              <a:t>Sasko</a:t>
            </a:r>
          </a:p>
          <a:p>
            <a:r>
              <a:rPr lang="cs-CZ" sz="3200" dirty="0" smtClean="0"/>
              <a:t>Bavorsko</a:t>
            </a:r>
          </a:p>
          <a:p>
            <a:r>
              <a:rPr lang="cs-CZ" sz="3200" dirty="0" smtClean="0"/>
              <a:t>Bádensko</a:t>
            </a:r>
          </a:p>
          <a:p>
            <a:r>
              <a:rPr lang="cs-CZ" sz="3200" dirty="0" smtClean="0"/>
              <a:t>Württembersko</a:t>
            </a:r>
          </a:p>
          <a:p>
            <a:r>
              <a:rPr lang="cs-CZ" sz="3200" dirty="0" err="1" smtClean="0"/>
              <a:t>Hannoversko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Prusko</a:t>
            </a:r>
          </a:p>
          <a:p>
            <a:r>
              <a:rPr lang="cs-CZ" sz="3200" dirty="0" smtClean="0"/>
              <a:t>Itálie</a:t>
            </a:r>
          </a:p>
          <a:p>
            <a:r>
              <a:rPr lang="cs-CZ" sz="3200" dirty="0" smtClean="0"/>
              <a:t>Další německy mluvící státy oblasti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1407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Příčiny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Prusko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napoleonských válkách se zařadilo mezi velmoci</a:t>
            </a:r>
          </a:p>
          <a:p>
            <a:r>
              <a:rPr lang="cs-CZ" dirty="0" smtClean="0"/>
              <a:t>toužilo po hegemonii v Německu</a:t>
            </a:r>
          </a:p>
          <a:p>
            <a:r>
              <a:rPr lang="cs-CZ" dirty="0" smtClean="0"/>
              <a:t>praktikovalo v Německu ideu </a:t>
            </a:r>
            <a:r>
              <a:rPr lang="cs-CZ" i="1" dirty="0" smtClean="0"/>
              <a:t>„sjednocení krví a železem“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Rakousko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zastávalo ideu uspořádání poměrů v bývalé Svaté říši římské spíše jako volné federace jednotlivých států</a:t>
            </a:r>
          </a:p>
          <a:p>
            <a:r>
              <a:rPr lang="cs-CZ" dirty="0"/>
              <a:t>z</a:t>
            </a:r>
            <a:r>
              <a:rPr lang="cs-CZ" dirty="0" smtClean="0"/>
              <a:t>ískávalo na svou stranu menší státy a knížectví, která měla strach z pruské okupace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19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proti Dánsku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9674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Dánsko v roce 1863 obsadilo </a:t>
            </a:r>
            <a:r>
              <a:rPr lang="cs-CZ" dirty="0" err="1" smtClean="0"/>
              <a:t>Šlesvicko</a:t>
            </a:r>
            <a:r>
              <a:rPr lang="cs-CZ" dirty="0" smtClean="0"/>
              <a:t> a Holštýnsko</a:t>
            </a:r>
          </a:p>
          <a:p>
            <a:r>
              <a:rPr lang="cs-CZ" dirty="0" smtClean="0"/>
              <a:t>1864 - Prusko a Rakousko společně zasáhly</a:t>
            </a:r>
          </a:p>
          <a:p>
            <a:r>
              <a:rPr lang="cs-CZ" dirty="0" smtClean="0"/>
              <a:t>Porážka Dánska</a:t>
            </a:r>
          </a:p>
          <a:p>
            <a:r>
              <a:rPr lang="cs-CZ" dirty="0" err="1" smtClean="0"/>
              <a:t>Šlesvicko</a:t>
            </a:r>
            <a:r>
              <a:rPr lang="cs-CZ" dirty="0" smtClean="0"/>
              <a:t> pod správou Pruska</a:t>
            </a:r>
          </a:p>
          <a:p>
            <a:r>
              <a:rPr lang="cs-CZ" dirty="0" smtClean="0"/>
              <a:t>Holštýnsko pod správou Rakouska </a:t>
            </a:r>
          </a:p>
          <a:p>
            <a:r>
              <a:rPr lang="cs-CZ" dirty="0" smtClean="0"/>
              <a:t>Ukázala se slabost rakouské armády</a:t>
            </a:r>
          </a:p>
          <a:p>
            <a:pPr marL="118872" indent="0">
              <a:buNone/>
            </a:pPr>
            <a:r>
              <a:rPr lang="cs-CZ" dirty="0" smtClean="0"/>
              <a:t>                                                                                         1.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886" y="1052736"/>
            <a:ext cx="4264300" cy="580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087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6779083" cy="684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61329" y="6021288"/>
            <a:ext cx="514400" cy="715355"/>
          </a:xfrm>
        </p:spPr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314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před válkou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14. června 1866 Frankfurtský sněm</a:t>
            </a:r>
          </a:p>
          <a:p>
            <a:pPr lvl="1"/>
            <a:r>
              <a:rPr lang="cs-CZ" dirty="0"/>
              <a:t>R</a:t>
            </a:r>
            <a:r>
              <a:rPr lang="cs-CZ" dirty="0" smtClean="0"/>
              <a:t>oztržka mezi německými státy</a:t>
            </a:r>
          </a:p>
          <a:p>
            <a:pPr lvl="1"/>
            <a:r>
              <a:rPr lang="cs-CZ" dirty="0" smtClean="0"/>
              <a:t>Většina států na straně Rakouska</a:t>
            </a:r>
          </a:p>
          <a:p>
            <a:pPr lvl="1"/>
            <a:r>
              <a:rPr lang="cs-CZ" dirty="0" smtClean="0"/>
              <a:t>Vojensky se účastnilo pouze Sasko</a:t>
            </a:r>
          </a:p>
          <a:p>
            <a:pPr lvl="1"/>
            <a:r>
              <a:rPr lang="cs-CZ" dirty="0" smtClean="0"/>
              <a:t>Prusko prohlásilo usnesení za vyhlášení válečného stavu</a:t>
            </a:r>
          </a:p>
          <a:p>
            <a:r>
              <a:rPr lang="cs-CZ" dirty="0" smtClean="0"/>
              <a:t>Na stranu Pruska se přidala Itálie (chce Benátsko)</a:t>
            </a:r>
          </a:p>
          <a:p>
            <a:r>
              <a:rPr lang="cs-CZ" dirty="0" smtClean="0"/>
              <a:t>16. června 1866 Prusové vpadli do Saska a </a:t>
            </a:r>
            <a:r>
              <a:rPr lang="cs-CZ" dirty="0" err="1" smtClean="0"/>
              <a:t>Hannoverska</a:t>
            </a:r>
            <a:r>
              <a:rPr lang="cs-CZ" dirty="0" smtClean="0"/>
              <a:t> – </a:t>
            </a:r>
            <a:r>
              <a:rPr lang="cs-CZ" b="1" dirty="0" smtClean="0"/>
              <a:t>VÁLKA ZAČALA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77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Armády 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rakousko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235 000 Rakušanů a Sasů</a:t>
            </a:r>
          </a:p>
          <a:p>
            <a:r>
              <a:rPr lang="cs-CZ" sz="2800" dirty="0" smtClean="0"/>
              <a:t>Pušky systému Lorenz – předovky</a:t>
            </a:r>
          </a:p>
          <a:p>
            <a:r>
              <a:rPr lang="cs-CZ" sz="2800" dirty="0" smtClean="0"/>
              <a:t>Dělostřelectvo lepší – rýhovaná hlaveň, střílela dále a přesněji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prusko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254 000 Prusů</a:t>
            </a:r>
          </a:p>
          <a:p>
            <a:r>
              <a:rPr lang="cs-CZ" sz="2800" dirty="0" smtClean="0"/>
              <a:t>Pušky systému </a:t>
            </a:r>
            <a:r>
              <a:rPr lang="cs-CZ" sz="2800" dirty="0" err="1" smtClean="0"/>
              <a:t>Dreyse</a:t>
            </a:r>
            <a:r>
              <a:rPr lang="cs-CZ" sz="2800" dirty="0" smtClean="0"/>
              <a:t> – zadovky, střílely 3x rychleji</a:t>
            </a:r>
          </a:p>
          <a:p>
            <a:r>
              <a:rPr lang="cs-CZ" sz="2800" dirty="0" smtClean="0"/>
              <a:t>Dělostřelectvo horší – hladké hlavně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483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Situace před </a:t>
            </a:r>
            <a:r>
              <a:rPr lang="cs-CZ" dirty="0" smtClean="0"/>
              <a:t>válkou – Rakousko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Rakousko vytvořilo </a:t>
            </a:r>
            <a:r>
              <a:rPr lang="cs-CZ" dirty="0"/>
              <a:t>dvě </a:t>
            </a:r>
            <a:r>
              <a:rPr lang="cs-CZ" dirty="0" smtClean="0"/>
              <a:t>armády</a:t>
            </a:r>
          </a:p>
          <a:p>
            <a:pPr lvl="1"/>
            <a:r>
              <a:rPr lang="cs-CZ" dirty="0" smtClean="0"/>
              <a:t>Severní armáda pod vedením polního zbrojmistra Ludwiga von </a:t>
            </a:r>
            <a:r>
              <a:rPr lang="cs-CZ" dirty="0" err="1" smtClean="0"/>
              <a:t>Benedeka</a:t>
            </a:r>
            <a:endParaRPr lang="cs-CZ" dirty="0" smtClean="0"/>
          </a:p>
          <a:p>
            <a:pPr lvl="1"/>
            <a:r>
              <a:rPr lang="cs-CZ" dirty="0" smtClean="0"/>
              <a:t>Jižní armáda pod vedením polního maršála arcivévody Albrechta</a:t>
            </a:r>
          </a:p>
          <a:p>
            <a:r>
              <a:rPr lang="cs-CZ" dirty="0"/>
              <a:t>Severní armáda se shromáždila v polovině června 1866 </a:t>
            </a:r>
            <a:r>
              <a:rPr lang="cs-CZ" dirty="0" smtClean="0"/>
              <a:t>u Olomouce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088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Situace před válkou </a:t>
            </a:r>
            <a:r>
              <a:rPr lang="cs-CZ" dirty="0" smtClean="0"/>
              <a:t>– Prusko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Prusové </a:t>
            </a:r>
            <a:r>
              <a:rPr lang="cs-CZ" dirty="0"/>
              <a:t>vtrhli do Čech třemi </a:t>
            </a:r>
            <a:r>
              <a:rPr lang="cs-CZ" dirty="0" smtClean="0"/>
              <a:t>samostatnými armádami </a:t>
            </a:r>
          </a:p>
          <a:p>
            <a:pPr lvl="1"/>
            <a:r>
              <a:rPr lang="cs-CZ" dirty="0" smtClean="0"/>
              <a:t>náčelník </a:t>
            </a:r>
            <a:r>
              <a:rPr lang="cs-CZ" dirty="0"/>
              <a:t>pruského generálního štábu </a:t>
            </a:r>
            <a:r>
              <a:rPr lang="cs-CZ" dirty="0" smtClean="0"/>
              <a:t>Helmut </a:t>
            </a:r>
            <a:r>
              <a:rPr lang="cs-CZ" dirty="0"/>
              <a:t>von </a:t>
            </a:r>
            <a:r>
              <a:rPr lang="cs-CZ" dirty="0" err="1" smtClean="0"/>
              <a:t>Moltke</a:t>
            </a:r>
            <a:r>
              <a:rPr lang="cs-CZ" dirty="0" smtClean="0"/>
              <a:t> - </a:t>
            </a:r>
            <a:r>
              <a:rPr lang="cs-CZ" b="1" i="1" dirty="0"/>
              <a:t>„</a:t>
            </a:r>
            <a:r>
              <a:rPr lang="cs-CZ" b="1" i="1" dirty="0" smtClean="0"/>
              <a:t>odděleně </a:t>
            </a:r>
            <a:r>
              <a:rPr lang="cs-CZ" b="1" i="1" dirty="0"/>
              <a:t>pochodovat, společně </a:t>
            </a:r>
            <a:r>
              <a:rPr lang="cs-CZ" b="1" i="1" dirty="0" smtClean="0"/>
              <a:t>udeřit“</a:t>
            </a:r>
          </a:p>
          <a:p>
            <a:r>
              <a:rPr lang="cs-CZ" dirty="0" smtClean="0"/>
              <a:t>Labská </a:t>
            </a:r>
            <a:r>
              <a:rPr lang="cs-CZ" dirty="0"/>
              <a:t>armáda generála </a:t>
            </a:r>
            <a:r>
              <a:rPr lang="cs-CZ" dirty="0" err="1"/>
              <a:t>Herwartha</a:t>
            </a:r>
            <a:r>
              <a:rPr lang="cs-CZ" dirty="0"/>
              <a:t> von </a:t>
            </a:r>
            <a:r>
              <a:rPr lang="cs-CZ" dirty="0" err="1" smtClean="0"/>
              <a:t>Bittenfeld</a:t>
            </a:r>
            <a:r>
              <a:rPr lang="cs-CZ" dirty="0" smtClean="0"/>
              <a:t> vstoupila z </a:t>
            </a:r>
            <a:r>
              <a:rPr lang="cs-CZ" dirty="0"/>
              <a:t>okupovaného Saska směrem k České </a:t>
            </a:r>
            <a:r>
              <a:rPr lang="cs-CZ" dirty="0" smtClean="0"/>
              <a:t>Lípě</a:t>
            </a:r>
          </a:p>
          <a:p>
            <a:r>
              <a:rPr lang="cs-CZ" dirty="0" smtClean="0"/>
              <a:t>1</a:t>
            </a:r>
            <a:r>
              <a:rPr lang="cs-CZ" dirty="0"/>
              <a:t>. armáda prince Fridricha Karla </a:t>
            </a:r>
            <a:r>
              <a:rPr lang="cs-CZ" dirty="0" smtClean="0"/>
              <a:t>postoupila do </a:t>
            </a:r>
            <a:r>
              <a:rPr lang="cs-CZ" dirty="0"/>
              <a:t>Čech od Žitavy </a:t>
            </a:r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/>
              <a:t>. armáda korunního prince Fridricha </a:t>
            </a:r>
            <a:r>
              <a:rPr lang="cs-CZ" dirty="0" smtClean="0"/>
              <a:t>Viléma</a:t>
            </a:r>
          </a:p>
          <a:p>
            <a:pPr lvl="1"/>
            <a:r>
              <a:rPr lang="cs-CZ" dirty="0" smtClean="0"/>
              <a:t>největší </a:t>
            </a:r>
          </a:p>
          <a:p>
            <a:pPr lvl="1"/>
            <a:r>
              <a:rPr lang="cs-CZ" dirty="0" smtClean="0"/>
              <a:t>úkolem vpadnout </a:t>
            </a:r>
            <a:r>
              <a:rPr lang="cs-CZ" dirty="0"/>
              <a:t>do východních </a:t>
            </a:r>
            <a:r>
              <a:rPr lang="cs-CZ" dirty="0" smtClean="0"/>
              <a:t>Čech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17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46731" y="0"/>
            <a:ext cx="4040188" cy="71535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3. Ludwig </a:t>
            </a:r>
            <a:r>
              <a:rPr lang="cs-CZ" dirty="0">
                <a:solidFill>
                  <a:schemeClr val="bg1"/>
                </a:solidFill>
              </a:rPr>
              <a:t>August rytíř </a:t>
            </a:r>
            <a:r>
              <a:rPr lang="cs-CZ" dirty="0" err="1">
                <a:solidFill>
                  <a:schemeClr val="bg1"/>
                </a:solidFill>
              </a:rPr>
              <a:t>Benedek</a:t>
            </a:r>
            <a:r>
              <a:rPr lang="cs-CZ" dirty="0">
                <a:solidFill>
                  <a:schemeClr val="bg1"/>
                </a:solidFill>
              </a:rPr>
              <a:t> von </a:t>
            </a:r>
            <a:r>
              <a:rPr lang="cs-CZ" dirty="0" err="1">
                <a:solidFill>
                  <a:schemeClr val="bg1"/>
                </a:solidFill>
              </a:rPr>
              <a:t>Felsö-Eör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0"/>
            <a:ext cx="4041775" cy="71535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4. </a:t>
            </a:r>
            <a:r>
              <a:rPr lang="de-DE" dirty="0" smtClean="0">
                <a:solidFill>
                  <a:schemeClr val="bg1"/>
                </a:solidFill>
              </a:rPr>
              <a:t>Helmuth </a:t>
            </a:r>
            <a:r>
              <a:rPr lang="de-DE" dirty="0">
                <a:solidFill>
                  <a:schemeClr val="bg1"/>
                </a:solidFill>
              </a:rPr>
              <a:t>Karl Bernhard von Moltke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18" y="858788"/>
            <a:ext cx="4060889" cy="5754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58788"/>
            <a:ext cx="4176464" cy="5754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534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…z manifestu císaře…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8872" indent="0" algn="ctr">
              <a:buNone/>
            </a:pPr>
            <a:r>
              <a:rPr lang="cs-CZ" b="1" i="1" dirty="0"/>
              <a:t>Nejnovější příběhové potvrzují </a:t>
            </a:r>
            <a:r>
              <a:rPr lang="cs-CZ" b="1" i="1" dirty="0" err="1" smtClean="0"/>
              <a:t>nevyvratně</a:t>
            </a:r>
            <a:r>
              <a:rPr lang="cs-CZ" b="1" i="1" dirty="0" smtClean="0"/>
              <a:t>, </a:t>
            </a:r>
            <a:r>
              <a:rPr lang="cs-CZ" b="1" i="1" dirty="0"/>
              <a:t>že Prusko nyní zjevně klade násilí na místě </a:t>
            </a:r>
            <a:r>
              <a:rPr lang="cs-CZ" b="1" i="1" dirty="0" smtClean="0"/>
              <a:t>práva…</a:t>
            </a:r>
          </a:p>
          <a:p>
            <a:pPr marL="118872" indent="0" algn="ctr">
              <a:buNone/>
            </a:pPr>
            <a:r>
              <a:rPr lang="cs-CZ" b="1" i="1" dirty="0"/>
              <a:t>Tím stala se nevyhnutelná válka ta nejhorší, válka Němců s </a:t>
            </a:r>
            <a:r>
              <a:rPr lang="cs-CZ" b="1" i="1" dirty="0" smtClean="0"/>
              <a:t>Němci…</a:t>
            </a:r>
          </a:p>
          <a:p>
            <a:pPr marL="118872" indent="0" algn="ctr">
              <a:buNone/>
            </a:pPr>
            <a:r>
              <a:rPr lang="cs-CZ" b="1" i="1" dirty="0"/>
              <a:t>Nám byla zbraň do rukou vnucena. </a:t>
            </a:r>
            <a:r>
              <a:rPr lang="cs-CZ" b="1" i="1" dirty="0" smtClean="0"/>
              <a:t>Nuže, </a:t>
            </a:r>
            <a:r>
              <a:rPr lang="cs-CZ" b="1" i="1" dirty="0"/>
              <a:t>kdež se jí chopíme, nesložíme jí dotud, pokud nebude Mé říši a spojeným státům německým volné </a:t>
            </a:r>
            <a:r>
              <a:rPr lang="cs-CZ" b="1" i="1" dirty="0" smtClean="0"/>
              <a:t>vyvinování </a:t>
            </a:r>
            <a:r>
              <a:rPr lang="cs-CZ" b="1" i="1" dirty="0"/>
              <a:t>uvnitř zjištěno a mocné postavení v Evropě znovu </a:t>
            </a:r>
            <a:r>
              <a:rPr lang="cs-CZ" b="1" i="1" dirty="0" smtClean="0"/>
              <a:t>utvrzeno…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06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…pruské </a:t>
            </a:r>
            <a:r>
              <a:rPr lang="cs-CZ" dirty="0"/>
              <a:t>vrchní </a:t>
            </a:r>
            <a:r>
              <a:rPr lang="cs-CZ" dirty="0" smtClean="0"/>
              <a:t>velitelství…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 algn="ctr">
              <a:buNone/>
            </a:pPr>
            <a:r>
              <a:rPr lang="cs-CZ" sz="3600" b="1" i="1" dirty="0" smtClean="0"/>
              <a:t>Obyvatelům staroslavného království českého! Nikoli boj a pustošení, nýbrž šetrnost a přátelství přinášíme všemu obyvatelstvu bez rozdílu stavu, náboženství a národností…</a:t>
            </a:r>
          </a:p>
          <a:p>
            <a:pPr marL="118872" indent="0" algn="ctr">
              <a:buNone/>
            </a:pPr>
            <a:r>
              <a:rPr lang="cs-CZ" sz="3600" b="1" i="1" dirty="0" smtClean="0"/>
              <a:t>Bylo to Rakousko, jež nás k boji přinutilo…</a:t>
            </a:r>
          </a:p>
        </p:txBody>
      </p:sp>
    </p:spTree>
    <p:extLst>
      <p:ext uri="{BB962C8B-B14F-4D97-AF65-F5344CB8AC3E}">
        <p14:creationId xmlns:p14="http://schemas.microsoft.com/office/powerpoint/2010/main" val="144202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válečná střetnutí – Čechy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Obě strany použily k dopravě vojáků do výchozích postavení železnici</a:t>
            </a:r>
          </a:p>
          <a:p>
            <a:r>
              <a:rPr lang="cs-CZ" dirty="0" smtClean="0"/>
              <a:t>Ve dnech 27</a:t>
            </a:r>
            <a:r>
              <a:rPr lang="cs-CZ" dirty="0"/>
              <a:t>. - 29. 6</a:t>
            </a:r>
            <a:r>
              <a:rPr lang="cs-CZ" dirty="0" smtClean="0"/>
              <a:t>. </a:t>
            </a:r>
            <a:r>
              <a:rPr lang="cs-CZ" dirty="0"/>
              <a:t>došlo k prvním bitvám války: u </a:t>
            </a:r>
            <a:r>
              <a:rPr lang="cs-CZ" dirty="0" err="1"/>
              <a:t>Náchoda</a:t>
            </a:r>
            <a:r>
              <a:rPr lang="cs-CZ" dirty="0"/>
              <a:t>, u Trutnova, u České Skalice, u Mnichova Hradiště, u </a:t>
            </a:r>
            <a:r>
              <a:rPr lang="cs-CZ" dirty="0" err="1"/>
              <a:t>Svinišťan</a:t>
            </a:r>
            <a:r>
              <a:rPr lang="cs-CZ" dirty="0"/>
              <a:t>, u Dvora Králové a u </a:t>
            </a:r>
            <a:r>
              <a:rPr lang="cs-CZ" dirty="0" smtClean="0"/>
              <a:t>Jičína</a:t>
            </a:r>
            <a:endParaRPr lang="cs-CZ" dirty="0"/>
          </a:p>
          <a:p>
            <a:r>
              <a:rPr lang="cs-CZ" dirty="0" smtClean="0"/>
              <a:t>S </a:t>
            </a:r>
            <a:r>
              <a:rPr lang="cs-CZ" dirty="0"/>
              <a:t>výjimkou bitvy u </a:t>
            </a:r>
            <a:r>
              <a:rPr lang="cs-CZ" dirty="0" smtClean="0"/>
              <a:t>Trutnova (27</a:t>
            </a:r>
            <a:r>
              <a:rPr lang="cs-CZ" dirty="0"/>
              <a:t>. 6</a:t>
            </a:r>
            <a:r>
              <a:rPr lang="cs-CZ" dirty="0" smtClean="0"/>
              <a:t>.) Rakušané </a:t>
            </a:r>
            <a:r>
              <a:rPr lang="cs-CZ" dirty="0"/>
              <a:t>všechny </a:t>
            </a:r>
            <a:r>
              <a:rPr lang="cs-CZ" dirty="0" smtClean="0"/>
              <a:t>střety prohráli</a:t>
            </a:r>
          </a:p>
          <a:p>
            <a:r>
              <a:rPr lang="cs-CZ" dirty="0" smtClean="0"/>
              <a:t>Poměr </a:t>
            </a:r>
            <a:r>
              <a:rPr lang="cs-CZ" dirty="0"/>
              <a:t>rakouských a pruských ztrát dosahoval většinou </a:t>
            </a:r>
            <a:r>
              <a:rPr lang="cs-CZ" dirty="0" smtClean="0"/>
              <a:t>čísla </a:t>
            </a:r>
            <a:r>
              <a:rPr lang="cs-CZ" dirty="0"/>
              <a:t>5:1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39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válečná střetnutí – Čechy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Benedek</a:t>
            </a:r>
            <a:r>
              <a:rPr lang="cs-CZ" dirty="0" smtClean="0"/>
              <a:t> stáhl unavenou </a:t>
            </a:r>
            <a:r>
              <a:rPr lang="cs-CZ" dirty="0"/>
              <a:t>Severní armádu směrem k Labi </a:t>
            </a:r>
          </a:p>
          <a:p>
            <a:r>
              <a:rPr lang="cs-CZ" dirty="0" err="1" smtClean="0"/>
              <a:t>Benedek</a:t>
            </a:r>
            <a:r>
              <a:rPr lang="cs-CZ" dirty="0" smtClean="0"/>
              <a:t> žádal </a:t>
            </a:r>
            <a:r>
              <a:rPr lang="cs-CZ" dirty="0"/>
              <a:t>císaře Františka Josefa telegramem z 1. července o uzavření </a:t>
            </a:r>
            <a:r>
              <a:rPr lang="cs-CZ" dirty="0" smtClean="0"/>
              <a:t>míru</a:t>
            </a:r>
          </a:p>
          <a:p>
            <a:r>
              <a:rPr lang="cs-CZ" dirty="0" smtClean="0"/>
              <a:t>Císařova </a:t>
            </a:r>
            <a:r>
              <a:rPr lang="cs-CZ" dirty="0"/>
              <a:t>odpověď  </a:t>
            </a:r>
            <a:r>
              <a:rPr lang="cs-CZ" dirty="0" smtClean="0"/>
              <a:t>odmítavá</a:t>
            </a:r>
          </a:p>
          <a:p>
            <a:r>
              <a:rPr lang="cs-CZ" dirty="0" smtClean="0"/>
              <a:t>Rakušané </a:t>
            </a:r>
            <a:r>
              <a:rPr lang="cs-CZ" dirty="0"/>
              <a:t>i saský armádní sbor se v té </a:t>
            </a:r>
            <a:r>
              <a:rPr lang="cs-CZ" dirty="0" smtClean="0"/>
              <a:t>době byly u Hradce Králové </a:t>
            </a:r>
          </a:p>
          <a:p>
            <a:r>
              <a:rPr lang="cs-CZ" dirty="0" smtClean="0"/>
              <a:t>Zprávy </a:t>
            </a:r>
            <a:r>
              <a:rPr lang="cs-CZ" dirty="0"/>
              <a:t>o pohybu Prusů z 1. a 2. </a:t>
            </a:r>
            <a:r>
              <a:rPr lang="cs-CZ" dirty="0" smtClean="0"/>
              <a:t>7. </a:t>
            </a:r>
            <a:r>
              <a:rPr lang="cs-CZ" dirty="0"/>
              <a:t>ukázaly, že do tohoto prostoru směřují i hlavní pruské </a:t>
            </a:r>
            <a:r>
              <a:rPr lang="cs-CZ" dirty="0" smtClean="0"/>
              <a:t>síly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228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Hradce Králové (Sadové)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dirty="0"/>
              <a:t>3. července </a:t>
            </a:r>
            <a:r>
              <a:rPr lang="cs-CZ" sz="3300" dirty="0" smtClean="0"/>
              <a:t>1866</a:t>
            </a:r>
          </a:p>
          <a:p>
            <a:r>
              <a:rPr lang="cs-CZ" sz="3300" dirty="0"/>
              <a:t>Počtem nasazených vojáků je </a:t>
            </a:r>
            <a:r>
              <a:rPr lang="cs-CZ" sz="3300" dirty="0" smtClean="0"/>
              <a:t>největší </a:t>
            </a:r>
            <a:r>
              <a:rPr lang="cs-CZ" sz="3300" dirty="0"/>
              <a:t>bitvou svedenou na území dnešních Čech a </a:t>
            </a:r>
            <a:r>
              <a:rPr lang="cs-CZ" sz="3300" dirty="0" smtClean="0"/>
              <a:t>Moravy</a:t>
            </a:r>
          </a:p>
          <a:p>
            <a:r>
              <a:rPr lang="cs-CZ" sz="3300" dirty="0" smtClean="0"/>
              <a:t>Během </a:t>
            </a:r>
            <a:r>
              <a:rPr lang="cs-CZ" sz="3300" dirty="0"/>
              <a:t>dopoledne mělo Rakousko mírnou </a:t>
            </a:r>
            <a:r>
              <a:rPr lang="cs-CZ" sz="3300" dirty="0" smtClean="0"/>
              <a:t>převahu díky dělostřelectvu</a:t>
            </a:r>
          </a:p>
          <a:p>
            <a:r>
              <a:rPr lang="cs-CZ" sz="3300" dirty="0" smtClean="0"/>
              <a:t>Špatná taktika útoku infanterie</a:t>
            </a:r>
          </a:p>
          <a:p>
            <a:pPr lvl="1"/>
            <a:r>
              <a:rPr lang="cs-CZ" dirty="0"/>
              <a:t>Klasický </a:t>
            </a:r>
            <a:r>
              <a:rPr lang="cs-CZ" dirty="0" smtClean="0"/>
              <a:t>bodákový </a:t>
            </a:r>
            <a:r>
              <a:rPr lang="cs-CZ" dirty="0"/>
              <a:t>útok </a:t>
            </a:r>
            <a:r>
              <a:rPr lang="cs-CZ" dirty="0" smtClean="0"/>
              <a:t>se </a:t>
            </a:r>
            <a:r>
              <a:rPr lang="cs-CZ" dirty="0"/>
              <a:t>v pruské rychlopalbě </a:t>
            </a:r>
            <a:r>
              <a:rPr lang="cs-CZ" dirty="0" smtClean="0"/>
              <a:t>hroutil</a:t>
            </a:r>
          </a:p>
          <a:p>
            <a:r>
              <a:rPr lang="cs-CZ" sz="3300" dirty="0"/>
              <a:t>Bitvu </a:t>
            </a:r>
            <a:r>
              <a:rPr lang="cs-CZ" sz="3300" dirty="0" smtClean="0"/>
              <a:t>rozhodl příchod </a:t>
            </a:r>
            <a:r>
              <a:rPr lang="cs-CZ" sz="3300" dirty="0"/>
              <a:t>2. pruské </a:t>
            </a:r>
            <a:r>
              <a:rPr lang="cs-CZ" sz="3300" dirty="0" smtClean="0"/>
              <a:t>armády na bojiště</a:t>
            </a:r>
          </a:p>
          <a:p>
            <a:r>
              <a:rPr lang="cs-CZ" sz="3300" dirty="0"/>
              <a:t>Severní armádě hrozilo obklíčení </a:t>
            </a:r>
            <a:r>
              <a:rPr lang="cs-CZ" sz="3300" dirty="0" smtClean="0"/>
              <a:t>zničení</a:t>
            </a:r>
          </a:p>
          <a:p>
            <a:pPr lvl="1"/>
            <a:r>
              <a:rPr lang="cs-CZ" sz="2900" dirty="0" smtClean="0"/>
              <a:t>Ústup na Moravu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sz="3300" dirty="0" smtClean="0"/>
              <a:t>Pruská armáda vzhledem k vlastnímu oslabení </a:t>
            </a:r>
            <a:r>
              <a:rPr lang="cs-CZ" sz="3300" dirty="0" err="1" smtClean="0"/>
              <a:t>Benedeka</a:t>
            </a:r>
            <a:r>
              <a:rPr lang="cs-CZ" sz="3300" dirty="0" smtClean="0"/>
              <a:t> nepronásledovala</a:t>
            </a:r>
          </a:p>
        </p:txBody>
      </p:sp>
    </p:spTree>
    <p:extLst>
      <p:ext uri="{BB962C8B-B14F-4D97-AF65-F5344CB8AC3E}">
        <p14:creationId xmlns:p14="http://schemas.microsoft.com/office/powerpoint/2010/main" val="302790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Válečné operace v Itálii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24. </a:t>
            </a:r>
            <a:r>
              <a:rPr lang="cs-CZ" dirty="0" smtClean="0"/>
              <a:t>června</a:t>
            </a:r>
            <a:r>
              <a:rPr lang="cs-CZ" dirty="0"/>
              <a:t> </a:t>
            </a:r>
            <a:r>
              <a:rPr lang="cs-CZ" dirty="0" smtClean="0"/>
              <a:t>– bitva  </a:t>
            </a:r>
            <a:r>
              <a:rPr lang="cs-CZ" dirty="0"/>
              <a:t>u </a:t>
            </a:r>
            <a:r>
              <a:rPr lang="cs-CZ" dirty="0" err="1" smtClean="0"/>
              <a:t>Custozy</a:t>
            </a:r>
            <a:endParaRPr lang="cs-CZ" dirty="0" smtClean="0"/>
          </a:p>
          <a:p>
            <a:pPr lvl="1"/>
            <a:r>
              <a:rPr lang="cs-CZ" dirty="0" smtClean="0"/>
              <a:t>druhá </a:t>
            </a:r>
            <a:r>
              <a:rPr lang="cs-CZ" dirty="0"/>
              <a:t>bitva toho </a:t>
            </a:r>
            <a:r>
              <a:rPr lang="cs-CZ" dirty="0" smtClean="0"/>
              <a:t>jména</a:t>
            </a:r>
          </a:p>
          <a:p>
            <a:pPr lvl="1"/>
            <a:r>
              <a:rPr lang="cs-CZ" dirty="0" smtClean="0"/>
              <a:t>poprvé </a:t>
            </a:r>
            <a:r>
              <a:rPr lang="cs-CZ" dirty="0"/>
              <a:t>zde zvítězil v roce 1848 maršál Radecký nad sardinským </a:t>
            </a:r>
            <a:r>
              <a:rPr lang="cs-CZ" dirty="0" smtClean="0"/>
              <a:t>králem</a:t>
            </a:r>
          </a:p>
          <a:p>
            <a:r>
              <a:rPr lang="cs-CZ" dirty="0" smtClean="0"/>
              <a:t>Italská </a:t>
            </a:r>
            <a:r>
              <a:rPr lang="cs-CZ" dirty="0"/>
              <a:t>armáda </a:t>
            </a:r>
            <a:r>
              <a:rPr lang="cs-CZ" dirty="0" smtClean="0"/>
              <a:t>byla poražena</a:t>
            </a:r>
          </a:p>
          <a:p>
            <a:r>
              <a:rPr lang="cs-CZ" dirty="0" smtClean="0"/>
              <a:t>Rakušané ustupující </a:t>
            </a:r>
            <a:r>
              <a:rPr lang="cs-CZ" dirty="0"/>
              <a:t>italskou </a:t>
            </a:r>
            <a:r>
              <a:rPr lang="cs-CZ" dirty="0" smtClean="0"/>
              <a:t>armádu nepronásledovali </a:t>
            </a:r>
            <a:endParaRPr lang="cs-CZ" dirty="0"/>
          </a:p>
          <a:p>
            <a:r>
              <a:rPr lang="cs-CZ" dirty="0" smtClean="0"/>
              <a:t>Benátsko </a:t>
            </a:r>
            <a:r>
              <a:rPr lang="cs-CZ" dirty="0"/>
              <a:t>mělo </a:t>
            </a:r>
            <a:r>
              <a:rPr lang="cs-CZ" dirty="0" smtClean="0"/>
              <a:t>být z </a:t>
            </a:r>
            <a:r>
              <a:rPr lang="cs-CZ" dirty="0"/>
              <a:t>rozhodnutí panovníka odevzdáno </a:t>
            </a:r>
          </a:p>
          <a:p>
            <a:r>
              <a:rPr lang="cs-CZ" dirty="0" smtClean="0"/>
              <a:t>cíle </a:t>
            </a:r>
            <a:r>
              <a:rPr lang="cs-CZ" dirty="0"/>
              <a:t>zastrašit Italy a ukázat </a:t>
            </a:r>
            <a:r>
              <a:rPr lang="cs-CZ" dirty="0" smtClean="0"/>
              <a:t>sílu rakouské armády </a:t>
            </a:r>
            <a:r>
              <a:rPr lang="cs-CZ" dirty="0"/>
              <a:t>bylo </a:t>
            </a:r>
            <a:r>
              <a:rPr lang="cs-CZ" dirty="0" smtClean="0"/>
              <a:t>dosaženo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3131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11560" y="6142645"/>
            <a:ext cx="4040188" cy="715355"/>
          </a:xfrm>
        </p:spPr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 Arcivévoda </a:t>
            </a:r>
            <a:r>
              <a:rPr lang="cs-CZ" dirty="0" err="1" smtClean="0"/>
              <a:t>aLBRECHT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788024" y="6142645"/>
            <a:ext cx="4041775" cy="715355"/>
          </a:xfrm>
        </p:spPr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 VIKTOR Emanuel II.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21" y="1156814"/>
            <a:ext cx="3980195" cy="4946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994" y="1156814"/>
            <a:ext cx="4711502" cy="494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6458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fáze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Rakušané a Sasové se </a:t>
            </a:r>
            <a:r>
              <a:rPr lang="cs-CZ" dirty="0" smtClean="0"/>
              <a:t>přesouvali </a:t>
            </a:r>
            <a:r>
              <a:rPr lang="cs-CZ" dirty="0"/>
              <a:t>směrem k </a:t>
            </a:r>
            <a:r>
              <a:rPr lang="cs-CZ" dirty="0" smtClean="0"/>
              <a:t>Vídni (ochrana před </a:t>
            </a:r>
            <a:r>
              <a:rPr lang="cs-CZ" dirty="0"/>
              <a:t>pruským </a:t>
            </a:r>
            <a:r>
              <a:rPr lang="cs-CZ" dirty="0" smtClean="0"/>
              <a:t>útokem) a </a:t>
            </a:r>
            <a:r>
              <a:rPr lang="cs-CZ" dirty="0"/>
              <a:t>k </a:t>
            </a:r>
            <a:r>
              <a:rPr lang="cs-CZ" dirty="0" smtClean="0"/>
              <a:t>Olomouci</a:t>
            </a:r>
            <a:r>
              <a:rPr lang="cs-CZ" dirty="0"/>
              <a:t> </a:t>
            </a:r>
            <a:r>
              <a:rPr lang="cs-CZ" dirty="0" smtClean="0"/>
              <a:t>(konsolidace vojska)</a:t>
            </a:r>
          </a:p>
          <a:p>
            <a:r>
              <a:rPr lang="cs-CZ" dirty="0" smtClean="0"/>
              <a:t>Červenec – uzavřeno příměří v Mikulově (hlavní stan pruské armády)</a:t>
            </a:r>
          </a:p>
          <a:p>
            <a:r>
              <a:rPr lang="cs-CZ" dirty="0" smtClean="0"/>
              <a:t>23. 8. 1866 – uzavřen mír k Praze</a:t>
            </a:r>
          </a:p>
          <a:p>
            <a:pPr lvl="1"/>
            <a:r>
              <a:rPr lang="cs-CZ" dirty="0"/>
              <a:t>Rakousko </a:t>
            </a:r>
            <a:r>
              <a:rPr lang="cs-CZ" dirty="0" smtClean="0"/>
              <a:t>odevzdalo Itálii </a:t>
            </a:r>
            <a:r>
              <a:rPr lang="cs-CZ" dirty="0"/>
              <a:t>Benátsko </a:t>
            </a:r>
            <a:endParaRPr lang="cs-CZ" dirty="0" smtClean="0"/>
          </a:p>
          <a:p>
            <a:pPr lvl="1"/>
            <a:r>
              <a:rPr lang="cs-CZ" dirty="0" smtClean="0"/>
              <a:t>Garantována územní </a:t>
            </a:r>
            <a:r>
              <a:rPr lang="cs-CZ" dirty="0"/>
              <a:t>celistvost </a:t>
            </a:r>
            <a:r>
              <a:rPr lang="cs-CZ" dirty="0" smtClean="0"/>
              <a:t>Rakouska</a:t>
            </a:r>
          </a:p>
          <a:p>
            <a:pPr lvl="1"/>
            <a:r>
              <a:rPr lang="cs-CZ" dirty="0" smtClean="0"/>
              <a:t>Rakousko vystoupilo z Německého spolku</a:t>
            </a:r>
          </a:p>
          <a:p>
            <a:pPr lvl="1"/>
            <a:r>
              <a:rPr lang="cs-CZ" dirty="0" smtClean="0"/>
              <a:t>Rakousko se vzdalo práv </a:t>
            </a:r>
            <a:r>
              <a:rPr lang="cs-CZ" dirty="0"/>
              <a:t>v Holštýnsku</a:t>
            </a:r>
          </a:p>
        </p:txBody>
      </p:sp>
    </p:spTree>
    <p:extLst>
      <p:ext uri="{BB962C8B-B14F-4D97-AF65-F5344CB8AC3E}">
        <p14:creationId xmlns:p14="http://schemas.microsoft.com/office/powerpoint/2010/main" val="3656779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Které státy ve válce stály na straně Rakouska a které na straně Pruska?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Proč se ve válce na stranu Pruska přidala Itálie?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Formulujte základní myšlenky obsažené v úryvku z císařského manifestu Mým národům.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Ve které bitvě jako v jediné Rakousko na severu zvítězilo?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Kdy a kde proběhla rozhodující bitva války?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Ve které části Evropy se ještě bojovalo?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Výsledky Pražského míru.</a:t>
            </a:r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68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40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cs.wikipedia.org/wiki/Soubor:Germany_Laender_Schleswig-Holstein.png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KGBERGER.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cs.wikipedia.org/w/index.php?title=Soubor:Deutscher_Bund.svg&amp;page=1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cs.wikipedia.org/wiki/Soubor:Von_Benedek3.JPG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de-DE" sz="1400" dirty="0"/>
              <a:t>KUNSTVERLAG DER PHOTOGRAPHISCHEN GESELLSCHAFT BERLIN. </a:t>
            </a:r>
            <a:r>
              <a:rPr lang="de-DE" sz="1400" i="1" dirty="0"/>
              <a:t>wikipedia.org</a:t>
            </a:r>
            <a:r>
              <a:rPr lang="de-DE" sz="1400" dirty="0"/>
              <a:t> [online]. [</a:t>
            </a:r>
            <a:r>
              <a:rPr lang="de-DE" sz="1400" dirty="0" err="1"/>
              <a:t>cit</a:t>
            </a:r>
            <a:r>
              <a:rPr lang="de-DE" sz="1400" dirty="0"/>
              <a:t>. 5.2.2013]. </a:t>
            </a:r>
            <a:r>
              <a:rPr lang="de-DE" sz="1400" dirty="0" err="1"/>
              <a:t>Dostupný</a:t>
            </a:r>
            <a:r>
              <a:rPr lang="de-DE" sz="1400" dirty="0"/>
              <a:t> na WWW: </a:t>
            </a:r>
            <a:r>
              <a:rPr lang="de-DE" sz="1400" dirty="0">
                <a:hlinkClick r:id="rId5"/>
              </a:rPr>
              <a:t>http://</a:t>
            </a:r>
            <a:r>
              <a:rPr lang="de-DE" sz="1400" dirty="0" smtClean="0">
                <a:hlinkClick r:id="rId5"/>
              </a:rPr>
              <a:t>cs.wikipedia.org/wiki/Soubor:Helmuth_Karl_Bernhard_von_Moltke.jpg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wikimedia.org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6"/>
              </a:rPr>
              <a:t>http://commons.wikimedia.org/wiki/File:Erzherzog_Albrecht_Friedrich_Rudolf_von_%</a:t>
            </a:r>
            <a:r>
              <a:rPr lang="cs-CZ" sz="1400" dirty="0" smtClean="0">
                <a:hlinkClick r:id="rId6"/>
              </a:rPr>
              <a:t>C3%96sterreich-Teschen_c1870.jpg?uselang=cs</a:t>
            </a: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wikipedia.org</a:t>
            </a:r>
            <a:r>
              <a:rPr lang="cs-CZ" sz="1400" dirty="0"/>
              <a:t> [online]. [cit. 5.2.2013].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cs.wikipedia.org/wiki/Soubor:VictorEm.JPG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8156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362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Konec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9383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294</TotalTime>
  <Words>1172</Words>
  <Application>Microsoft Office PowerPoint</Application>
  <PresentationFormat>Předvádění na obrazovce (4:3)</PresentationFormat>
  <Paragraphs>159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Modul</vt:lpstr>
      <vt:lpstr>projekt</vt:lpstr>
      <vt:lpstr>Prusko-rakouská válka</vt:lpstr>
      <vt:lpstr>ANOTACE</vt:lpstr>
      <vt:lpstr>Prusko-rakouská válka</vt:lpstr>
      <vt:lpstr>Prezentace aplikace PowerPoint</vt:lpstr>
      <vt:lpstr>Příčiny</vt:lpstr>
      <vt:lpstr>Válka proti Dánsku</vt:lpstr>
      <vt:lpstr>Prezentace aplikace PowerPoint</vt:lpstr>
      <vt:lpstr>Situace před válkou</vt:lpstr>
      <vt:lpstr>Armády  </vt:lpstr>
      <vt:lpstr>Situace před válkou – Rakousko </vt:lpstr>
      <vt:lpstr>Situace před válkou – Prusko</vt:lpstr>
      <vt:lpstr>Prezentace aplikace PowerPoint</vt:lpstr>
      <vt:lpstr>…z manifestu císaře…</vt:lpstr>
      <vt:lpstr>…pruské vrchní velitelství…</vt:lpstr>
      <vt:lpstr>První válečná střetnutí – Čechy </vt:lpstr>
      <vt:lpstr>První válečná střetnutí – Čechy </vt:lpstr>
      <vt:lpstr>Bitva u Hradce Králové (Sadové)</vt:lpstr>
      <vt:lpstr>Válečné operace v Itálii</vt:lpstr>
      <vt:lpstr>Prezentace aplikace PowerPoint</vt:lpstr>
      <vt:lpstr>Závěrečná fáze války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Prusko-rakouská válka</dc:title>
  <dc:creator>zi</dc:creator>
  <cp:lastModifiedBy>zi</cp:lastModifiedBy>
  <cp:revision>36</cp:revision>
  <dcterms:created xsi:type="dcterms:W3CDTF">2012-11-09T09:02:51Z</dcterms:created>
  <dcterms:modified xsi:type="dcterms:W3CDTF">2013-12-18T07:45:33Z</dcterms:modified>
</cp:coreProperties>
</file>