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sldIdLst>
    <p:sldId id="275" r:id="rId3"/>
    <p:sldId id="276" r:id="rId4"/>
    <p:sldId id="256" r:id="rId5"/>
    <p:sldId id="257" r:id="rId6"/>
    <p:sldId id="258" r:id="rId7"/>
    <p:sldId id="260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7" r:id="rId19"/>
    <p:sldId id="259" r:id="rId20"/>
    <p:sldId id="278" r:id="rId21"/>
    <p:sldId id="274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589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351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671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val="3808073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112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076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15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968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417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796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027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077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5994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763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1FB2E99-26F1-4825-B203-C52FDD357498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D0A37DA-CFC0-434B-A494-DA9033DF32B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1643918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ronning_victoria.jpg" TargetMode="External"/><Relationship Id="rId7" Type="http://schemas.openxmlformats.org/officeDocument/2006/relationships/hyperlink" Target="http://commons.wikimedia.org/wiki/File:GB,%C3%9Cberseegebiete,Ex-Kolonien.png" TargetMode="External"/><Relationship Id="rId2" Type="http://schemas.openxmlformats.org/officeDocument/2006/relationships/hyperlink" Target="http://cs.wikipedia.org/wiki/Soubor:The_Young_Queen_Victori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Gladstone.jpg" TargetMode="External"/><Relationship Id="rId5" Type="http://schemas.openxmlformats.org/officeDocument/2006/relationships/hyperlink" Target="http://cs.wikipedia.org/wiki/Soubor:Disraeli.jpg" TargetMode="External"/><Relationship Id="rId4" Type="http://schemas.openxmlformats.org/officeDocument/2006/relationships/hyperlink" Target="http://cs.wikipedia.org/wiki/Soubor:Prince_Albert-1842.j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 smtClean="0"/>
              <a:t>Viktoriánská Anglie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Jiří Žilka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52794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VY_32_INOVACE_5.DE.17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listopad 2012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Vyšší stupeň osmiletého gymnázia a čtyřleté gymnázium (RVP-G)</a:t>
            </a:r>
          </a:p>
          <a:p>
            <a:endParaRPr lang="cs-CZ" sz="1200" dirty="0" smtClean="0"/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956915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Osvícenství,</a:t>
                      </a:r>
                      <a:r>
                        <a:rPr lang="cs-CZ" sz="1200" baseline="0" dirty="0" smtClean="0"/>
                        <a:t> revoluce a idea svobody, modernizace společnosti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1100" dirty="0"/>
              <a:t>Materiál slouží k seznámení žáků s problematikou podoby Spojeného království Velké Británie a Irska ve 2. polovině 19. století, v době vlády královny Viktorie. Sleduje nejen významné mezníky života královny, ale zaměřuje se především na osvětlení příčin hospodářského růstu monarchie, vnitřní i zahraniční politiku. Opominuty nejsou ani otázky emancipace dělnictva. Obrazový materiál je vhodný jako pomůcka pro osvětlení některých událostí. </a:t>
            </a:r>
            <a:r>
              <a:rPr lang="cs-CZ" sz="1100" dirty="0" smtClean="0"/>
              <a:t>Mapa ukazuje podobu říše na konci 19. století. Pomůcky</a:t>
            </a:r>
            <a:r>
              <a:rPr lang="cs-CZ" sz="1100" dirty="0"/>
              <a:t>: interaktivní tabule, dataprojektor, učebnice.</a:t>
            </a:r>
          </a:p>
        </p:txBody>
      </p:sp>
    </p:spTree>
    <p:extLst>
      <p:ext uri="{BB962C8B-B14F-4D97-AF65-F5344CB8AC3E}">
        <p14:creationId xmlns:p14="http://schemas.microsoft.com/office/powerpoint/2010/main" val="106105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844824"/>
            <a:ext cx="8062912" cy="1470025"/>
          </a:xfrm>
        </p:spPr>
        <p:txBody>
          <a:bodyPr>
            <a:noAutofit/>
          </a:bodyPr>
          <a:lstStyle/>
          <a:p>
            <a:r>
              <a:rPr lang="cs-CZ" sz="7200" b="1" dirty="0" smtClean="0"/>
              <a:t>Viktoriánská </a:t>
            </a:r>
            <a:br>
              <a:rPr lang="cs-CZ" sz="7200" b="1" dirty="0" smtClean="0"/>
            </a:br>
            <a:r>
              <a:rPr lang="cs-CZ" sz="7200" b="1" dirty="0" smtClean="0"/>
              <a:t>Anglie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348963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7"/>
            <a:ext cx="8229600" cy="6525344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Historická </a:t>
            </a:r>
            <a:r>
              <a:rPr lang="cs-CZ" dirty="0"/>
              <a:t>etapa vývoje Spojeného </a:t>
            </a:r>
            <a:r>
              <a:rPr lang="cs-CZ" dirty="0" smtClean="0"/>
              <a:t>království v </a:t>
            </a:r>
            <a:r>
              <a:rPr lang="cs-CZ" dirty="0"/>
              <a:t>době vlády královny </a:t>
            </a:r>
            <a:r>
              <a:rPr lang="cs-CZ" dirty="0" smtClean="0"/>
              <a:t>Viktorie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Období </a:t>
            </a:r>
            <a:r>
              <a:rPr lang="cs-CZ" dirty="0"/>
              <a:t>prosperity Britského impéria, průmyslových inovací a rozvoje vzdělané střední třídy britské </a:t>
            </a:r>
            <a:r>
              <a:rPr lang="cs-CZ" dirty="0" smtClean="0"/>
              <a:t>společnosti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Spojení modernizace s konzervativními názory na život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Rozhodující postavení má parlament, královna jen formální představitelka říše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264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Královna Viktorie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1819 – 1901 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/>
              <a:t>královna Spojeného království Velké Británie a Irska </a:t>
            </a:r>
            <a:endParaRPr lang="cs-CZ" dirty="0" smtClean="0"/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první </a:t>
            </a:r>
            <a:r>
              <a:rPr lang="cs-CZ" dirty="0"/>
              <a:t>císařovna Indie od </a:t>
            </a:r>
            <a:r>
              <a:rPr lang="cs-CZ" dirty="0" smtClean="0"/>
              <a:t>roku </a:t>
            </a:r>
            <a:r>
              <a:rPr lang="cs-CZ" dirty="0"/>
              <a:t>1876 </a:t>
            </a:r>
          </a:p>
          <a:p>
            <a:pPr marL="64008" indent="0">
              <a:buNone/>
            </a:pPr>
            <a:r>
              <a:rPr lang="cs-CZ" sz="1800" b="1" dirty="0" smtClean="0"/>
              <a:t>                                                        1.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058" y="1340768"/>
            <a:ext cx="393195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579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92080" y="764705"/>
            <a:ext cx="3678560" cy="5688632"/>
          </a:xfrm>
        </p:spPr>
        <p:txBody>
          <a:bodyPr>
            <a:normAutofit/>
          </a:bodyPr>
          <a:lstStyle/>
          <a:p>
            <a:r>
              <a:rPr lang="cs-CZ" dirty="0" smtClean="0"/>
              <a:t>1837 – princezna </a:t>
            </a:r>
            <a:r>
              <a:rPr lang="cs-CZ" dirty="0"/>
              <a:t>Viktorie z Kentu se stala britskou </a:t>
            </a:r>
            <a:r>
              <a:rPr lang="cs-CZ" dirty="0" smtClean="0"/>
              <a:t>královnou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Korunována 1838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první panovník, </a:t>
            </a:r>
            <a:r>
              <a:rPr lang="cs-CZ" dirty="0"/>
              <a:t>který si </a:t>
            </a:r>
            <a:r>
              <a:rPr lang="cs-CZ" dirty="0" smtClean="0"/>
              <a:t>za sídlo zvolil Buckinghamský palác</a:t>
            </a:r>
          </a:p>
          <a:p>
            <a:pPr marL="64008" indent="0">
              <a:buNone/>
            </a:pPr>
            <a:r>
              <a:rPr lang="cs-CZ" dirty="0" smtClean="0"/>
              <a:t>2.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5038199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931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788024" y="260648"/>
            <a:ext cx="4038600" cy="6336704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1840 – Viktorie se provdala za svého bratrance prince </a:t>
            </a:r>
            <a:r>
              <a:rPr lang="cs-CZ" dirty="0" smtClean="0"/>
              <a:t>Alberta</a:t>
            </a:r>
          </a:p>
          <a:p>
            <a:pPr marL="64008" indent="0">
              <a:buNone/>
            </a:pPr>
            <a:endParaRPr lang="cs-CZ" dirty="0"/>
          </a:p>
          <a:p>
            <a:r>
              <a:rPr lang="cs-CZ" dirty="0"/>
              <a:t>Měli spolu 9 </a:t>
            </a:r>
            <a:r>
              <a:rPr lang="cs-CZ" dirty="0" smtClean="0"/>
              <a:t>dětí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Princ Albert zemřel v roce 1861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/>
              <a:t>celý zbytek života držela za svého manžela smutek a nosila černé šaty</a:t>
            </a:r>
          </a:p>
          <a:p>
            <a:pPr marL="64008" indent="0">
              <a:buNone/>
            </a:pPr>
            <a:endParaRPr lang="cs-CZ" dirty="0" smtClean="0"/>
          </a:p>
          <a:p>
            <a:pPr marL="64008" indent="0">
              <a:buNone/>
            </a:pPr>
            <a:r>
              <a:rPr lang="cs-CZ" dirty="0" smtClean="0"/>
              <a:t>3.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568481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944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Hospodářský růst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Náskok před ostatními státy</a:t>
            </a:r>
          </a:p>
          <a:p>
            <a:r>
              <a:rPr lang="cs-CZ" b="1" dirty="0" smtClean="0"/>
              <a:t>Dílna Evropy</a:t>
            </a:r>
          </a:p>
          <a:p>
            <a:r>
              <a:rPr lang="cs-CZ" dirty="0" smtClean="0"/>
              <a:t>Pokročilá mechanizace – kvalitnější a levnější zboží</a:t>
            </a:r>
          </a:p>
          <a:p>
            <a:r>
              <a:rPr lang="cs-CZ" dirty="0" smtClean="0"/>
              <a:t>Vznik nových průmyslových center</a:t>
            </a:r>
          </a:p>
          <a:p>
            <a:r>
              <a:rPr lang="cs-CZ" dirty="0" smtClean="0"/>
              <a:t>1851 – </a:t>
            </a:r>
            <a:r>
              <a:rPr lang="cs-CZ" b="1" dirty="0" smtClean="0"/>
              <a:t>1. světová průmyslová výstava v Londýně</a:t>
            </a:r>
          </a:p>
          <a:p>
            <a:pPr lvl="1"/>
            <a:r>
              <a:rPr lang="cs-CZ" dirty="0" smtClean="0"/>
              <a:t>Doklad vyspělosti britského průmyslu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22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5688632"/>
          </a:xfrm>
        </p:spPr>
        <p:txBody>
          <a:bodyPr>
            <a:normAutofit/>
          </a:bodyPr>
          <a:lstStyle/>
          <a:p>
            <a:r>
              <a:rPr lang="cs-CZ" dirty="0" smtClean="0"/>
              <a:t>Centrum obchodu</a:t>
            </a:r>
          </a:p>
          <a:p>
            <a:pPr lvl="1"/>
            <a:r>
              <a:rPr lang="cs-CZ" dirty="0" smtClean="0"/>
              <a:t>Svobodný trh</a:t>
            </a:r>
          </a:p>
          <a:p>
            <a:pPr lvl="1"/>
            <a:r>
              <a:rPr lang="cs-CZ" dirty="0" smtClean="0"/>
              <a:t>Neomezená konkurence</a:t>
            </a:r>
          </a:p>
          <a:p>
            <a:pPr marL="537210" lvl="1" indent="0">
              <a:buNone/>
            </a:pPr>
            <a:endParaRPr lang="cs-CZ" dirty="0" smtClean="0"/>
          </a:p>
          <a:p>
            <a:r>
              <a:rPr lang="cs-CZ" dirty="0" smtClean="0"/>
              <a:t>Finanční velmoc</a:t>
            </a:r>
          </a:p>
          <a:p>
            <a:pPr lvl="1"/>
            <a:r>
              <a:rPr lang="cs-CZ" dirty="0" smtClean="0"/>
              <a:t>Příjmy z obchodů</a:t>
            </a:r>
          </a:p>
          <a:p>
            <a:pPr lvl="1"/>
            <a:r>
              <a:rPr lang="cs-CZ" dirty="0" smtClean="0"/>
              <a:t>Peníze ukládány do bank</a:t>
            </a:r>
          </a:p>
          <a:p>
            <a:pPr lvl="1"/>
            <a:r>
              <a:rPr lang="cs-CZ" dirty="0" smtClean="0"/>
              <a:t>Půjčování </a:t>
            </a:r>
          </a:p>
          <a:p>
            <a:pPr lvl="1"/>
            <a:r>
              <a:rPr lang="cs-CZ" dirty="0" smtClean="0"/>
              <a:t>Investice do méně vyspělých zemí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389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Vnitřní politika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Stabilní parlamentní demokratický systém</a:t>
            </a:r>
          </a:p>
          <a:p>
            <a:r>
              <a:rPr lang="cs-CZ" dirty="0" smtClean="0"/>
              <a:t>Dvě hlavní politické strany:</a:t>
            </a:r>
          </a:p>
          <a:p>
            <a:r>
              <a:rPr lang="cs-CZ" b="1" dirty="0" err="1" smtClean="0"/>
              <a:t>Toryové</a:t>
            </a:r>
            <a:r>
              <a:rPr lang="cs-CZ" dirty="0" smtClean="0"/>
              <a:t> – konzervativní</a:t>
            </a:r>
          </a:p>
          <a:p>
            <a:pPr lvl="1"/>
            <a:r>
              <a:rPr lang="cs-CZ" dirty="0" smtClean="0"/>
              <a:t>Změnili se v Konzervativní stranu</a:t>
            </a:r>
          </a:p>
          <a:p>
            <a:r>
              <a:rPr lang="cs-CZ" b="1" dirty="0" smtClean="0"/>
              <a:t>Whigové</a:t>
            </a:r>
            <a:r>
              <a:rPr lang="cs-CZ" dirty="0" smtClean="0"/>
              <a:t> – pokrokářští</a:t>
            </a:r>
          </a:p>
          <a:p>
            <a:pPr lvl="1"/>
            <a:r>
              <a:rPr lang="cs-CZ" dirty="0" smtClean="0"/>
              <a:t>Změnili se v Liberální stranu</a:t>
            </a:r>
          </a:p>
          <a:p>
            <a:r>
              <a:rPr lang="cs-CZ" dirty="0" smtClean="0"/>
              <a:t>Od 17. století bez revolucí</a:t>
            </a:r>
          </a:p>
          <a:p>
            <a:r>
              <a:rPr lang="cs-CZ" dirty="0" smtClean="0"/>
              <a:t>Klidná demokratická cesta reforem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172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760640"/>
          </a:xfrm>
        </p:spPr>
        <p:txBody>
          <a:bodyPr>
            <a:normAutofit/>
          </a:bodyPr>
          <a:lstStyle/>
          <a:p>
            <a:r>
              <a:rPr lang="cs-CZ" b="1" dirty="0" smtClean="0"/>
              <a:t>Benjamin </a:t>
            </a:r>
            <a:r>
              <a:rPr lang="cs-CZ" b="1" dirty="0" err="1" smtClean="0"/>
              <a:t>Disraeli</a:t>
            </a:r>
            <a:endParaRPr lang="cs-CZ" b="1" dirty="0" smtClean="0"/>
          </a:p>
          <a:p>
            <a:pPr lvl="1"/>
            <a:r>
              <a:rPr lang="cs-CZ" dirty="0" smtClean="0"/>
              <a:t>V čele konzervativců</a:t>
            </a:r>
          </a:p>
          <a:p>
            <a:pPr marL="537210" lvl="1" indent="0">
              <a:buNone/>
            </a:pPr>
            <a:endParaRPr lang="cs-CZ" dirty="0" smtClean="0"/>
          </a:p>
          <a:p>
            <a:r>
              <a:rPr lang="cs-CZ" b="1" dirty="0" smtClean="0"/>
              <a:t>William </a:t>
            </a:r>
            <a:r>
              <a:rPr lang="cs-CZ" b="1" dirty="0" err="1" smtClean="0"/>
              <a:t>Gladstone</a:t>
            </a:r>
            <a:endParaRPr lang="cs-CZ" b="1" dirty="0" smtClean="0"/>
          </a:p>
          <a:p>
            <a:pPr lvl="1"/>
            <a:r>
              <a:rPr lang="cs-CZ" dirty="0" smtClean="0"/>
              <a:t>V čele liberálů</a:t>
            </a:r>
          </a:p>
          <a:p>
            <a:pPr marL="537210" lvl="1" indent="0">
              <a:buNone/>
            </a:pPr>
            <a:endParaRPr lang="cs-CZ" dirty="0" smtClean="0"/>
          </a:p>
          <a:p>
            <a:r>
              <a:rPr lang="cs-CZ" dirty="0" smtClean="0"/>
              <a:t>Spor o tzv. </a:t>
            </a:r>
            <a:r>
              <a:rPr lang="cs-CZ" b="1" dirty="0" smtClean="0"/>
              <a:t>obilní zákony</a:t>
            </a:r>
          </a:p>
          <a:p>
            <a:pPr lvl="1"/>
            <a:r>
              <a:rPr lang="cs-CZ" dirty="0" smtClean="0"/>
              <a:t>Liberálové proti nim</a:t>
            </a:r>
          </a:p>
          <a:p>
            <a:pPr lvl="1"/>
            <a:r>
              <a:rPr lang="cs-CZ" dirty="0" smtClean="0"/>
              <a:t>Ochrana anglického trhu před dovozem levnějšího obilí</a:t>
            </a:r>
          </a:p>
          <a:p>
            <a:pPr lvl="1"/>
            <a:r>
              <a:rPr lang="cs-CZ" dirty="0" smtClean="0"/>
              <a:t>Angličtí velkostatkáři diktují ceny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516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683568" y="6156248"/>
            <a:ext cx="4038600" cy="698451"/>
          </a:xfrm>
        </p:spPr>
        <p:txBody>
          <a:bodyPr/>
          <a:lstStyle/>
          <a:p>
            <a:pPr marL="64008" indent="0">
              <a:buNone/>
            </a:pPr>
            <a:r>
              <a:rPr lang="cs-CZ" b="1" dirty="0" smtClean="0"/>
              <a:t>4. Benjamin </a:t>
            </a:r>
            <a:r>
              <a:rPr lang="cs-CZ" b="1" dirty="0" err="1" smtClean="0"/>
              <a:t>Disraeli</a:t>
            </a:r>
            <a:endParaRPr lang="cs-CZ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5105400" y="6170102"/>
            <a:ext cx="4038600" cy="698451"/>
          </a:xfrm>
        </p:spPr>
        <p:txBody>
          <a:bodyPr/>
          <a:lstStyle/>
          <a:p>
            <a:pPr marL="64008" indent="0">
              <a:buNone/>
            </a:pPr>
            <a:r>
              <a:rPr lang="cs-CZ" b="1" dirty="0" smtClean="0"/>
              <a:t>5. William </a:t>
            </a:r>
            <a:r>
              <a:rPr lang="cs-CZ" b="1" dirty="0" err="1" smtClean="0"/>
              <a:t>Gladstone</a:t>
            </a:r>
            <a:endParaRPr lang="cs-CZ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558737"/>
            <a:ext cx="3639947" cy="540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58737"/>
            <a:ext cx="3978157" cy="540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818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Hnutí za volební reformu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1832 – první volební reforma  </a:t>
            </a:r>
          </a:p>
          <a:p>
            <a:r>
              <a:rPr lang="cs-CZ" dirty="0" smtClean="0"/>
              <a:t>1867 – druhá volební reforma</a:t>
            </a:r>
          </a:p>
          <a:p>
            <a:pPr lvl="1"/>
            <a:r>
              <a:rPr lang="cs-CZ" dirty="0" smtClean="0"/>
              <a:t>Volební právo každému daňovému poplatníkovi</a:t>
            </a:r>
          </a:p>
          <a:p>
            <a:r>
              <a:rPr lang="cs-CZ" dirty="0" smtClean="0"/>
              <a:t>1884 – třetí volební reforma</a:t>
            </a:r>
          </a:p>
          <a:p>
            <a:pPr lvl="1"/>
            <a:r>
              <a:rPr lang="cs-CZ" dirty="0" smtClean="0"/>
              <a:t>Volební právo rozšířeno na všechny dospělé muže</a:t>
            </a:r>
          </a:p>
          <a:p>
            <a:r>
              <a:rPr lang="cs-CZ" dirty="0" smtClean="0"/>
              <a:t>Boj žen za volební právo - sufražetky</a:t>
            </a:r>
          </a:p>
          <a:p>
            <a:pPr marL="6400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845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Emancipace dělnictva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 80. let 19. století</a:t>
            </a:r>
          </a:p>
          <a:p>
            <a:r>
              <a:rPr lang="cs-CZ" dirty="0" smtClean="0"/>
              <a:t>Vznik odborových svazů</a:t>
            </a:r>
          </a:p>
          <a:p>
            <a:r>
              <a:rPr lang="cs-CZ" dirty="0" smtClean="0"/>
              <a:t>Vznik politických organizací</a:t>
            </a:r>
          </a:p>
          <a:p>
            <a:r>
              <a:rPr lang="cs-CZ" dirty="0" smtClean="0"/>
              <a:t>1900 – </a:t>
            </a:r>
            <a:r>
              <a:rPr lang="cs-CZ" b="1" dirty="0" err="1" smtClean="0"/>
              <a:t>Labour</a:t>
            </a:r>
            <a:r>
              <a:rPr lang="cs-CZ" b="1" dirty="0" smtClean="0"/>
              <a:t> Party</a:t>
            </a:r>
          </a:p>
          <a:p>
            <a:pPr lvl="1"/>
            <a:r>
              <a:rPr lang="cs-CZ" dirty="0"/>
              <a:t>V prvních volbách roku </a:t>
            </a:r>
            <a:r>
              <a:rPr lang="cs-CZ" dirty="0" smtClean="0"/>
              <a:t>1900 získali  </a:t>
            </a:r>
            <a:r>
              <a:rPr lang="cs-CZ" dirty="0"/>
              <a:t>kandidáti dva </a:t>
            </a:r>
            <a:r>
              <a:rPr lang="cs-CZ" dirty="0" smtClean="0"/>
              <a:t>mandáty</a:t>
            </a:r>
          </a:p>
          <a:p>
            <a:pPr lvl="1"/>
            <a:r>
              <a:rPr lang="cs-CZ" dirty="0" smtClean="0"/>
              <a:t>Ve </a:t>
            </a:r>
            <a:r>
              <a:rPr lang="cs-CZ" dirty="0"/>
              <a:t>volbách roku 1906 už 29 </a:t>
            </a:r>
            <a:r>
              <a:rPr lang="cs-CZ" dirty="0" smtClean="0"/>
              <a:t>křesel</a:t>
            </a:r>
          </a:p>
          <a:p>
            <a:pPr lvl="1"/>
            <a:r>
              <a:rPr lang="cs-CZ" dirty="0" smtClean="0"/>
              <a:t>1914 – odboráři a labouristé uzavřeli příměří s vládou a vstoupili do válečného kabinetu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579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Zahraniční politika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/>
              <a:t>Splendid</a:t>
            </a:r>
            <a:r>
              <a:rPr lang="cs-CZ" b="1" dirty="0" smtClean="0"/>
              <a:t> </a:t>
            </a:r>
            <a:r>
              <a:rPr lang="cs-CZ" b="1" dirty="0" err="1" smtClean="0"/>
              <a:t>isolation</a:t>
            </a:r>
            <a:r>
              <a:rPr lang="cs-CZ" b="1" dirty="0" smtClean="0"/>
              <a:t> </a:t>
            </a:r>
            <a:r>
              <a:rPr lang="cs-CZ" dirty="0" smtClean="0"/>
              <a:t>– nádherná (skvělá) izolace</a:t>
            </a:r>
          </a:p>
          <a:p>
            <a:pPr lvl="1"/>
            <a:r>
              <a:rPr lang="cs-CZ" dirty="0" smtClean="0"/>
              <a:t>Politika nezávislosti</a:t>
            </a:r>
          </a:p>
          <a:p>
            <a:pPr lvl="1"/>
            <a:r>
              <a:rPr lang="cs-CZ" dirty="0" smtClean="0"/>
              <a:t>Neúčast v politických konfliktech na evropském kontinentě</a:t>
            </a:r>
          </a:p>
          <a:p>
            <a:pPr lvl="1"/>
            <a:r>
              <a:rPr lang="cs-CZ" dirty="0" smtClean="0"/>
              <a:t>Zároveň dbát na to, aby byla v Evropě rovnováha</a:t>
            </a:r>
          </a:p>
          <a:p>
            <a:r>
              <a:rPr lang="cs-CZ" dirty="0" smtClean="0"/>
              <a:t>Koloniální mocnost</a:t>
            </a:r>
          </a:p>
          <a:p>
            <a:r>
              <a:rPr lang="cs-CZ" dirty="0" smtClean="0"/>
              <a:t>Námořní velmoc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206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5949280"/>
            <a:ext cx="8229600" cy="764704"/>
          </a:xfrm>
        </p:spPr>
        <p:txBody>
          <a:bodyPr>
            <a:noAutofit/>
          </a:bodyPr>
          <a:lstStyle/>
          <a:p>
            <a:pPr marL="64008" indent="0" algn="ctr">
              <a:buNone/>
            </a:pPr>
            <a:r>
              <a:rPr lang="cs-CZ" sz="2400" b="1" dirty="0" smtClean="0"/>
              <a:t>6. Spojené </a:t>
            </a:r>
            <a:r>
              <a:rPr lang="cs-CZ" sz="2400" b="1" dirty="0"/>
              <a:t>království Velké Británie a Severního Irska, </a:t>
            </a:r>
            <a:r>
              <a:rPr lang="cs-CZ" sz="2400" b="1" dirty="0" smtClean="0"/>
              <a:t>kolonie </a:t>
            </a:r>
            <a:r>
              <a:rPr lang="cs-CZ" sz="2400" b="1" dirty="0"/>
              <a:t>v roce 1900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203390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598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Závěrečné opakování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78358" indent="-514350">
              <a:buFont typeface="+mj-lt"/>
              <a:buAutoNum type="arabicPeriod"/>
            </a:pPr>
            <a:r>
              <a:rPr lang="cs-CZ" dirty="0" smtClean="0"/>
              <a:t>Ve kterých letech vládla královna Viktorie?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Vysvětli pojmy </a:t>
            </a:r>
            <a:r>
              <a:rPr lang="cs-CZ" dirty="0" err="1" smtClean="0"/>
              <a:t>toryové</a:t>
            </a:r>
            <a:r>
              <a:rPr lang="cs-CZ" dirty="0" smtClean="0"/>
              <a:t> a whigové.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Co to byly tzv. obilní zákony?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Které skutečnosti zajišťovaly ekonomickou převahu britského impéria nad okolním světem?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Vysvětli pojem </a:t>
            </a:r>
            <a:r>
              <a:rPr lang="cs-CZ" dirty="0" err="1" smtClean="0"/>
              <a:t>splendid</a:t>
            </a:r>
            <a:r>
              <a:rPr lang="cs-CZ" dirty="0" smtClean="0"/>
              <a:t> </a:t>
            </a:r>
            <a:r>
              <a:rPr lang="cs-CZ" dirty="0" err="1" smtClean="0"/>
              <a:t>isolation</a:t>
            </a:r>
            <a:r>
              <a:rPr lang="cs-CZ" dirty="0" smtClean="0"/>
              <a:t>.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Ve spolupráci s mapou jmenuj anglické kolonie </a:t>
            </a:r>
            <a:r>
              <a:rPr lang="cs-CZ" dirty="0"/>
              <a:t>n</a:t>
            </a:r>
            <a:r>
              <a:rPr lang="cs-CZ" dirty="0" smtClean="0"/>
              <a:t>a počátky 20. století.</a:t>
            </a:r>
          </a:p>
          <a:p>
            <a:pPr marL="578358" indent="-514350">
              <a:buFont typeface="+mj-lt"/>
              <a:buAutoNum type="arabicPeriod"/>
            </a:pPr>
            <a:endParaRPr lang="cs-CZ" dirty="0" smtClean="0"/>
          </a:p>
          <a:p>
            <a:pPr marL="578358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6983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8358" indent="-514350">
              <a:buFont typeface="+mj-lt"/>
              <a:buAutoNum type="arabicPeriod"/>
            </a:pPr>
            <a:r>
              <a:rPr lang="cs-CZ" sz="1400" dirty="0" smtClean="0"/>
              <a:t>WINTERHALTER</a:t>
            </a:r>
            <a:r>
              <a:rPr lang="cs-CZ" sz="1400" dirty="0"/>
              <a:t>, FRANZ XAVIER. </a:t>
            </a:r>
            <a:r>
              <a:rPr lang="cs-CZ" sz="1400" i="1" dirty="0"/>
              <a:t>wikipedia.org</a:t>
            </a:r>
            <a:r>
              <a:rPr lang="cs-CZ" sz="1400" dirty="0"/>
              <a:t> [online]. [cit. 5.2.2013]. 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cs.wikipedia.org/wiki/Soubor:The_Young_Queen_Victoria.jpg</a:t>
            </a:r>
            <a:endParaRPr lang="cs-CZ" sz="14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400" dirty="0"/>
              <a:t>GEORGE HAYTER. </a:t>
            </a:r>
            <a:r>
              <a:rPr lang="cs-CZ" sz="1400" i="1" dirty="0"/>
              <a:t>wikipedia.org</a:t>
            </a:r>
            <a:r>
              <a:rPr lang="cs-CZ" sz="1400" dirty="0"/>
              <a:t> [online]. [cit. 5.2.2013].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cs.wikipedia.org/wiki/Soubor:Dronning_victoria.jpg</a:t>
            </a:r>
            <a:endParaRPr lang="cs-CZ" sz="14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400" dirty="0"/>
              <a:t>FRANZ XAVER WINTERHALTER. </a:t>
            </a:r>
            <a:r>
              <a:rPr lang="cs-CZ" sz="1400" i="1" dirty="0"/>
              <a:t>wikipedia.org</a:t>
            </a:r>
            <a:r>
              <a:rPr lang="cs-CZ" sz="1400" dirty="0"/>
              <a:t> [online]. [cit. 5.2.2013].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cs.wikipedia.org/wiki/Soubor:Prince_Albert-1842.jpg</a:t>
            </a:r>
            <a:endParaRPr lang="cs-CZ" sz="14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400" dirty="0"/>
              <a:t>AUTOR NEUVEDEN. </a:t>
            </a:r>
            <a:r>
              <a:rPr lang="cs-CZ" sz="1400" i="1" dirty="0"/>
              <a:t>wikipedia.org</a:t>
            </a:r>
            <a:r>
              <a:rPr lang="cs-CZ" sz="1400" dirty="0"/>
              <a:t> [online]. [cit. 5.2.2013].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cs.wikipedia.org/wiki/Soubor:Disraeli.jpg</a:t>
            </a:r>
            <a:endParaRPr lang="cs-CZ" sz="14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400" dirty="0"/>
              <a:t>AUTOR NEUVEDEN. </a:t>
            </a:r>
            <a:r>
              <a:rPr lang="cs-CZ" sz="1400" i="1" dirty="0"/>
              <a:t>wikipedia.org</a:t>
            </a:r>
            <a:r>
              <a:rPr lang="cs-CZ" sz="1400" dirty="0"/>
              <a:t> [online]. [cit. 5.2.2013]. Dostupný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cs.wikipedia.org/wiki/Soubor:Gladstone.jpg</a:t>
            </a:r>
            <a:endParaRPr lang="cs-CZ" sz="14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400" dirty="0"/>
              <a:t>BAGOK. </a:t>
            </a:r>
            <a:r>
              <a:rPr lang="cs-CZ" sz="1400" i="1" dirty="0"/>
              <a:t>wikimedia.org</a:t>
            </a:r>
            <a:r>
              <a:rPr lang="cs-CZ" sz="1400" dirty="0"/>
              <a:t> [online]. [cit. 5.2.2013]. Dostupný na WWW: </a:t>
            </a:r>
            <a:r>
              <a:rPr lang="cs-CZ" sz="1400" dirty="0">
                <a:hlinkClick r:id="rId7"/>
              </a:rPr>
              <a:t>http://commons.wikimedia.org/wiki/File:GB,%</a:t>
            </a:r>
            <a:r>
              <a:rPr lang="cs-CZ" sz="1400" dirty="0" smtClean="0">
                <a:hlinkClick r:id="rId7"/>
              </a:rPr>
              <a:t>C3%9Cberseegebiete,Ex-Kolonien.png</a:t>
            </a:r>
            <a:endParaRPr lang="cs-CZ" sz="1400" dirty="0" smtClean="0"/>
          </a:p>
          <a:p>
            <a:pPr marL="64008" indent="0">
              <a:buNone/>
            </a:pPr>
            <a:endParaRPr lang="cs-CZ" sz="1400" dirty="0" smtClean="0"/>
          </a:p>
          <a:p>
            <a:pPr marL="64008" indent="0">
              <a:buNone/>
            </a:pPr>
            <a:endParaRPr lang="cs-CZ" sz="14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07175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Literatura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mtClean="0"/>
              <a:t>KVIRENC</a:t>
            </a:r>
            <a:r>
              <a:rPr lang="cs-CZ" dirty="0"/>
              <a:t>, Jan. </a:t>
            </a:r>
            <a:r>
              <a:rPr lang="cs-CZ" i="1" dirty="0"/>
              <a:t>Evropa do roku 1914: historie v dokumentech</a:t>
            </a:r>
            <a:r>
              <a:rPr lang="cs-CZ" dirty="0"/>
              <a:t>. Vyd. 1. Liberec: Dialog, 2007, 232 s. ISBN 978-808-6761-701.</a:t>
            </a:r>
          </a:p>
          <a:p>
            <a:r>
              <a:rPr lang="cs-CZ" dirty="0"/>
              <a:t>SOCHROVÁ, Marie. </a:t>
            </a:r>
            <a:r>
              <a:rPr lang="cs-CZ" i="1" dirty="0"/>
              <a:t>Dějepis II. v kostce: pro střední školy : [novověk, dějiny nové doby]</a:t>
            </a:r>
            <a:r>
              <a:rPr lang="cs-CZ" dirty="0"/>
              <a:t>. 1. vyd. Praha: Fragment, 2008. ISBN 80-253-0604-6.</a:t>
            </a:r>
          </a:p>
          <a:p>
            <a:r>
              <a:rPr lang="cs-CZ" dirty="0"/>
              <a:t>ŠTĚPÁNKOVÁ, Alena a Pavel SLEPIČKA. </a:t>
            </a:r>
            <a:r>
              <a:rPr lang="cs-CZ" i="1" dirty="0"/>
              <a:t>Odmaturuj! z dějepisu 2</a:t>
            </a:r>
            <a:r>
              <a:rPr lang="cs-CZ" dirty="0"/>
              <a:t>. Vyd. 1. Brno: </a:t>
            </a:r>
            <a:r>
              <a:rPr lang="cs-CZ" dirty="0" err="1"/>
              <a:t>Didaktis</a:t>
            </a:r>
            <a:r>
              <a:rPr lang="cs-CZ" dirty="0"/>
              <a:t>, c2006, 256 s. ISBN 80-735-8069-1.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08524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2132856"/>
            <a:ext cx="3456384" cy="1362075"/>
          </a:xfrm>
        </p:spPr>
        <p:txBody>
          <a:bodyPr>
            <a:normAutofit/>
          </a:bodyPr>
          <a:lstStyle/>
          <a:p>
            <a:r>
              <a:rPr lang="cs-CZ" sz="5400" dirty="0" smtClean="0"/>
              <a:t>KONEC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6575996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249</TotalTime>
  <Words>661</Words>
  <Application>Microsoft Office PowerPoint</Application>
  <PresentationFormat>Předvádění na obrazovce (4:3)</PresentationFormat>
  <Paragraphs>142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Talent</vt:lpstr>
      <vt:lpstr>projekt</vt:lpstr>
      <vt:lpstr>Viktoriánská Anglie</vt:lpstr>
      <vt:lpstr>ANOTACE</vt:lpstr>
      <vt:lpstr>Viktoriánská  Anglie</vt:lpstr>
      <vt:lpstr>Prezentace aplikace PowerPoint</vt:lpstr>
      <vt:lpstr>Královna Viktorie</vt:lpstr>
      <vt:lpstr>Prezentace aplikace PowerPoint</vt:lpstr>
      <vt:lpstr>Prezentace aplikace PowerPoint</vt:lpstr>
      <vt:lpstr>Hospodářský růst</vt:lpstr>
      <vt:lpstr>Prezentace aplikace PowerPoint</vt:lpstr>
      <vt:lpstr>Vnitřní politika</vt:lpstr>
      <vt:lpstr>Prezentace aplikace PowerPoint</vt:lpstr>
      <vt:lpstr>Prezentace aplikace PowerPoint</vt:lpstr>
      <vt:lpstr>Hnutí za volební reformu</vt:lpstr>
      <vt:lpstr>Emancipace dělnictva</vt:lpstr>
      <vt:lpstr>Zahraniční politika</vt:lpstr>
      <vt:lpstr>Prezentace aplikace PowerPoint</vt:lpstr>
      <vt:lpstr>Závěrečné opakování</vt:lpstr>
      <vt:lpstr>Zdroje </vt:lpstr>
      <vt:lpstr>Literatura 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Viktoriánská Anglie</dc:title>
  <dc:creator>zi</dc:creator>
  <cp:lastModifiedBy>zi</cp:lastModifiedBy>
  <cp:revision>22</cp:revision>
  <dcterms:created xsi:type="dcterms:W3CDTF">2012-11-28T17:35:23Z</dcterms:created>
  <dcterms:modified xsi:type="dcterms:W3CDTF">2013-12-18T07:46:11Z</dcterms:modified>
</cp:coreProperties>
</file>