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71" r:id="rId3"/>
    <p:sldId id="272" r:id="rId4"/>
    <p:sldId id="256" r:id="rId5"/>
    <p:sldId id="261" r:id="rId6"/>
    <p:sldId id="257" r:id="rId7"/>
    <p:sldId id="258" r:id="rId8"/>
    <p:sldId id="260" r:id="rId9"/>
    <p:sldId id="259" r:id="rId10"/>
    <p:sldId id="262" r:id="rId11"/>
    <p:sldId id="263" r:id="rId12"/>
    <p:sldId id="264" r:id="rId13"/>
    <p:sldId id="266" r:id="rId14"/>
    <p:sldId id="267" r:id="rId15"/>
    <p:sldId id="270" r:id="rId16"/>
    <p:sldId id="268" r:id="rId17"/>
    <p:sldId id="273" r:id="rId18"/>
    <p:sldId id="265" r:id="rId19"/>
    <p:sldId id="274" r:id="rId20"/>
    <p:sldId id="269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FB666-2716-45C6-B318-6BB82F6CDB08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993B-6989-4AC2-BFEC-52DD6D6F76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FB666-2716-45C6-B318-6BB82F6CDB08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993B-6989-4AC2-BFEC-52DD6D6F76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FB666-2716-45C6-B318-6BB82F6CDB08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993B-6989-4AC2-BFEC-52DD6D6F76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FB666-2716-45C6-B318-6BB82F6CDB08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993B-6989-4AC2-BFEC-52DD6D6F76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FB666-2716-45C6-B318-6BB82F6CDB08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993B-6989-4AC2-BFEC-52DD6D6F76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FB666-2716-45C6-B318-6BB82F6CDB08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0EC993B-6989-4AC2-BFEC-52DD6D6F760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FB666-2716-45C6-B318-6BB82F6CDB08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993B-6989-4AC2-BFEC-52DD6D6F76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FB666-2716-45C6-B318-6BB82F6CDB08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70EC993B-6989-4AC2-BFEC-52DD6D6F76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D96FB666-2716-45C6-B318-6BB82F6CDB08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993B-6989-4AC2-BFEC-52DD6D6F76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FB666-2716-45C6-B318-6BB82F6CDB08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993B-6989-4AC2-BFEC-52DD6D6F76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FB666-2716-45C6-B318-6BB82F6CDB08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993B-6989-4AC2-BFEC-52DD6D6F76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77078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59657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41151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</a:p>
        </p:txBody>
      </p:sp>
    </p:spTree>
    <p:extLst>
      <p:ext uri="{BB962C8B-B14F-4D97-AF65-F5344CB8AC3E}">
        <p14:creationId xmlns:p14="http://schemas.microsoft.com/office/powerpoint/2010/main" val="18473643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40776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57033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23629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496638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424246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82713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58065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0387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626806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50357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D96FB666-2716-45C6-B318-6BB82F6CDB08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70EC993B-6989-4AC2-BFEC-52DD6D6F7603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</p:spTree>
    <p:extLst>
      <p:ext uri="{BB962C8B-B14F-4D97-AF65-F5344CB8AC3E}">
        <p14:creationId xmlns:p14="http://schemas.microsoft.com/office/powerpoint/2010/main" val="3947912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Election_france_1848.jpg?uselang=cs" TargetMode="External"/><Relationship Id="rId2" Type="http://schemas.openxmlformats.org/officeDocument/2006/relationships/hyperlink" Target="http://cs.wikipedia.org/wiki/Soubor:Horace_Vernet-Barricade_rue_Soufflot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Napoleon_III_1848.jpg?uselang=cs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Dějiny Francie v letech 1848 – 1851 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Jiří Žilka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070517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VY_32_INOVACE_5.DE.18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 2012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2390868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r>
                        <a:rPr lang="cs-CZ" sz="1200" baseline="0" dirty="0" smtClean="0"/>
                        <a:t> 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Osvícenství, revoluce a idea svobody, modernizace společnosti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/>
              <a:t>Materiál slouží k seznámení žáků s problematikou podoby Franci v období mezi tzv. červencovou monarchií a 2. císařstvím. Je rozdělen do tří částí (Únorová revoluce 1848, Období 2. republiky, Státní převrat). Sleduje události, které vedly v revoluci v roce 1848, její průběh, vznik 2. Republiky a cestu Ludvíka Napoleona Bonaparta k neomezené moci. Obrazový materiál je vhodný jako pomůcka pro osvětlení některých událostí. Pomůcky: interaktivní tabule, dataprojektor, učebnice.</a:t>
            </a:r>
          </a:p>
          <a:p>
            <a:pPr algn="just"/>
            <a:endParaRPr lang="cs-CZ" sz="11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9928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5400" dirty="0" smtClean="0"/>
              <a:t>Dějiny Francie v letech 1848 </a:t>
            </a:r>
            <a:r>
              <a:rPr lang="cs-CZ" sz="5400" smtClean="0"/>
              <a:t>- 1852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502435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Únorová revoluce 1848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9516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Únorová revoluce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Nespokojenost s vývojem v tzv. červencové monarchii</a:t>
            </a:r>
          </a:p>
          <a:p>
            <a:r>
              <a:rPr lang="cs-CZ" dirty="0" smtClean="0"/>
              <a:t>Roste opozice</a:t>
            </a:r>
          </a:p>
          <a:p>
            <a:pPr lvl="1"/>
            <a:r>
              <a:rPr lang="cs-CZ" dirty="0" smtClean="0"/>
              <a:t>Cílem se svržení monarchie</a:t>
            </a:r>
          </a:p>
          <a:p>
            <a:pPr lvl="1"/>
            <a:r>
              <a:rPr lang="cs-CZ" dirty="0" smtClean="0"/>
              <a:t>Požadavek volební reformy</a:t>
            </a:r>
          </a:p>
          <a:p>
            <a:r>
              <a:rPr lang="cs-CZ" dirty="0" smtClean="0"/>
              <a:t>Bankety – veřejná shromáždění pod záminkou soukromých oslav</a:t>
            </a:r>
          </a:p>
          <a:p>
            <a:pPr marL="3657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7090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0648"/>
            <a:ext cx="7467600" cy="640871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22. 2. 1848 – vládní zákaz protestního shromáždění svolaného do Paříže</a:t>
            </a:r>
          </a:p>
          <a:p>
            <a:pPr marL="36576" indent="0">
              <a:buNone/>
            </a:pPr>
            <a:endParaRPr lang="cs-CZ" dirty="0" smtClean="0"/>
          </a:p>
          <a:p>
            <a:r>
              <a:rPr lang="cs-CZ" dirty="0" smtClean="0"/>
              <a:t>Manifestace, výzvy k revoluci</a:t>
            </a:r>
          </a:p>
          <a:p>
            <a:pPr marL="36576" indent="0">
              <a:buNone/>
            </a:pPr>
            <a:endParaRPr lang="cs-CZ" dirty="0" smtClean="0"/>
          </a:p>
          <a:p>
            <a:r>
              <a:rPr lang="cs-CZ" dirty="0" smtClean="0"/>
              <a:t>24. 2. 1848 – v Paříži 2000 barikád</a:t>
            </a:r>
          </a:p>
          <a:p>
            <a:pPr marL="36576" indent="0">
              <a:buNone/>
            </a:pPr>
            <a:endParaRPr lang="cs-CZ" dirty="0" smtClean="0"/>
          </a:p>
          <a:p>
            <a:r>
              <a:rPr lang="cs-CZ" dirty="0" smtClean="0"/>
              <a:t>Boj s národními gardami</a:t>
            </a:r>
          </a:p>
          <a:p>
            <a:pPr marL="36576" indent="0">
              <a:buNone/>
            </a:pPr>
            <a:endParaRPr lang="cs-CZ" dirty="0" smtClean="0"/>
          </a:p>
          <a:p>
            <a:r>
              <a:rPr lang="cs-CZ" dirty="0" smtClean="0"/>
              <a:t>Útěk Filipa Orleánského do Londýna</a:t>
            </a:r>
          </a:p>
          <a:p>
            <a:pPr marL="36576" indent="0">
              <a:buNone/>
            </a:pPr>
            <a:endParaRPr lang="cs-CZ" dirty="0" smtClean="0"/>
          </a:p>
          <a:p>
            <a:r>
              <a:rPr lang="cs-CZ" dirty="0" smtClean="0"/>
              <a:t>Konec monarchie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5410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Období 2. republiky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0448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Období 2. republiky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Vyhlášena 25. 2. 1848</a:t>
            </a:r>
          </a:p>
          <a:p>
            <a:r>
              <a:rPr lang="cs-CZ" dirty="0" smtClean="0"/>
              <a:t>Prozatímní revoluční vláda</a:t>
            </a:r>
          </a:p>
          <a:p>
            <a:r>
              <a:rPr lang="cs-CZ" dirty="0" smtClean="0"/>
              <a:t>Program demokratizace</a:t>
            </a:r>
          </a:p>
          <a:p>
            <a:r>
              <a:rPr lang="cs-CZ" dirty="0" smtClean="0"/>
              <a:t>Snaha o zlepšení sociálního postavení dělníků</a:t>
            </a:r>
          </a:p>
          <a:p>
            <a:r>
              <a:rPr lang="cs-CZ" dirty="0" smtClean="0"/>
              <a:t>Zřízení národních dílen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9858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7467600" cy="5472608"/>
          </a:xfrm>
        </p:spPr>
        <p:txBody>
          <a:bodyPr>
            <a:normAutofit/>
          </a:bodyPr>
          <a:lstStyle/>
          <a:p>
            <a:r>
              <a:rPr lang="cs-CZ" dirty="0" smtClean="0"/>
              <a:t>Volby do Národního shromáždění</a:t>
            </a:r>
          </a:p>
          <a:p>
            <a:pPr lvl="1"/>
            <a:r>
              <a:rPr lang="cs-CZ" dirty="0" smtClean="0"/>
              <a:t>Vítězství monarchistů a liberálních demokratů</a:t>
            </a:r>
          </a:p>
          <a:p>
            <a:pPr marL="448056" lvl="1" indent="0">
              <a:buNone/>
            </a:pPr>
            <a:endParaRPr lang="cs-CZ" dirty="0" smtClean="0"/>
          </a:p>
          <a:p>
            <a:r>
              <a:rPr lang="cs-CZ" dirty="0" smtClean="0"/>
              <a:t>Zrušení národních dílen</a:t>
            </a:r>
          </a:p>
          <a:p>
            <a:pPr marL="36576" indent="0">
              <a:buNone/>
            </a:pPr>
            <a:endParaRPr lang="cs-CZ" dirty="0" smtClean="0"/>
          </a:p>
          <a:p>
            <a:r>
              <a:rPr lang="cs-CZ" dirty="0" smtClean="0"/>
              <a:t>Zrušení práva na práci</a:t>
            </a:r>
          </a:p>
          <a:p>
            <a:pPr marL="36576" indent="0">
              <a:buNone/>
            </a:pPr>
            <a:endParaRPr lang="cs-CZ" dirty="0" smtClean="0"/>
          </a:p>
          <a:p>
            <a:r>
              <a:rPr lang="cs-CZ" dirty="0" smtClean="0"/>
              <a:t>Zatýkání revolucionářů</a:t>
            </a:r>
          </a:p>
        </p:txBody>
      </p:sp>
    </p:spTree>
    <p:extLst>
      <p:ext uri="{BB962C8B-B14F-4D97-AF65-F5344CB8AC3E}">
        <p14:creationId xmlns:p14="http://schemas.microsoft.com/office/powerpoint/2010/main" val="1806913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Červnové povstání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23. – 26. června 1848</a:t>
            </a:r>
          </a:p>
          <a:p>
            <a:r>
              <a:rPr lang="cs-CZ" dirty="0" smtClean="0"/>
              <a:t>Povstání pařížských dělníků, řemeslníků a tovaryšů</a:t>
            </a:r>
          </a:p>
          <a:p>
            <a:r>
              <a:rPr lang="cs-CZ" dirty="0" smtClean="0"/>
              <a:t>Nesouhlas se zrušením národních dílen</a:t>
            </a:r>
          </a:p>
          <a:p>
            <a:r>
              <a:rPr lang="cs-CZ" dirty="0" smtClean="0"/>
              <a:t>Krvavé boje na barikádách</a:t>
            </a:r>
          </a:p>
          <a:p>
            <a:r>
              <a:rPr lang="cs-CZ" dirty="0" smtClean="0"/>
              <a:t>Vyhlášeno stanné právo</a:t>
            </a:r>
          </a:p>
          <a:p>
            <a:r>
              <a:rPr lang="cs-CZ" dirty="0" smtClean="0"/>
              <a:t>Asi 800 padlých a 11 tisíc zatčených (deportace do trestaneckých kolonií)</a:t>
            </a:r>
          </a:p>
          <a:p>
            <a:r>
              <a:rPr lang="cs-CZ" dirty="0" smtClean="0"/>
              <a:t>Porážka povstání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5747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32656"/>
            <a:ext cx="7704856" cy="60161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75079" y="6395120"/>
            <a:ext cx="7211144" cy="462880"/>
          </a:xfrm>
        </p:spPr>
        <p:txBody>
          <a:bodyPr>
            <a:normAutofit fontScale="92500"/>
          </a:bodyPr>
          <a:lstStyle/>
          <a:p>
            <a:r>
              <a:rPr lang="cs-CZ" sz="2000" dirty="0" smtClean="0"/>
              <a:t>1. </a:t>
            </a:r>
            <a:r>
              <a:rPr lang="cs-CZ" sz="2000" dirty="0" err="1" smtClean="0"/>
              <a:t>Horace</a:t>
            </a:r>
            <a:r>
              <a:rPr lang="cs-CZ" sz="2000" dirty="0" smtClean="0"/>
              <a:t> </a:t>
            </a:r>
            <a:r>
              <a:rPr lang="cs-CZ" sz="2000" dirty="0" err="1"/>
              <a:t>Vernet</a:t>
            </a:r>
            <a:r>
              <a:rPr lang="cs-CZ" sz="2000" dirty="0"/>
              <a:t>: </a:t>
            </a:r>
            <a:r>
              <a:rPr lang="cs-CZ" sz="2000" i="1" dirty="0"/>
              <a:t>Barikády v </a:t>
            </a:r>
            <a:r>
              <a:rPr lang="cs-CZ" sz="2000" i="1" dirty="0" err="1"/>
              <a:t>Rue</a:t>
            </a:r>
            <a:r>
              <a:rPr lang="cs-CZ" sz="2000" i="1" dirty="0"/>
              <a:t> </a:t>
            </a:r>
            <a:r>
              <a:rPr lang="cs-CZ" sz="2000" i="1" dirty="0" err="1"/>
              <a:t>Soufflot</a:t>
            </a:r>
            <a:r>
              <a:rPr lang="cs-CZ" sz="2000" dirty="0"/>
              <a:t> (24. června 1848)</a:t>
            </a:r>
          </a:p>
        </p:txBody>
      </p:sp>
    </p:spTree>
    <p:extLst>
      <p:ext uri="{BB962C8B-B14F-4D97-AF65-F5344CB8AC3E}">
        <p14:creationId xmlns:p14="http://schemas.microsoft.com/office/powerpoint/2010/main" val="4161553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Nová ústava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492514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Oddělena moc výkonná od zákonodárné</a:t>
            </a:r>
          </a:p>
          <a:p>
            <a:r>
              <a:rPr lang="cs-CZ" dirty="0" smtClean="0"/>
              <a:t>V čele republiky prezident volený na 4 roky</a:t>
            </a:r>
          </a:p>
          <a:p>
            <a:r>
              <a:rPr lang="cs-CZ" dirty="0" smtClean="0"/>
              <a:t>Prosinec 1848 – prezidentem zvolen Ludvík Napoleon Bonaparte</a:t>
            </a:r>
          </a:p>
          <a:p>
            <a:r>
              <a:rPr lang="cs-CZ" dirty="0" smtClean="0"/>
              <a:t>1851 – prohlásil se prezidentem s neomezenou pravomocí na 10 let</a:t>
            </a:r>
          </a:p>
          <a:p>
            <a:pPr lvl="1"/>
            <a:r>
              <a:rPr lang="cs-CZ" dirty="0" smtClean="0"/>
              <a:t>Zrušeno všeobecné hlasovací právo</a:t>
            </a:r>
          </a:p>
          <a:p>
            <a:pPr lvl="1"/>
            <a:r>
              <a:rPr lang="cs-CZ" dirty="0" smtClean="0"/>
              <a:t>Omezena svoboda tisku a shromažďování</a:t>
            </a:r>
          </a:p>
          <a:p>
            <a:pPr lvl="1"/>
            <a:r>
              <a:rPr lang="cs-CZ" dirty="0" smtClean="0"/>
              <a:t>Policejní dohled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2225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27584" y="6019800"/>
            <a:ext cx="4040188" cy="8382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2. Prezidentská kampaň 1848</a:t>
            </a:r>
            <a:endParaRPr lang="cs-CZ" sz="2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5606194" y="6019800"/>
            <a:ext cx="3635896" cy="8382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3. Prezident Ludvík Napoleon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039" y="334392"/>
            <a:ext cx="5126897" cy="55663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34392"/>
            <a:ext cx="3217540" cy="55663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0467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převrat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71827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Státní převrat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1852</a:t>
            </a:r>
          </a:p>
          <a:p>
            <a:r>
              <a:rPr lang="cs-CZ" dirty="0" smtClean="0"/>
              <a:t>Napoleon se prohlásil dědičným císařem – Napoleon III.</a:t>
            </a:r>
          </a:p>
          <a:p>
            <a:r>
              <a:rPr lang="cs-CZ" dirty="0" smtClean="0"/>
              <a:t>Plebiscit (lidové hlasování) o vzniku císařství – 97% pro</a:t>
            </a:r>
          </a:p>
          <a:p>
            <a:r>
              <a:rPr lang="cs-CZ" dirty="0" smtClean="0"/>
              <a:t>Nejprve vládne jako diktátor</a:t>
            </a:r>
          </a:p>
          <a:p>
            <a:r>
              <a:rPr lang="cs-CZ" dirty="0" smtClean="0"/>
              <a:t>Později uvolnil moc parlamentu – konstituční monarchie</a:t>
            </a:r>
          </a:p>
        </p:txBody>
      </p:sp>
    </p:spTree>
    <p:extLst>
      <p:ext uri="{BB962C8B-B14F-4D97-AF65-F5344CB8AC3E}">
        <p14:creationId xmlns:p14="http://schemas.microsoft.com/office/powerpoint/2010/main" val="649943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Závěrečné 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50926" indent="-514350">
              <a:buFont typeface="+mj-lt"/>
              <a:buAutoNum type="arabicPeriod"/>
            </a:pPr>
            <a:r>
              <a:rPr lang="cs-CZ" dirty="0" smtClean="0"/>
              <a:t>Vysvětli pojem bankety.</a:t>
            </a:r>
          </a:p>
          <a:p>
            <a:pPr marL="550926" indent="-514350">
              <a:buFont typeface="+mj-lt"/>
              <a:buAutoNum type="arabicPeriod"/>
            </a:pPr>
            <a:r>
              <a:rPr lang="cs-CZ" dirty="0" smtClean="0"/>
              <a:t>Které události vedly ke vzniku únorové revoluce v Paříži? Jaké byly její důsledky?</a:t>
            </a:r>
          </a:p>
          <a:p>
            <a:pPr marL="550926" indent="-514350">
              <a:buFont typeface="+mj-lt"/>
              <a:buAutoNum type="arabicPeriod"/>
            </a:pPr>
            <a:r>
              <a:rPr lang="cs-CZ" dirty="0" smtClean="0"/>
              <a:t>Ve kterých letech trvala ve Francii 2. republika?</a:t>
            </a:r>
          </a:p>
          <a:p>
            <a:pPr marL="550926" indent="-514350">
              <a:buFont typeface="+mj-lt"/>
              <a:buAutoNum type="arabicPeriod"/>
            </a:pPr>
            <a:r>
              <a:rPr lang="cs-CZ" dirty="0" smtClean="0"/>
              <a:t>Kdo byl jejím prezidentem?</a:t>
            </a:r>
          </a:p>
          <a:p>
            <a:pPr marL="550926" indent="-514350">
              <a:buFont typeface="+mj-lt"/>
              <a:buAutoNum type="arabicPeriod"/>
            </a:pPr>
            <a:r>
              <a:rPr lang="cs-CZ" dirty="0" smtClean="0"/>
              <a:t>Co to byly národní dílny? K čemu sloužily?</a:t>
            </a:r>
          </a:p>
          <a:p>
            <a:pPr marL="550926" indent="-514350">
              <a:buFont typeface="+mj-lt"/>
              <a:buAutoNum type="arabicPeriod"/>
            </a:pPr>
            <a:r>
              <a:rPr lang="cs-CZ" dirty="0" smtClean="0"/>
              <a:t>Ve kterém roce došlo ve Francii ke </a:t>
            </a:r>
            <a:r>
              <a:rPr lang="cs-CZ" smtClean="0"/>
              <a:t>státnímu převratu?</a:t>
            </a:r>
            <a:endParaRPr lang="cs-CZ" dirty="0" smtClean="0"/>
          </a:p>
          <a:p>
            <a:pPr marL="550926" indent="-514350">
              <a:buFont typeface="+mj-lt"/>
              <a:buAutoNum type="arabicPeriod"/>
            </a:pPr>
            <a:endParaRPr lang="cs-CZ" dirty="0" smtClean="0"/>
          </a:p>
          <a:p>
            <a:pPr marL="550926" indent="-514350">
              <a:buFont typeface="+mj-lt"/>
              <a:buAutoNum type="arabicPeriod"/>
            </a:pPr>
            <a:endParaRPr lang="cs-CZ" dirty="0" smtClean="0"/>
          </a:p>
          <a:p>
            <a:pPr marL="550926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31132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50926" indent="-514350">
              <a:buFont typeface="+mj-lt"/>
              <a:buAutoNum type="arabicPeriod"/>
            </a:pPr>
            <a:r>
              <a:rPr lang="cs-CZ" sz="1200" smtClean="0"/>
              <a:t>HORACE </a:t>
            </a:r>
            <a:r>
              <a:rPr lang="cs-CZ" sz="1200" dirty="0"/>
              <a:t>VERNET. </a:t>
            </a:r>
            <a:r>
              <a:rPr lang="cs-CZ" sz="1200" i="1" dirty="0"/>
              <a:t>wikipedia.org</a:t>
            </a:r>
            <a:r>
              <a:rPr lang="cs-CZ" sz="1200" dirty="0"/>
              <a:t> [online]. [cit. 5.2.2013]. Dostupný na WWW: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cs.wikipedia.org/wiki/Soubor:Horace_Vernet-Barricade_rue_Soufflot.jpg</a:t>
            </a:r>
            <a:endParaRPr lang="cs-CZ" sz="1200" dirty="0" smtClean="0"/>
          </a:p>
          <a:p>
            <a:pPr marL="550926" indent="-514350">
              <a:buFont typeface="+mj-lt"/>
              <a:buAutoNum type="arabicPeriod"/>
            </a:pPr>
            <a:r>
              <a:rPr lang="cs-CZ" sz="1200" dirty="0"/>
              <a:t>ILLUSTRIERTE ZEITUNG. </a:t>
            </a:r>
            <a:r>
              <a:rPr lang="cs-CZ" sz="1200" i="1" dirty="0"/>
              <a:t>wikimedia.org</a:t>
            </a:r>
            <a:r>
              <a:rPr lang="cs-CZ" sz="1200" dirty="0"/>
              <a:t> [online]. [cit. 5.2.2013]. Dostupný na WWW: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commons.wikimedia.org/wiki/File:Election_france_1848.jpg?uselang=cs</a:t>
            </a:r>
            <a:endParaRPr lang="cs-CZ" sz="1200" dirty="0" smtClean="0"/>
          </a:p>
          <a:p>
            <a:pPr marL="550926" indent="-514350">
              <a:buFont typeface="+mj-lt"/>
              <a:buAutoNum type="arabicPeriod"/>
            </a:pPr>
            <a:r>
              <a:rPr lang="cs-CZ" sz="1200" dirty="0"/>
              <a:t>AUTOR NEUVEDEN. </a:t>
            </a:r>
            <a:r>
              <a:rPr lang="cs-CZ" sz="1200" i="1" dirty="0"/>
              <a:t>wikimedia.org</a:t>
            </a:r>
            <a:r>
              <a:rPr lang="cs-CZ" sz="1200" dirty="0"/>
              <a:t> [online]. [cit. 5.2.2013]. Dostupný na WWW: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commons.wikimedia.org/wiki/File:Napoleon_III_1848.jpg?uselang=cs</a:t>
            </a:r>
            <a:endParaRPr lang="cs-CZ" sz="1200" dirty="0" smtClean="0"/>
          </a:p>
          <a:p>
            <a:pPr marL="36576" indent="0">
              <a:buNone/>
            </a:pPr>
            <a:endParaRPr lang="cs-CZ" sz="1200" dirty="0" smtClean="0"/>
          </a:p>
          <a:p>
            <a:pPr marL="550926" indent="-514350">
              <a:buFont typeface="+mj-lt"/>
              <a:buAutoNum type="arabicPeriod"/>
            </a:pPr>
            <a:endParaRPr lang="cs-CZ" sz="1200" dirty="0" smtClean="0"/>
          </a:p>
          <a:p>
            <a:pPr marL="550926" indent="-514350">
              <a:buFont typeface="+mj-lt"/>
              <a:buAutoNum type="arabicPeriod"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302229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Literatura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mtClean="0"/>
              <a:t>KVIRENC</a:t>
            </a:r>
            <a:r>
              <a:rPr lang="cs-CZ" dirty="0"/>
              <a:t>, Jan. </a:t>
            </a:r>
            <a:r>
              <a:rPr lang="cs-CZ" i="1" dirty="0"/>
              <a:t>Evropa do roku 1914: historie v dokumentech</a:t>
            </a:r>
            <a:r>
              <a:rPr lang="cs-CZ" dirty="0"/>
              <a:t>. Vyd. 1. Liberec: Dialog, 2007, 232 s. ISBN 978-808-6761-701.</a:t>
            </a:r>
          </a:p>
          <a:p>
            <a:r>
              <a:rPr lang="cs-CZ" dirty="0"/>
              <a:t>SOCHROVÁ, Marie. </a:t>
            </a:r>
            <a:r>
              <a:rPr lang="cs-CZ" i="1" dirty="0"/>
              <a:t>Dějepis II. v kostce: pro střední školy : [novověk, dějiny nové doby]</a:t>
            </a:r>
            <a:r>
              <a:rPr lang="cs-CZ" dirty="0"/>
              <a:t>. 1. vyd. Praha: Fragment, 2008. ISBN 80-253-0604-6.</a:t>
            </a:r>
          </a:p>
          <a:p>
            <a:r>
              <a:rPr lang="cs-CZ" dirty="0"/>
              <a:t>ŠTĚPÁNKOVÁ, Alena a Pavel SLEPIČKA. </a:t>
            </a:r>
            <a:r>
              <a:rPr lang="cs-CZ" i="1" dirty="0"/>
              <a:t>Odmaturuj! z dějepisu 2</a:t>
            </a:r>
            <a:r>
              <a:rPr lang="cs-CZ" dirty="0"/>
              <a:t>. Vyd. 1. Brno: </a:t>
            </a:r>
            <a:r>
              <a:rPr lang="cs-CZ" dirty="0" err="1"/>
              <a:t>Didaktis</a:t>
            </a:r>
            <a:r>
              <a:rPr lang="cs-CZ" dirty="0"/>
              <a:t>, c2006, 256 s. ISBN 80-735-8069-1.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72447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konec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999697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echnický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96</TotalTime>
  <Words>498</Words>
  <Application>Microsoft Office PowerPoint</Application>
  <PresentationFormat>Předvádění na obrazovce (4:3)</PresentationFormat>
  <Paragraphs>104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Technický</vt:lpstr>
      <vt:lpstr>projekt</vt:lpstr>
      <vt:lpstr>Dějiny Francie v letech 1848 – 1851 </vt:lpstr>
      <vt:lpstr>ANOTACE</vt:lpstr>
      <vt:lpstr>Dějiny Francie v letech 1848 - 1852</vt:lpstr>
      <vt:lpstr>Únorová revoluce 1848</vt:lpstr>
      <vt:lpstr>Únorová revoluce</vt:lpstr>
      <vt:lpstr>Prezentace aplikace PowerPoint</vt:lpstr>
      <vt:lpstr>Období 2. republiky</vt:lpstr>
      <vt:lpstr>Období 2. republiky</vt:lpstr>
      <vt:lpstr>Prezentace aplikace PowerPoint</vt:lpstr>
      <vt:lpstr>Červnové povstání</vt:lpstr>
      <vt:lpstr>Prezentace aplikace PowerPoint</vt:lpstr>
      <vt:lpstr>Nová ústava</vt:lpstr>
      <vt:lpstr>Prezentace aplikace PowerPoint</vt:lpstr>
      <vt:lpstr>Státní převrat</vt:lpstr>
      <vt:lpstr>Státní převrat</vt:lpstr>
      <vt:lpstr>Závěrečné opakování</vt:lpstr>
      <vt:lpstr>Zdroje </vt:lpstr>
      <vt:lpstr>Literatura </vt:lpstr>
      <vt:lpstr>konec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Dějiny Francie od revoluce do pádu 2. císařství</dc:title>
  <dc:creator>zi</dc:creator>
  <cp:lastModifiedBy>zi</cp:lastModifiedBy>
  <cp:revision>14</cp:revision>
  <dcterms:created xsi:type="dcterms:W3CDTF">2012-11-28T21:30:26Z</dcterms:created>
  <dcterms:modified xsi:type="dcterms:W3CDTF">2013-12-18T07:46:46Z</dcterms:modified>
</cp:coreProperties>
</file>