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6" r:id="rId3"/>
    <p:sldId id="277" r:id="rId4"/>
    <p:sldId id="256" r:id="rId5"/>
    <p:sldId id="257" r:id="rId6"/>
    <p:sldId id="258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1" r:id="rId18"/>
    <p:sldId id="273" r:id="rId19"/>
    <p:sldId id="274" r:id="rId20"/>
    <p:sldId id="275" r:id="rId21"/>
    <p:sldId id="259" r:id="rId22"/>
    <p:sldId id="278" r:id="rId23"/>
    <p:sldId id="260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7DBCEF5-5026-42D2-B373-73E8CD92768C}" type="datetimeFigureOut">
              <a:rPr lang="cs-CZ" smtClean="0"/>
              <a:pPr/>
              <a:t>19.2.2014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8A34620A-63EC-40AD-B045-FA6E59A6A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7DBCEF5-5026-42D2-B373-73E8CD92768C}" type="datetimeFigureOut">
              <a:rPr lang="cs-CZ" smtClean="0"/>
              <a:pPr/>
              <a:t>19.2.2014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4620A-63EC-40AD-B045-FA6E59A6A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97DBCEF5-5026-42D2-B373-73E8CD92768C}" type="datetimeFigureOut">
              <a:rPr lang="cs-CZ" smtClean="0"/>
              <a:pPr/>
              <a:t>19.2.2014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8A34620A-63EC-40AD-B045-FA6E59A6A30D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7DBCEF5-5026-42D2-B373-73E8CD92768C}" type="datetimeFigureOut">
              <a:rPr lang="cs-CZ" smtClean="0"/>
              <a:pPr/>
              <a:t>19.2.2014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A34620A-63EC-40AD-B045-FA6E59A6A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97DBCEF5-5026-42D2-B373-73E8CD92768C}" type="datetimeFigureOut">
              <a:rPr lang="cs-CZ" smtClean="0"/>
              <a:pPr/>
              <a:t>19.2.2014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8A34620A-63EC-40AD-B045-FA6E59A6A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BCEF5-5026-42D2-B373-73E8CD92768C}" type="datetimeFigureOut">
              <a:rPr lang="cs-CZ" smtClean="0"/>
              <a:pPr/>
              <a:t>19.2.2014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4620A-63EC-40AD-B045-FA6E59A6A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7DBCEF5-5026-42D2-B373-73E8CD92768C}" type="datetimeFigureOut">
              <a:rPr lang="cs-CZ" smtClean="0"/>
              <a:pPr/>
              <a:t>19.2.2014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A34620A-63EC-40AD-B045-FA6E59A6A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97DBCEF5-5026-42D2-B373-73E8CD92768C}" type="datetimeFigureOut">
              <a:rPr lang="cs-CZ" smtClean="0"/>
              <a:pPr/>
              <a:t>19.2.2014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8A34620A-63EC-40AD-B045-FA6E59A6A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97DBCEF5-5026-42D2-B373-73E8CD92768C}" type="datetimeFigureOut">
              <a:rPr lang="cs-CZ" smtClean="0"/>
              <a:pPr/>
              <a:t>19.2.2014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8A34620A-63EC-40AD-B045-FA6E59A6A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BCEF5-5026-42D2-B373-73E8CD92768C}" type="datetimeFigureOut">
              <a:rPr lang="cs-CZ" smtClean="0"/>
              <a:pPr/>
              <a:t>19.2.2014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4620A-63EC-40AD-B045-FA6E59A6A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BCEF5-5026-42D2-B373-73E8CD92768C}" type="datetimeFigureOut">
              <a:rPr lang="cs-CZ" smtClean="0"/>
              <a:pPr/>
              <a:t>19.2.2014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4620A-63EC-40AD-B045-FA6E59A6A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051226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91221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694140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xmlns="" val="162701110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081173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823354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118967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691622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697081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734992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919023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736109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815106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461368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97DBCEF5-5026-42D2-B373-73E8CD92768C}" type="datetimeFigureOut">
              <a:rPr lang="cs-CZ" smtClean="0"/>
              <a:pPr/>
              <a:t>19.2.2014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8A34620A-63EC-40AD-B045-FA6E59A6A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xmlns="" val="3619174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ranz_joseph1.jpg" TargetMode="External"/><Relationship Id="rId2" Type="http://schemas.openxmlformats.org/officeDocument/2006/relationships/hyperlink" Target="http://cs.wikipedia.org/wiki/Soubor:Zakladni_kamen_Narodniho_divadla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EduardTaaffe.jpg?uselang=cs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2400" dirty="0"/>
              <a:t>Politický vývoj v Rakousku-Uhersku po roce 1867 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7374640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VY_32_INOVACE_5.DE.19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</a:t>
            </a:r>
            <a:r>
              <a:rPr lang="cs-CZ" sz="1200" b="1" dirty="0"/>
              <a:t>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78070398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Osvícenství,</a:t>
                      </a:r>
                      <a:r>
                        <a:rPr lang="cs-CZ" sz="1200" baseline="0" dirty="0" smtClean="0"/>
                        <a:t> revoluce a idea svobody, modernizace společnosti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r>
              <a:rPr lang="cs-CZ" sz="1100" dirty="0"/>
              <a:t>Materiál seznamuje žáky s politickým vývojem monarchie po vzniku Rakouska-Uherska. Soustředí se zejména na události související s českými dějinami. Sleduje události související se snahami českých politiků o trialismus, resp. o vyrovnání v oblasti Předlitavska. Obrazový materiál je vhodný jako pomůcka pro osvětlení některých událostí. Pomůcky: interaktivní tabule, dataprojektor, učebnice.</a:t>
            </a:r>
          </a:p>
        </p:txBody>
      </p:sp>
    </p:spTree>
    <p:extLst>
      <p:ext uri="{BB962C8B-B14F-4D97-AF65-F5344CB8AC3E}">
        <p14:creationId xmlns:p14="http://schemas.microsoft.com/office/powerpoint/2010/main" xmlns="" val="2560295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8062912" cy="1470025"/>
          </a:xfrm>
        </p:spPr>
        <p:txBody>
          <a:bodyPr>
            <a:noAutofit/>
          </a:bodyPr>
          <a:lstStyle/>
          <a:p>
            <a:r>
              <a:rPr lang="cs-CZ" sz="4800" b="1" dirty="0" smtClean="0"/>
              <a:t>Politický vývoj v Rakousku-Uhersku po roce 1867 </a:t>
            </a:r>
            <a:endParaRPr lang="cs-CZ" sz="4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573016"/>
            <a:ext cx="8062912" cy="1752600"/>
          </a:xfrm>
        </p:spPr>
        <p:txBody>
          <a:bodyPr>
            <a:normAutofit/>
          </a:bodyPr>
          <a:lstStyle/>
          <a:p>
            <a:r>
              <a:rPr lang="cs-CZ" sz="4400" b="1" dirty="0" smtClean="0"/>
              <a:t>1867 - 1891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xmlns="" val="1598766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Význam roku 1867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Pro českou politiku zklamání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 smtClean="0"/>
              <a:t>Císař </a:t>
            </a:r>
            <a:r>
              <a:rPr lang="cs-CZ" dirty="0"/>
              <a:t>se nechal korunovat uherským králem </a:t>
            </a:r>
            <a:endParaRPr lang="cs-CZ" dirty="0" smtClean="0"/>
          </a:p>
          <a:p>
            <a:pPr marL="64008" indent="0">
              <a:buNone/>
            </a:pPr>
            <a:endParaRPr lang="cs-CZ" dirty="0"/>
          </a:p>
          <a:p>
            <a:r>
              <a:rPr lang="cs-CZ" dirty="0"/>
              <a:t>Rakousko-uherské vyrovnání (dualismus) potvrzeno prosincovou ústavou </a:t>
            </a:r>
            <a:endParaRPr lang="cs-CZ" dirty="0" smtClean="0"/>
          </a:p>
          <a:p>
            <a:pPr marL="64008" indent="0">
              <a:buNone/>
            </a:pPr>
            <a:endParaRPr lang="cs-CZ" dirty="0"/>
          </a:p>
          <a:p>
            <a:r>
              <a:rPr lang="cs-CZ" dirty="0"/>
              <a:t>Rakousko se změnilo v Rakousko-Uhersko</a:t>
            </a:r>
          </a:p>
          <a:p>
            <a:endParaRPr lang="cs-CZ" dirty="0" smtClean="0"/>
          </a:p>
          <a:p>
            <a:pPr marL="64008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7415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6453336"/>
          </a:xfrm>
        </p:spPr>
        <p:txBody>
          <a:bodyPr>
            <a:normAutofit/>
          </a:bodyPr>
          <a:lstStyle/>
          <a:p>
            <a:r>
              <a:rPr lang="cs-CZ" dirty="0" smtClean="0"/>
              <a:t>Nesouhlas s dualismem </a:t>
            </a:r>
          </a:p>
          <a:p>
            <a:pPr lvl="1"/>
            <a:r>
              <a:rPr lang="cs-CZ" dirty="0" smtClean="0"/>
              <a:t>Považován za opomenutí českých práv</a:t>
            </a:r>
          </a:p>
          <a:p>
            <a:pPr marL="537210" lvl="1" indent="0">
              <a:buNone/>
            </a:pPr>
            <a:endParaRPr lang="cs-CZ" dirty="0" smtClean="0"/>
          </a:p>
          <a:p>
            <a:r>
              <a:rPr lang="cs-CZ" dirty="0" smtClean="0"/>
              <a:t>Tzv</a:t>
            </a:r>
            <a:r>
              <a:rPr lang="cs-CZ" dirty="0" smtClean="0"/>
              <a:t>.</a:t>
            </a:r>
            <a:r>
              <a:rPr lang="cs-CZ" dirty="0" smtClean="0"/>
              <a:t> </a:t>
            </a:r>
            <a:r>
              <a:rPr lang="cs-CZ" dirty="0" smtClean="0"/>
              <a:t>pouť do Moskvy na národopisnou výstavu a všeslovanský kongres</a:t>
            </a:r>
          </a:p>
          <a:p>
            <a:pPr lvl="1"/>
            <a:r>
              <a:rPr lang="cs-CZ" dirty="0" smtClean="0"/>
              <a:t>Osmdesátičlenná delegace</a:t>
            </a:r>
          </a:p>
          <a:p>
            <a:pPr lvl="1"/>
            <a:r>
              <a:rPr lang="cs-CZ" dirty="0" smtClean="0"/>
              <a:t>F. Palacký, K. J. Erben, F. L. Rieger</a:t>
            </a:r>
          </a:p>
          <a:p>
            <a:pPr lvl="1"/>
            <a:r>
              <a:rPr lang="cs-CZ" dirty="0" smtClean="0"/>
              <a:t>Přijati carem Alexandrem II., ale nepochopeni</a:t>
            </a:r>
          </a:p>
          <a:p>
            <a:pPr marL="537210" lvl="1" indent="0">
              <a:buNone/>
            </a:pPr>
            <a:endParaRPr lang="cs-CZ" dirty="0" smtClean="0"/>
          </a:p>
          <a:p>
            <a:r>
              <a:rPr lang="cs-CZ" dirty="0" smtClean="0"/>
              <a:t>Převoz českých korunovačních klenotů z Vídně do Prahy – masová demonstrace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90246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Rok 1868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968552"/>
          </a:xfrm>
        </p:spPr>
        <p:txBody>
          <a:bodyPr>
            <a:normAutofit/>
          </a:bodyPr>
          <a:lstStyle/>
          <a:p>
            <a:r>
              <a:rPr lang="cs-CZ" dirty="0" smtClean="0"/>
              <a:t>Položení základního kamene Národního divadla</a:t>
            </a:r>
          </a:p>
          <a:p>
            <a:pPr lvl="1"/>
            <a:r>
              <a:rPr lang="cs-CZ" dirty="0" smtClean="0"/>
              <a:t>Národní slavnost</a:t>
            </a:r>
          </a:p>
          <a:p>
            <a:pPr lvl="1"/>
            <a:r>
              <a:rPr lang="cs-CZ" dirty="0" smtClean="0"/>
              <a:t>Protivládní ráz</a:t>
            </a:r>
          </a:p>
          <a:p>
            <a:pPr marL="537210" lvl="1" indent="0">
              <a:buNone/>
            </a:pPr>
            <a:endParaRPr lang="cs-CZ" dirty="0" smtClean="0"/>
          </a:p>
          <a:p>
            <a:r>
              <a:rPr lang="cs-CZ" dirty="0" smtClean="0"/>
              <a:t>Tábory lidu na slavných místech českých zemí</a:t>
            </a:r>
          </a:p>
          <a:p>
            <a:pPr lvl="1"/>
            <a:r>
              <a:rPr lang="cs-CZ" dirty="0" smtClean="0"/>
              <a:t>Říp, Oreb, Blaník…</a:t>
            </a:r>
          </a:p>
          <a:p>
            <a:pPr marL="537210" lvl="1" indent="0">
              <a:buNone/>
            </a:pPr>
            <a:endParaRPr lang="cs-CZ" dirty="0" smtClean="0"/>
          </a:p>
          <a:p>
            <a:r>
              <a:rPr lang="cs-CZ" dirty="0" smtClean="0"/>
              <a:t>Růst národního sebevědomí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92566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38808" y="6038528"/>
            <a:ext cx="8229600" cy="819472"/>
          </a:xfrm>
        </p:spPr>
        <p:txBody>
          <a:bodyPr>
            <a:normAutofit/>
          </a:bodyPr>
          <a:lstStyle/>
          <a:p>
            <a:pPr marL="64008" indent="0" algn="ctr">
              <a:buNone/>
            </a:pPr>
            <a:r>
              <a:rPr lang="cs-CZ" sz="2000" b="1" dirty="0" smtClean="0"/>
              <a:t>1. Slavnostní </a:t>
            </a:r>
            <a:r>
              <a:rPr lang="cs-CZ" sz="2000" b="1" dirty="0"/>
              <a:t>položení základního kamene Národního </a:t>
            </a:r>
            <a:r>
              <a:rPr lang="cs-CZ" sz="2000" b="1" dirty="0" smtClean="0"/>
              <a:t>divadla</a:t>
            </a:r>
            <a:r>
              <a:rPr lang="cs-CZ" sz="2000" b="1" dirty="0"/>
              <a:t> </a:t>
            </a:r>
            <a:r>
              <a:rPr lang="cs-CZ" sz="2000" b="1" dirty="0" smtClean="0"/>
              <a:t>     16</a:t>
            </a:r>
            <a:r>
              <a:rPr lang="cs-CZ" sz="2000" b="1" dirty="0"/>
              <a:t>. května 1868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5350" y="692696"/>
            <a:ext cx="8651740" cy="41420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70920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788024" y="709758"/>
            <a:ext cx="4038600" cy="6120680"/>
          </a:xfrm>
        </p:spPr>
        <p:txBody>
          <a:bodyPr>
            <a:normAutofit/>
          </a:bodyPr>
          <a:lstStyle/>
          <a:p>
            <a:r>
              <a:rPr lang="cs-CZ" dirty="0" smtClean="0"/>
              <a:t>Císař souhlasil s jednáním o tzv. českém vyrovnání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 smtClean="0"/>
              <a:t>České země hospodářsky nejvyspělejší částí Předlitavska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 smtClean="0"/>
              <a:t>Neklid ohrožoval stabilitu říše</a:t>
            </a:r>
          </a:p>
          <a:p>
            <a:endParaRPr lang="cs-CZ" dirty="0"/>
          </a:p>
          <a:p>
            <a:pPr marL="64008" indent="0">
              <a:buNone/>
            </a:pPr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6560"/>
            <a:ext cx="3888432" cy="6427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76220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Fundamentální články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1871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 smtClean="0"/>
              <a:t>Tzv. fundamentálky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pt-BR" dirty="0"/>
              <a:t>Dohoda o 18 fundamentálních </a:t>
            </a:r>
            <a:r>
              <a:rPr lang="pt-BR" dirty="0" smtClean="0"/>
              <a:t>článcích</a:t>
            </a:r>
            <a:endParaRPr lang="cs-CZ" dirty="0" smtClean="0"/>
          </a:p>
          <a:p>
            <a:pPr marL="64008" indent="0">
              <a:buNone/>
            </a:pPr>
            <a:endParaRPr lang="pt-BR" dirty="0"/>
          </a:p>
          <a:p>
            <a:r>
              <a:rPr lang="cs-CZ" dirty="0" smtClean="0"/>
              <a:t>Uzavřela </a:t>
            </a:r>
            <a:r>
              <a:rPr lang="cs-CZ" dirty="0"/>
              <a:t>ji vídeňská vláda  </a:t>
            </a:r>
            <a:r>
              <a:rPr lang="cs-CZ" dirty="0" smtClean="0"/>
              <a:t>s českou politickou reprezentací</a:t>
            </a:r>
          </a:p>
          <a:p>
            <a:pPr marL="64008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11744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229600" cy="6669360"/>
          </a:xfrm>
        </p:spPr>
        <p:txBody>
          <a:bodyPr>
            <a:normAutofit/>
          </a:bodyPr>
          <a:lstStyle/>
          <a:p>
            <a:r>
              <a:rPr lang="cs-CZ" dirty="0" smtClean="0"/>
              <a:t>Potvrzovaly </a:t>
            </a:r>
            <a:r>
              <a:rPr lang="cs-CZ" dirty="0"/>
              <a:t>pouze právo českého království na sebeurčení v rámci </a:t>
            </a:r>
            <a:r>
              <a:rPr lang="cs-CZ" dirty="0" smtClean="0"/>
              <a:t>monarchie</a:t>
            </a:r>
          </a:p>
          <a:p>
            <a:pPr marL="64008" indent="0">
              <a:buNone/>
            </a:pPr>
            <a:endParaRPr lang="cs-CZ" dirty="0"/>
          </a:p>
          <a:p>
            <a:r>
              <a:rPr lang="cs-CZ" dirty="0" smtClean="0"/>
              <a:t>Císař </a:t>
            </a:r>
            <a:r>
              <a:rPr lang="cs-CZ" dirty="0"/>
              <a:t>projevil ochotu dát se korunovat českým králem a vyhlásit </a:t>
            </a:r>
            <a:r>
              <a:rPr lang="cs-CZ" dirty="0" smtClean="0"/>
              <a:t>rakousko</a:t>
            </a:r>
            <a:r>
              <a:rPr lang="cs-CZ" dirty="0" smtClean="0"/>
              <a:t>-</a:t>
            </a:r>
            <a:r>
              <a:rPr lang="cs-CZ" dirty="0" smtClean="0"/>
              <a:t>české </a:t>
            </a:r>
            <a:r>
              <a:rPr lang="cs-CZ" dirty="0" smtClean="0"/>
              <a:t>vyrovnání</a:t>
            </a:r>
          </a:p>
          <a:p>
            <a:pPr marL="64008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r>
              <a:rPr lang="cs-CZ" dirty="0" smtClean="0"/>
              <a:t>Pod nátlakem německých politických stran </a:t>
            </a:r>
            <a:r>
              <a:rPr lang="cs-CZ" dirty="0"/>
              <a:t>a </a:t>
            </a:r>
            <a:r>
              <a:rPr lang="cs-CZ" dirty="0" smtClean="0"/>
              <a:t>maďarských velkostatkářů císař sliby odvolal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97551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76672"/>
            <a:ext cx="8229600" cy="648072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Ministerský </a:t>
            </a:r>
            <a:r>
              <a:rPr lang="cs-CZ" dirty="0"/>
              <a:t>předseda </a:t>
            </a:r>
            <a:r>
              <a:rPr lang="cs-CZ" dirty="0" err="1"/>
              <a:t>Hohenwart</a:t>
            </a:r>
            <a:r>
              <a:rPr lang="cs-CZ" dirty="0"/>
              <a:t> pod nátlakem </a:t>
            </a:r>
            <a:r>
              <a:rPr lang="cs-CZ" dirty="0" smtClean="0"/>
              <a:t>odstoupil</a:t>
            </a:r>
          </a:p>
          <a:p>
            <a:pPr marL="64008" indent="0">
              <a:buNone/>
            </a:pPr>
            <a:endParaRPr lang="cs-CZ" dirty="0"/>
          </a:p>
          <a:p>
            <a:r>
              <a:rPr lang="cs-CZ" dirty="0" smtClean="0"/>
              <a:t>Znemožněna možnost </a:t>
            </a:r>
            <a:r>
              <a:rPr lang="cs-CZ" dirty="0"/>
              <a:t>federalizace </a:t>
            </a:r>
            <a:r>
              <a:rPr lang="cs-CZ" dirty="0" smtClean="0"/>
              <a:t>Rakousko-Uherska</a:t>
            </a:r>
          </a:p>
          <a:p>
            <a:endParaRPr lang="cs-CZ" dirty="0"/>
          </a:p>
          <a:p>
            <a:r>
              <a:rPr lang="cs-CZ" dirty="0" smtClean="0"/>
              <a:t>Porážka české státoprávní politiky</a:t>
            </a:r>
          </a:p>
          <a:p>
            <a:endParaRPr lang="cs-CZ" dirty="0"/>
          </a:p>
          <a:p>
            <a:r>
              <a:rPr lang="cs-CZ" dirty="0" smtClean="0"/>
              <a:t>1872 – tzv. chabrusové volby</a:t>
            </a:r>
          </a:p>
          <a:p>
            <a:pPr lvl="1"/>
            <a:r>
              <a:rPr lang="cs-CZ" dirty="0" smtClean="0"/>
              <a:t>Volby do zemského sněmu</a:t>
            </a:r>
          </a:p>
          <a:p>
            <a:pPr lvl="1"/>
            <a:r>
              <a:rPr lang="cs-CZ" dirty="0" smtClean="0"/>
              <a:t>Skupování velkostatků</a:t>
            </a:r>
          </a:p>
          <a:p>
            <a:pPr lvl="1"/>
            <a:r>
              <a:rPr lang="cs-CZ" dirty="0" err="1" smtClean="0"/>
              <a:t>Chabrus</a:t>
            </a:r>
            <a:r>
              <a:rPr lang="cs-CZ" dirty="0" smtClean="0"/>
              <a:t> = židovský výraz pro pochybný obchod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865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Rozštěpení české politiky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Česká politika </a:t>
            </a:r>
            <a:r>
              <a:rPr lang="cs-CZ" dirty="0"/>
              <a:t>pokračuje v politice pasivní </a:t>
            </a:r>
            <a:r>
              <a:rPr lang="cs-CZ" dirty="0" smtClean="0"/>
              <a:t>opozice</a:t>
            </a:r>
          </a:p>
          <a:p>
            <a:pPr lvl="1"/>
            <a:r>
              <a:rPr lang="cs-CZ" dirty="0" smtClean="0"/>
              <a:t>Čeští </a:t>
            </a:r>
            <a:r>
              <a:rPr lang="cs-CZ" dirty="0"/>
              <a:t>politici nemají žádný vliv v </a:t>
            </a:r>
            <a:r>
              <a:rPr lang="cs-CZ" dirty="0" smtClean="0"/>
              <a:t>politice</a:t>
            </a:r>
          </a:p>
          <a:p>
            <a:pPr lvl="1"/>
            <a:r>
              <a:rPr lang="cs-CZ" dirty="0" smtClean="0"/>
              <a:t>Politika nepřináší výsledky</a:t>
            </a:r>
          </a:p>
          <a:p>
            <a:pPr lvl="1"/>
            <a:r>
              <a:rPr lang="cs-CZ" dirty="0" smtClean="0"/>
              <a:t>Mnozí politici </a:t>
            </a:r>
            <a:r>
              <a:rPr lang="cs-CZ" dirty="0"/>
              <a:t>pasivní opozici </a:t>
            </a:r>
            <a:r>
              <a:rPr lang="cs-CZ" dirty="0" smtClean="0"/>
              <a:t>odmítají </a:t>
            </a:r>
          </a:p>
          <a:p>
            <a:pPr marL="537210" lvl="1" indent="0">
              <a:buNone/>
            </a:pPr>
            <a:endParaRPr lang="cs-CZ" dirty="0" smtClean="0"/>
          </a:p>
          <a:p>
            <a:r>
              <a:rPr lang="cs-CZ" dirty="0" smtClean="0"/>
              <a:t>1874 </a:t>
            </a:r>
            <a:r>
              <a:rPr lang="cs-CZ" dirty="0"/>
              <a:t>se od </a:t>
            </a:r>
            <a:r>
              <a:rPr lang="cs-CZ" dirty="0" smtClean="0"/>
              <a:t>staročechů </a:t>
            </a:r>
            <a:r>
              <a:rPr lang="cs-CZ" dirty="0"/>
              <a:t>oddělili </a:t>
            </a:r>
            <a:r>
              <a:rPr lang="cs-CZ" dirty="0" smtClean="0"/>
              <a:t>mladočeši </a:t>
            </a:r>
            <a:r>
              <a:rPr lang="cs-CZ" dirty="0"/>
              <a:t>a založili vlastní politickou </a:t>
            </a:r>
            <a:r>
              <a:rPr lang="cs-CZ" dirty="0" smtClean="0"/>
              <a:t>stranu – Národní </a:t>
            </a:r>
            <a:r>
              <a:rPr lang="cs-CZ" dirty="0"/>
              <a:t>stranu </a:t>
            </a:r>
            <a:r>
              <a:rPr lang="cs-CZ" dirty="0" smtClean="0"/>
              <a:t>svobodomyslnou</a:t>
            </a:r>
          </a:p>
        </p:txBody>
      </p:sp>
    </p:spTree>
    <p:extLst>
      <p:ext uri="{BB962C8B-B14F-4D97-AF65-F5344CB8AC3E}">
        <p14:creationId xmlns:p14="http://schemas.microsoft.com/office/powerpoint/2010/main" xmlns="" val="1540522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Návrat Čechů do politiky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1873 – moravští poslanci se vrátili do sněmu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 smtClean="0"/>
              <a:t>1874 – návrat mladočechů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 smtClean="0"/>
              <a:t>1878 </a:t>
            </a:r>
            <a:r>
              <a:rPr lang="cs-CZ" dirty="0"/>
              <a:t>se do </a:t>
            </a:r>
            <a:r>
              <a:rPr lang="cs-CZ" dirty="0" smtClean="0"/>
              <a:t>politiky </a:t>
            </a:r>
            <a:r>
              <a:rPr lang="cs-CZ" dirty="0"/>
              <a:t>vracejí </a:t>
            </a:r>
            <a:r>
              <a:rPr lang="cs-CZ" dirty="0" smtClean="0"/>
              <a:t>staročeši</a:t>
            </a:r>
          </a:p>
          <a:p>
            <a:pPr lvl="1"/>
            <a:r>
              <a:rPr lang="cs-CZ" dirty="0" smtClean="0"/>
              <a:t>vstoupili </a:t>
            </a:r>
            <a:r>
              <a:rPr lang="cs-CZ" dirty="0"/>
              <a:t>s projevem státoprávního </a:t>
            </a:r>
            <a:r>
              <a:rPr lang="cs-CZ" dirty="0" smtClean="0"/>
              <a:t>ohrožení</a:t>
            </a:r>
          </a:p>
          <a:p>
            <a:pPr lvl="2"/>
            <a:r>
              <a:rPr lang="cs-CZ" dirty="0" smtClean="0"/>
              <a:t>naznačili</a:t>
            </a:r>
            <a:r>
              <a:rPr lang="cs-CZ" dirty="0"/>
              <a:t>, že se </a:t>
            </a:r>
            <a:r>
              <a:rPr lang="cs-CZ" dirty="0" smtClean="0"/>
              <a:t>státoprávních nároků nevzdají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8171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Železný kruh pravice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Staročeši </a:t>
            </a:r>
            <a:r>
              <a:rPr lang="cs-CZ" dirty="0"/>
              <a:t>podporovali </a:t>
            </a:r>
            <a:r>
              <a:rPr lang="cs-CZ" dirty="0" smtClean="0"/>
              <a:t>vládu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 smtClean="0"/>
              <a:t>Pravicová vláda</a:t>
            </a:r>
            <a:r>
              <a:rPr lang="cs-CZ" dirty="0"/>
              <a:t> </a:t>
            </a:r>
            <a:r>
              <a:rPr lang="cs-CZ" dirty="0" smtClean="0"/>
              <a:t>– železný  </a:t>
            </a:r>
            <a:r>
              <a:rPr lang="cs-CZ" dirty="0"/>
              <a:t>kruh </a:t>
            </a:r>
            <a:r>
              <a:rPr lang="cs-CZ" dirty="0" smtClean="0"/>
              <a:t>pravice </a:t>
            </a:r>
          </a:p>
          <a:p>
            <a:pPr lvl="1"/>
            <a:r>
              <a:rPr lang="cs-CZ" dirty="0" smtClean="0"/>
              <a:t>V </a:t>
            </a:r>
            <a:r>
              <a:rPr lang="cs-CZ" dirty="0"/>
              <a:t>čele </a:t>
            </a:r>
            <a:r>
              <a:rPr lang="cs-CZ" dirty="0" smtClean="0"/>
              <a:t>Eduard </a:t>
            </a:r>
            <a:r>
              <a:rPr lang="cs-CZ" dirty="0" err="1" smtClean="0"/>
              <a:t>Taaffe</a:t>
            </a:r>
            <a:endParaRPr lang="cs-CZ" dirty="0" smtClean="0"/>
          </a:p>
          <a:p>
            <a:pPr marL="537210" lvl="1" indent="0">
              <a:buNone/>
            </a:pPr>
            <a:endParaRPr lang="cs-CZ" dirty="0" smtClean="0"/>
          </a:p>
          <a:p>
            <a:r>
              <a:rPr lang="cs-CZ" dirty="0" smtClean="0"/>
              <a:t>Očekávala  drobné ústupky – </a:t>
            </a:r>
            <a:r>
              <a:rPr lang="cs-CZ" b="1" dirty="0" smtClean="0"/>
              <a:t>drobečková  politika</a:t>
            </a:r>
          </a:p>
          <a:p>
            <a:pPr marL="6400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8579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Eduard hrabě </a:t>
            </a:r>
            <a:r>
              <a:rPr lang="cs-CZ" b="1" dirty="0" err="1" smtClean="0"/>
              <a:t>Taaffe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107504" y="1722437"/>
            <a:ext cx="4896544" cy="5135563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Ministerský předseda v letech 1879 – 1893 </a:t>
            </a:r>
          </a:p>
          <a:p>
            <a:r>
              <a:rPr lang="cs-CZ" dirty="0" smtClean="0"/>
              <a:t>Nejdéle úřadující kabinet </a:t>
            </a:r>
            <a:r>
              <a:rPr lang="cs-CZ" dirty="0"/>
              <a:t>za celou dobu </a:t>
            </a:r>
            <a:r>
              <a:rPr lang="cs-CZ" dirty="0" smtClean="0"/>
              <a:t>Předlitavska</a:t>
            </a:r>
          </a:p>
          <a:p>
            <a:r>
              <a:rPr lang="cs-CZ" dirty="0" smtClean="0"/>
              <a:t>Dílčími ústupky se </a:t>
            </a:r>
            <a:r>
              <a:rPr lang="cs-CZ" dirty="0"/>
              <a:t>snažil uspokojit co největší množství </a:t>
            </a:r>
            <a:r>
              <a:rPr lang="cs-CZ" dirty="0" smtClean="0"/>
              <a:t>stran</a:t>
            </a:r>
          </a:p>
          <a:p>
            <a:pPr lvl="1"/>
            <a:r>
              <a:rPr lang="cs-CZ" dirty="0" smtClean="0"/>
              <a:t>Nazýval svou politiku jako </a:t>
            </a:r>
            <a:r>
              <a:rPr lang="cs-CZ" i="1" dirty="0"/>
              <a:t>„vládu nad stranami“</a:t>
            </a:r>
            <a:r>
              <a:rPr lang="cs-CZ" dirty="0"/>
              <a:t>, </a:t>
            </a:r>
            <a:r>
              <a:rPr lang="cs-CZ" i="1" dirty="0"/>
              <a:t>„postupné prokousávání se od problému k problému“</a:t>
            </a:r>
            <a:r>
              <a:rPr lang="cs-CZ" dirty="0"/>
              <a:t> či </a:t>
            </a:r>
            <a:r>
              <a:rPr lang="cs-CZ" i="1" dirty="0"/>
              <a:t>„vytloukání klínu klínem</a:t>
            </a:r>
            <a:r>
              <a:rPr lang="cs-CZ" i="1" dirty="0" smtClean="0"/>
              <a:t>“</a:t>
            </a:r>
            <a:endParaRPr lang="cs-CZ" dirty="0"/>
          </a:p>
          <a:p>
            <a:pPr marL="537210" lvl="1" indent="0">
              <a:buNone/>
            </a:pPr>
            <a:r>
              <a:rPr lang="cs-CZ" i="1" dirty="0" smtClean="0"/>
              <a:t>                                                  3.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327234"/>
            <a:ext cx="3744416" cy="53632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99436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Drobečková politika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1880 </a:t>
            </a:r>
            <a:r>
              <a:rPr lang="cs-CZ" dirty="0" err="1"/>
              <a:t>Stremayerova</a:t>
            </a:r>
            <a:r>
              <a:rPr lang="cs-CZ" dirty="0"/>
              <a:t> jazyková nařízení </a:t>
            </a:r>
          </a:p>
          <a:p>
            <a:pPr lvl="1"/>
            <a:r>
              <a:rPr lang="cs-CZ" dirty="0" smtClean="0"/>
              <a:t>při </a:t>
            </a:r>
            <a:r>
              <a:rPr lang="cs-CZ" dirty="0"/>
              <a:t>jednání s úřady lze užívat vedle němčiny i </a:t>
            </a:r>
            <a:r>
              <a:rPr lang="cs-CZ" dirty="0" smtClean="0"/>
              <a:t>češtinu</a:t>
            </a:r>
          </a:p>
          <a:p>
            <a:pPr lvl="1"/>
            <a:r>
              <a:rPr lang="cs-CZ" dirty="0" smtClean="0"/>
              <a:t>vnitřní </a:t>
            </a:r>
            <a:r>
              <a:rPr lang="cs-CZ" dirty="0"/>
              <a:t>jazyk </a:t>
            </a:r>
            <a:r>
              <a:rPr lang="cs-CZ" dirty="0" smtClean="0"/>
              <a:t>jen německý</a:t>
            </a:r>
          </a:p>
          <a:p>
            <a:pPr marL="537210" lvl="1" indent="0">
              <a:buNone/>
            </a:pPr>
            <a:endParaRPr lang="cs-CZ" dirty="0" smtClean="0"/>
          </a:p>
          <a:p>
            <a:r>
              <a:rPr lang="cs-CZ" dirty="0" smtClean="0"/>
              <a:t>1882 rozdělena pražská Karlo – Ferdinandova  universita </a:t>
            </a:r>
            <a:r>
              <a:rPr lang="cs-CZ" dirty="0"/>
              <a:t>na českou a </a:t>
            </a:r>
            <a:r>
              <a:rPr lang="cs-CZ" dirty="0" smtClean="0"/>
              <a:t>německou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97752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Punktace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1890</a:t>
            </a:r>
          </a:p>
          <a:p>
            <a:r>
              <a:rPr lang="cs-CZ" dirty="0" smtClean="0"/>
              <a:t>Plán o </a:t>
            </a:r>
            <a:r>
              <a:rPr lang="cs-CZ" dirty="0"/>
              <a:t>11 </a:t>
            </a:r>
            <a:r>
              <a:rPr lang="cs-CZ" dirty="0" smtClean="0"/>
              <a:t>bodech</a:t>
            </a:r>
          </a:p>
          <a:p>
            <a:r>
              <a:rPr lang="cs-CZ" dirty="0" smtClean="0"/>
              <a:t>Snaží </a:t>
            </a:r>
            <a:r>
              <a:rPr lang="cs-CZ" dirty="0"/>
              <a:t>se o česko-německé </a:t>
            </a:r>
            <a:r>
              <a:rPr lang="cs-CZ" dirty="0" smtClean="0"/>
              <a:t>vyrovnání </a:t>
            </a:r>
          </a:p>
          <a:p>
            <a:r>
              <a:rPr lang="cs-CZ" dirty="0" smtClean="0"/>
              <a:t>Dohodla </a:t>
            </a:r>
            <a:r>
              <a:rPr lang="cs-CZ" dirty="0"/>
              <a:t>se na nich vídeňská vláda, konzervativní i „ústavověrná“ šlechta, němečtí liberálové a </a:t>
            </a:r>
            <a:r>
              <a:rPr lang="cs-CZ" dirty="0" smtClean="0"/>
              <a:t>staročeši</a:t>
            </a:r>
          </a:p>
          <a:p>
            <a:r>
              <a:rPr lang="cs-CZ" dirty="0" smtClean="0"/>
              <a:t>Čeští </a:t>
            </a:r>
            <a:r>
              <a:rPr lang="cs-CZ" dirty="0"/>
              <a:t>vyjednavači je označovali za rozumný </a:t>
            </a:r>
            <a:r>
              <a:rPr lang="cs-CZ" dirty="0" smtClean="0"/>
              <a:t>kompromis</a:t>
            </a:r>
          </a:p>
          <a:p>
            <a:r>
              <a:rPr lang="cs-CZ" dirty="0" smtClean="0"/>
              <a:t>Němci </a:t>
            </a:r>
            <a:r>
              <a:rPr lang="cs-CZ" dirty="0"/>
              <a:t>je slavili jako </a:t>
            </a:r>
            <a:r>
              <a:rPr lang="cs-CZ" dirty="0" smtClean="0"/>
              <a:t>vítězství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5157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6336704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K </a:t>
            </a:r>
            <a:r>
              <a:rPr lang="cs-CZ" dirty="0"/>
              <a:t>poradám nepřizvaní mladočeši a prohlásili punktace za nepřijatelnou snahu o rozdělení Čech na dvojjazyčnou oblast a čistě německou </a:t>
            </a:r>
            <a:r>
              <a:rPr lang="cs-CZ" dirty="0" smtClean="0"/>
              <a:t>oblast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 smtClean="0"/>
              <a:t>pravdu </a:t>
            </a:r>
            <a:r>
              <a:rPr lang="cs-CZ" dirty="0"/>
              <a:t>neměla ani jedna </a:t>
            </a:r>
            <a:r>
              <a:rPr lang="cs-CZ" dirty="0" smtClean="0"/>
              <a:t>strana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 smtClean="0"/>
              <a:t>Z </a:t>
            </a:r>
            <a:r>
              <a:rPr lang="cs-CZ" dirty="0"/>
              <a:t>celého </a:t>
            </a:r>
            <a:r>
              <a:rPr lang="cs-CZ" dirty="0" smtClean="0"/>
              <a:t>ujednání </a:t>
            </a:r>
            <a:r>
              <a:rPr lang="cs-CZ" dirty="0"/>
              <a:t>byly uplatněny jen některé </a:t>
            </a:r>
            <a:r>
              <a:rPr lang="cs-CZ" dirty="0" smtClean="0"/>
              <a:t>body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 smtClean="0"/>
              <a:t>rozladění </a:t>
            </a:r>
            <a:r>
              <a:rPr lang="cs-CZ" dirty="0" err="1"/>
              <a:t>českojazyčného</a:t>
            </a:r>
            <a:r>
              <a:rPr lang="cs-CZ" dirty="0"/>
              <a:t> prostředí vedlo k drtivé prohře staročechů ve volbách 1891 a k jejich odchodu z politické scény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02699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578358" indent="-514350">
              <a:buFont typeface="+mj-lt"/>
              <a:buAutoNum type="arabicPeriod"/>
            </a:pPr>
            <a:r>
              <a:rPr lang="cs-CZ" dirty="0" smtClean="0"/>
              <a:t>Co to byla tzv. pouť do Moskvy? Čeho se snažila dosáhnout?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/>
              <a:t>Kterého roku byl položen základní kámen Národního divadla?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/>
              <a:t>Vysvětli pojem fundamentální články.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/>
              <a:t>Kterého roku končí období tzv. pasívní politiky?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/>
              <a:t>Co to bylo státoprávní ohrazení?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/>
              <a:t>Kdo byl ministerským předsedou v době tzv. železného kruhu pravice?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/>
              <a:t>Co patřilo k úspěchům drobečkové politiky?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/>
              <a:t>Punktace. </a:t>
            </a:r>
          </a:p>
        </p:txBody>
      </p:sp>
    </p:spTree>
    <p:extLst>
      <p:ext uri="{BB962C8B-B14F-4D97-AF65-F5344CB8AC3E}">
        <p14:creationId xmlns:p14="http://schemas.microsoft.com/office/powerpoint/2010/main" xmlns="" val="10813752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8358" indent="-514350">
              <a:buFont typeface="+mj-lt"/>
              <a:buAutoNum type="arabicPeriod"/>
            </a:pPr>
            <a:r>
              <a:rPr lang="cs-CZ" sz="1200" smtClean="0"/>
              <a:t>AUTOR </a:t>
            </a:r>
            <a:r>
              <a:rPr lang="cs-CZ" sz="1200" dirty="0"/>
              <a:t>NEUVEDEN. </a:t>
            </a:r>
            <a:r>
              <a:rPr lang="cs-CZ" sz="1200" i="1" dirty="0"/>
              <a:t>wikipedia.org</a:t>
            </a:r>
            <a:r>
              <a:rPr lang="cs-CZ" sz="1200" dirty="0"/>
              <a:t> [online]. [cit. 5.2.2013]. Dostupný na WWW: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cs.wikipedia.org/wiki/Soubor:Zakladni_kamen_Narodniho_divadla.JPG</a:t>
            </a:r>
            <a:endParaRPr lang="cs-CZ" sz="1200" dirty="0" smtClean="0"/>
          </a:p>
          <a:p>
            <a:pPr marL="578358" indent="-514350">
              <a:buFont typeface="+mj-lt"/>
              <a:buAutoNum type="arabicPeriod"/>
            </a:pPr>
            <a:r>
              <a:rPr lang="cs-CZ" sz="1200" dirty="0"/>
              <a:t>WINTERHALTER, FRANZ XAVIER. </a:t>
            </a:r>
            <a:r>
              <a:rPr lang="cs-CZ" sz="1200" i="1" dirty="0"/>
              <a:t>wikipedia.org</a:t>
            </a:r>
            <a:r>
              <a:rPr lang="cs-CZ" sz="1200" dirty="0"/>
              <a:t> [online]. [cit. 5.2.2013]. Dostupný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cs.wikipedia.org/wiki/Soubor:Franz_joseph1.jpg</a:t>
            </a:r>
            <a:endParaRPr lang="cs-CZ" sz="1200" dirty="0" smtClean="0"/>
          </a:p>
          <a:p>
            <a:pPr marL="578358" indent="-514350">
              <a:buFont typeface="+mj-lt"/>
              <a:buAutoNum type="arabicPeriod"/>
            </a:pPr>
            <a:r>
              <a:rPr lang="cs-CZ" sz="1200" dirty="0"/>
              <a:t>KÃNSTERLE. </a:t>
            </a:r>
            <a:r>
              <a:rPr lang="cs-CZ" sz="1200" i="1" dirty="0"/>
              <a:t>wikimedia.org</a:t>
            </a:r>
            <a:r>
              <a:rPr lang="cs-CZ" sz="1200" dirty="0"/>
              <a:t> [online]. [cit. 5.2.2013]. Dostupný na WWW: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commons.wikimedia.org/wiki/File:EduardTaaffe.jpg?uselang=cs</a:t>
            </a:r>
            <a:endParaRPr lang="cs-CZ" sz="1200" dirty="0" smtClean="0"/>
          </a:p>
          <a:p>
            <a:pPr marL="64008" indent="0">
              <a:buNone/>
            </a:pPr>
            <a:endParaRPr lang="cs-CZ" sz="1200" dirty="0" smtClean="0"/>
          </a:p>
          <a:p>
            <a:pPr marL="578358" indent="-514350">
              <a:buFont typeface="+mj-lt"/>
              <a:buAutoNum type="arabicPeriod"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422587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Literatura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i="1" dirty="0"/>
              <a:t>Dějiny zemí koruny české II</a:t>
            </a:r>
            <a:r>
              <a:rPr lang="cs-CZ" dirty="0"/>
              <a:t>. 4. vyd. Praha: Paseka, 1997, 328 s. ISBN 80-718-5097-7.</a:t>
            </a:r>
          </a:p>
          <a:p>
            <a:r>
              <a:rPr lang="cs-CZ" dirty="0" smtClean="0"/>
              <a:t>KVIRENC</a:t>
            </a:r>
            <a:r>
              <a:rPr lang="cs-CZ" dirty="0"/>
              <a:t>, Jan a Eliška KUNSTOVÁ. </a:t>
            </a:r>
            <a:r>
              <a:rPr lang="cs-CZ" i="1" dirty="0"/>
              <a:t>České dějiny do roku 1914: historie v dokumentech</a:t>
            </a:r>
            <a:r>
              <a:rPr lang="cs-CZ" dirty="0"/>
              <a:t>. Vyd. 1. Liberec: Dialog, 2006, 207 s. ISBN 80-867-6143-6.</a:t>
            </a:r>
          </a:p>
          <a:p>
            <a:r>
              <a:rPr lang="cs-CZ" smtClean="0"/>
              <a:t>SOCHROVÁ</a:t>
            </a:r>
            <a:r>
              <a:rPr lang="cs-CZ" dirty="0"/>
              <a:t>, Marie. </a:t>
            </a:r>
            <a:r>
              <a:rPr lang="cs-CZ" i="1" dirty="0"/>
              <a:t>Dějepis II. v kostce: pro střední školy : [novověk, dějiny nové doby]</a:t>
            </a:r>
            <a:r>
              <a:rPr lang="cs-CZ" dirty="0"/>
              <a:t>. 1. vyd. Praha: Fragment, 2008. ISBN 80-253-0604-6.</a:t>
            </a:r>
          </a:p>
          <a:p>
            <a:r>
              <a:rPr lang="cs-CZ" dirty="0"/>
              <a:t>ŠTĚPÁNKOVÁ, Alena a Pavel SLEPIČKA. </a:t>
            </a:r>
            <a:r>
              <a:rPr lang="cs-CZ" i="1" dirty="0"/>
              <a:t>Odmaturuj! z dějepisu 2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256 s. ISBN 80-735-8069-1.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848840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276872"/>
            <a:ext cx="8062912" cy="1470025"/>
          </a:xfrm>
        </p:spPr>
        <p:txBody>
          <a:bodyPr/>
          <a:lstStyle/>
          <a:p>
            <a:r>
              <a:rPr lang="cs-CZ" sz="6000" b="1" dirty="0" smtClean="0"/>
              <a:t>Konec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97294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Talent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152</TotalTime>
  <Words>772</Words>
  <Application>Microsoft Office PowerPoint</Application>
  <PresentationFormat>Předvádění na obrazovce (4:3)</PresentationFormat>
  <Paragraphs>153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Talent</vt:lpstr>
      <vt:lpstr>projekt</vt:lpstr>
      <vt:lpstr>Politický vývoj v Rakousku-Uhersku po roce 1867 </vt:lpstr>
      <vt:lpstr>ANOTACE</vt:lpstr>
      <vt:lpstr>Politický vývoj v Rakousku-Uhersku po roce 1867 </vt:lpstr>
      <vt:lpstr>Význam roku 1867</vt:lpstr>
      <vt:lpstr>Snímek 5</vt:lpstr>
      <vt:lpstr>Rok 1868</vt:lpstr>
      <vt:lpstr>Snímek 7</vt:lpstr>
      <vt:lpstr>Snímek 8</vt:lpstr>
      <vt:lpstr>Fundamentální články</vt:lpstr>
      <vt:lpstr>Snímek 10</vt:lpstr>
      <vt:lpstr>Snímek 11</vt:lpstr>
      <vt:lpstr>Rozštěpení české politiky</vt:lpstr>
      <vt:lpstr>Návrat Čechů do politiky</vt:lpstr>
      <vt:lpstr>Železný kruh pravice</vt:lpstr>
      <vt:lpstr>Eduard hrabě Taaffe</vt:lpstr>
      <vt:lpstr>Drobečková politika</vt:lpstr>
      <vt:lpstr>Punktace </vt:lpstr>
      <vt:lpstr>Snímek 18</vt:lpstr>
      <vt:lpstr>Závěrečné opakování</vt:lpstr>
      <vt:lpstr>Zdroje </vt:lpstr>
      <vt:lpstr>Literatura </vt:lpstr>
      <vt:lpstr>Konec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Politický vývoj v Rakousku-Uhersku po roce 1867</dc:title>
  <dc:creator>zi</dc:creator>
  <cp:lastModifiedBy>Dum</cp:lastModifiedBy>
  <cp:revision>19</cp:revision>
  <dcterms:created xsi:type="dcterms:W3CDTF">2012-11-29T18:50:06Z</dcterms:created>
  <dcterms:modified xsi:type="dcterms:W3CDTF">2014-02-19T21:55:22Z</dcterms:modified>
</cp:coreProperties>
</file>