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</p:sldMasterIdLst>
  <p:sldIdLst>
    <p:sldId id="275" r:id="rId3"/>
    <p:sldId id="276" r:id="rId4"/>
    <p:sldId id="256" r:id="rId5"/>
    <p:sldId id="257" r:id="rId6"/>
    <p:sldId id="258" r:id="rId7"/>
    <p:sldId id="259" r:id="rId8"/>
    <p:sldId id="261" r:id="rId9"/>
    <p:sldId id="262" r:id="rId10"/>
    <p:sldId id="263" r:id="rId11"/>
    <p:sldId id="264" r:id="rId12"/>
    <p:sldId id="268" r:id="rId13"/>
    <p:sldId id="269" r:id="rId14"/>
    <p:sldId id="267" r:id="rId15"/>
    <p:sldId id="270" r:id="rId16"/>
    <p:sldId id="271" r:id="rId17"/>
    <p:sldId id="272" r:id="rId18"/>
    <p:sldId id="273" r:id="rId19"/>
    <p:sldId id="277" r:id="rId20"/>
    <p:sldId id="260" r:id="rId21"/>
    <p:sldId id="278" r:id="rId22"/>
    <p:sldId id="274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594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heme" Target="theme/theme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vnoramenný trojúhelník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avoúhlý trojúhelník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ovnoramenný trojúhelník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  <p:cxnSp>
        <p:nvCxnSpPr>
          <p:cNvPr id="11" name="Přímá spojnice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Obrázek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071678"/>
            <a:ext cx="7774632" cy="997282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2800" cap="small" baseline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>
          <a:xfrm>
            <a:off x="323528" y="6309320"/>
            <a:ext cx="5713035" cy="365125"/>
          </a:xfrm>
        </p:spPr>
        <p:txBody>
          <a:bodyPr/>
          <a:lstStyle/>
          <a:p>
            <a:endParaRPr lang="cs-CZ" smtClean="0">
              <a:solidFill>
                <a:prstClr val="black">
                  <a:lumMod val="65000"/>
                  <a:lumOff val="35000"/>
                </a:prstClr>
              </a:solidFill>
            </a:endParaRPr>
          </a:p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798294" y="3266324"/>
            <a:ext cx="5760720" cy="12588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428085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19256" cy="3998976"/>
          </a:xfrm>
        </p:spPr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59165" y="6356350"/>
            <a:ext cx="2626951" cy="365125"/>
          </a:xfrm>
        </p:spPr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0691958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6671190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Zdroje a literatur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457200" y="428604"/>
            <a:ext cx="8229600" cy="84015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Zdroje a použitá literatura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12776"/>
            <a:ext cx="8219256" cy="4186401"/>
          </a:xfrm>
        </p:spPr>
        <p:txBody>
          <a:bodyPr>
            <a:normAutofit/>
          </a:bodyPr>
          <a:lstStyle>
            <a:lvl1pPr marL="457200" indent="-457200">
              <a:buFont typeface="+mj-lt"/>
              <a:buAutoNum type="arabicPeriod"/>
              <a:defRPr sz="2000"/>
            </a:lvl1pPr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  <p:sp>
        <p:nvSpPr>
          <p:cNvPr id="9" name="TextovéPole 8"/>
          <p:cNvSpPr txBox="1"/>
          <p:nvPr userDrawn="1"/>
        </p:nvSpPr>
        <p:spPr>
          <a:xfrm>
            <a:off x="714348" y="5715016"/>
            <a:ext cx="767229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000" dirty="0">
                <a:solidFill>
                  <a:prstClr val="black"/>
                </a:solidFill>
                <a:latin typeface="Bookman Old Style" pitchFamily="18" charset="0"/>
              </a:rPr>
              <a:t>Materiál je určen pro bezplatné používání pro potřeby výuky a vzdělávání na všech typech škol a školských zařízeních. </a:t>
            </a:r>
          </a:p>
          <a:p>
            <a:pPr algn="ctr"/>
            <a:r>
              <a:rPr lang="cs-CZ" sz="1000" dirty="0">
                <a:solidFill>
                  <a:prstClr val="black"/>
                </a:solidFill>
                <a:latin typeface="Bookman Old Style" pitchFamily="18" charset="0"/>
              </a:rPr>
              <a:t>Jakékoliv další využití podléhá autorskému zákonu.</a:t>
            </a:r>
          </a:p>
        </p:txBody>
      </p:sp>
    </p:spTree>
    <p:extLst>
      <p:ext uri="{BB962C8B-B14F-4D97-AF65-F5344CB8AC3E}">
        <p14:creationId xmlns:p14="http://schemas.microsoft.com/office/powerpoint/2010/main" xmlns="" val="214517264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1938856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100264" cy="3998976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62224" cy="3998976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pic>
        <p:nvPicPr>
          <p:cNvPr id="11" name="Obrázek 1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71635695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79208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6876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26876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18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060848"/>
            <a:ext cx="4135586" cy="3538328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060848"/>
            <a:ext cx="4075880" cy="3538329"/>
          </a:xfrm>
        </p:spPr>
        <p:txBody>
          <a:bodyPr/>
          <a:lstStyle>
            <a:lvl1pPr>
              <a:defRPr sz="1800"/>
            </a:lvl1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pic>
        <p:nvPicPr>
          <p:cNvPr id="14" name="Obrázek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8431166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768148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0931435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7" name="Obrázek 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28410626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428604"/>
            <a:ext cx="3008313" cy="1933596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500041"/>
            <a:ext cx="5004991" cy="509913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20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1"/>
            <a:ext cx="2985393" cy="3160776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dirty="0" smtClean="0"/>
              <a:t>Klepnutím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0" name="Obrázek 9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103059117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71472" y="476672"/>
            <a:ext cx="8143932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Klepnutím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45997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</p:spPr>
        <p:txBody>
          <a:bodyPr/>
          <a:lstStyle>
            <a:lvl1pPr>
              <a:defRPr sz="2800"/>
            </a:lvl1pPr>
          </a:lstStyle>
          <a:p>
            <a:r>
              <a:rPr lang="cs-CZ" dirty="0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9" name="Obrázek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86552589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Obrázek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4357888" y="5219001"/>
            <a:ext cx="900684" cy="238506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428604"/>
            <a:ext cx="2057400" cy="5697559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428604"/>
            <a:ext cx="6019800" cy="5697559"/>
          </a:xfrm>
        </p:spPr>
        <p:txBody>
          <a:bodyPr vert="eaVert"/>
          <a:lstStyle/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978734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476672"/>
            <a:ext cx="5711824" cy="647278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pic>
        <p:nvPicPr>
          <p:cNvPr id="12" name="Obrázek 11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357554" y="6215082"/>
            <a:ext cx="2786082" cy="608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24977696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theme" Target="../theme/theme2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ravoúhlý trojúhelník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Přímá spojnice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Přímá spojnice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0BD9A6A1-2438-46B7-9A9C-F85A2DD8A822}" type="datetimeFigureOut">
              <a:rPr lang="cs-CZ" smtClean="0"/>
              <a:pPr/>
              <a:t>19.2.2014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A63AA655-598D-485C-9F21-A9B3A384205B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6000">
              <a:schemeClr val="bg1">
                <a:tint val="80000"/>
                <a:satMod val="250000"/>
              </a:schemeClr>
            </a:gs>
            <a:gs pos="62000">
              <a:schemeClr val="bg1">
                <a:tint val="90000"/>
                <a:shade val="90000"/>
                <a:satMod val="200000"/>
              </a:schemeClr>
            </a:gs>
            <a:gs pos="92000">
              <a:srgbClr val="7030A0">
                <a:alpha val="33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83958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340768"/>
            <a:ext cx="8229600" cy="478539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C2583FC6-98E3-4817-A823-02847B694C6F}" type="datetimeFigureOut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19.2.2014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endParaRPr lang="cs-CZ" dirty="0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Verdana" pitchFamily="34" charset="0"/>
                <a:ea typeface="Verdana" pitchFamily="34" charset="0"/>
                <a:cs typeface="Verdana" pitchFamily="34" charset="0"/>
              </a:defRPr>
            </a:lvl1pPr>
          </a:lstStyle>
          <a:p>
            <a:fld id="{B737E477-D391-4165-A77F-C9D579ADD3BE}" type="slidenum">
              <a:rPr lang="cs-CZ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  <p:sp>
        <p:nvSpPr>
          <p:cNvPr id="11" name="TextovéPole 10"/>
          <p:cNvSpPr txBox="1"/>
          <p:nvPr userDrawn="1"/>
        </p:nvSpPr>
        <p:spPr>
          <a:xfrm>
            <a:off x="1355595" y="44624"/>
            <a:ext cx="667278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1400" dirty="0">
                <a:solidFill>
                  <a:prstClr val="white"/>
                </a:solidFill>
                <a:latin typeface="Verdana" pitchFamily="34" charset="0"/>
                <a:ea typeface="Verdana" pitchFamily="34" charset="0"/>
                <a:cs typeface="Verdana" pitchFamily="34" charset="0"/>
              </a:rPr>
              <a:t>Gymnázium a Jazyková škola s právem státní jazykové zkoušky Svitavy</a:t>
            </a:r>
          </a:p>
        </p:txBody>
      </p:sp>
    </p:spTree>
    <p:extLst>
      <p:ext uri="{BB962C8B-B14F-4D97-AF65-F5344CB8AC3E}">
        <p14:creationId xmlns:p14="http://schemas.microsoft.com/office/powerpoint/2010/main" xmlns="" val="29919398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  <p:sldLayoutId id="2147483732" r:id="rId12"/>
    <p:sldLayoutId id="2147483733" r:id="rId13"/>
    <p:sldLayoutId id="2147483734" r:id="rId14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28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Bookman Old Style" pitchFamily="18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>
              <a:lumMod val="50000"/>
            </a:schemeClr>
          </a:solidFill>
          <a:latin typeface="Verdana" pitchFamily="34" charset="0"/>
          <a:ea typeface="Verdana" pitchFamily="34" charset="0"/>
          <a:cs typeface="Verdana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Tom%C3%A1s_Mej%C3%ADa.jpg" TargetMode="External"/><Relationship Id="rId3" Type="http://schemas.openxmlformats.org/officeDocument/2006/relationships/hyperlink" Target="http://cs.wikipedia.org/wiki/Soubor:Edouard_Manet_022.jpg" TargetMode="External"/><Relationship Id="rId7" Type="http://schemas.openxmlformats.org/officeDocument/2006/relationships/hyperlink" Target="http://cs.wikipedia.org/wiki/Soubor:Maximilian_of_Mexico_Winterhalter.jpg" TargetMode="External"/><Relationship Id="rId2" Type="http://schemas.openxmlformats.org/officeDocument/2006/relationships/hyperlink" Target="http://commons.wikimedia.org/wiki/File:Miguel_Miramon_uniform.jpg?uselang=cs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cs.wikipedia.org/wiki/Soubor:Maximilian_and_Charlotte.jpg" TargetMode="External"/><Relationship Id="rId5" Type="http://schemas.openxmlformats.org/officeDocument/2006/relationships/hyperlink" Target="http://commons.wikimedia.org/wiki/File:Benito_Ju%C3%A1rez,_siglo_XIX,_%C3%B3leo_sobre_tela.jpg?uselang=cs" TargetMode="External"/><Relationship Id="rId4" Type="http://schemas.openxmlformats.org/officeDocument/2006/relationships/hyperlink" Target="http://cs.wikipedia.org/wiki/Soubor:Franz_Xaver_Winterhalter_Napoleon_III.jpg" TargetMode="Externa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sz="3200" dirty="0" smtClean="0"/>
              <a:t>Výprava do Mexika</a:t>
            </a:r>
            <a:endParaRPr lang="cs-CZ" sz="32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Jiří Žilka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20005288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428604"/>
            <a:ext cx="8229600" cy="571504"/>
          </a:xfrm>
        </p:spPr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457200" y="857232"/>
            <a:ext cx="8219256" cy="4714908"/>
          </a:xfrm>
        </p:spPr>
        <p:txBody>
          <a:bodyPr>
            <a:normAutofit/>
          </a:bodyPr>
          <a:lstStyle/>
          <a:p>
            <a:endParaRPr lang="cs-CZ" dirty="0" smtClean="0"/>
          </a:p>
          <a:p>
            <a:r>
              <a:rPr lang="cs-CZ" sz="1200" b="1" dirty="0" smtClean="0"/>
              <a:t>Kód </a:t>
            </a:r>
            <a:r>
              <a:rPr lang="cs-CZ" sz="1200" b="1" dirty="0" err="1" smtClean="0"/>
              <a:t>DUMu</a:t>
            </a:r>
            <a:r>
              <a:rPr lang="cs-CZ" sz="1200" b="1" dirty="0" smtClean="0"/>
              <a:t>: 	</a:t>
            </a:r>
            <a:r>
              <a:rPr lang="cs-CZ" sz="1200" dirty="0" smtClean="0"/>
              <a:t>VY_32_INOVACE_5.DE.20</a:t>
            </a:r>
          </a:p>
          <a:p>
            <a:endParaRPr lang="cs-CZ" sz="1200" dirty="0" smtClean="0"/>
          </a:p>
          <a:p>
            <a:r>
              <a:rPr lang="cs-CZ" sz="1200" b="1" dirty="0" smtClean="0"/>
              <a:t>Číslo projektu: 	</a:t>
            </a:r>
            <a:r>
              <a:rPr lang="cs-CZ" sz="1200" dirty="0" smtClean="0"/>
              <a:t>CZ.1.07/1.5.00/34.0114	</a:t>
            </a:r>
            <a:endParaRPr lang="cs-CZ" sz="1200" b="1" dirty="0" smtClean="0"/>
          </a:p>
          <a:p>
            <a:endParaRPr lang="cs-CZ" sz="1200" b="1" dirty="0" smtClean="0"/>
          </a:p>
          <a:p>
            <a:r>
              <a:rPr lang="cs-CZ" sz="1200" b="1" dirty="0" smtClean="0"/>
              <a:t>Vytvořeno: 	</a:t>
            </a:r>
            <a:r>
              <a:rPr lang="cs-CZ" sz="1200" dirty="0" smtClean="0"/>
              <a:t>listopad 2012</a:t>
            </a:r>
          </a:p>
          <a:p>
            <a:endParaRPr lang="cs-CZ" sz="1200" dirty="0" smtClean="0"/>
          </a:p>
          <a:p>
            <a:r>
              <a:rPr lang="cs-CZ" sz="1200" b="1" dirty="0" smtClean="0"/>
              <a:t>Ročník: 	</a:t>
            </a:r>
            <a:r>
              <a:rPr lang="cs-CZ" sz="1200" dirty="0"/>
              <a:t>Vyšší stupeň osmiletého gymnázia a čtyřleté gymnázium (RVP-G)</a:t>
            </a:r>
          </a:p>
          <a:p>
            <a:endParaRPr lang="cs-CZ" sz="1200" dirty="0" smtClean="0"/>
          </a:p>
          <a:p>
            <a:endParaRPr lang="cs-CZ" sz="1600" b="1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endParaRPr lang="cs-CZ" sz="1600" dirty="0" smtClean="0"/>
          </a:p>
          <a:p>
            <a:pPr algn="just"/>
            <a:r>
              <a:rPr lang="cs-CZ" sz="1200" b="1" dirty="0" smtClean="0"/>
              <a:t>Anotace: </a:t>
            </a:r>
          </a:p>
          <a:p>
            <a:endParaRPr lang="cs-CZ" dirty="0" smtClean="0"/>
          </a:p>
          <a:p>
            <a:pPr algn="just">
              <a:buNone/>
            </a:pPr>
            <a:r>
              <a:rPr lang="cs-CZ" sz="1900" b="1" dirty="0" smtClean="0"/>
              <a:t>	</a:t>
            </a:r>
            <a:endParaRPr lang="cs-CZ" sz="1700" dirty="0" smtClean="0"/>
          </a:p>
          <a:p>
            <a:pPr>
              <a:buNone/>
            </a:pPr>
            <a:endParaRPr lang="cs-CZ" i="1" dirty="0" smtClean="0"/>
          </a:p>
          <a:p>
            <a:pPr>
              <a:buNone/>
            </a:pPr>
            <a:endParaRPr lang="cs-CZ" i="1" dirty="0"/>
          </a:p>
        </p:txBody>
      </p:sp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829611109"/>
              </p:ext>
            </p:extLst>
          </p:nvPr>
        </p:nvGraphicFramePr>
        <p:xfrm>
          <a:off x="1000100" y="2816546"/>
          <a:ext cx="7429552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71702"/>
                <a:gridCol w="535785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oblast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Člověk</a:t>
                      </a:r>
                      <a:r>
                        <a:rPr lang="cs-CZ" sz="1200" baseline="0" dirty="0" smtClean="0"/>
                        <a:t> a společnost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Vzdělávací obor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Dějepis</a:t>
                      </a:r>
                      <a:endParaRPr lang="cs-CZ" sz="12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Tematický okruh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Osvícenství,</a:t>
                      </a:r>
                      <a:r>
                        <a:rPr lang="cs-CZ" sz="1200" baseline="0" dirty="0" smtClean="0"/>
                        <a:t> revoluce a idea svobody, modernizace společnosti</a:t>
                      </a:r>
                      <a:endParaRPr lang="cs-CZ" sz="1200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9" name="Podnadpis 2"/>
          <p:cNvSpPr txBox="1">
            <a:spLocks/>
          </p:cNvSpPr>
          <p:nvPr/>
        </p:nvSpPr>
        <p:spPr>
          <a:xfrm>
            <a:off x="1000100" y="4214818"/>
            <a:ext cx="7429552" cy="1428760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Autofit/>
          </a:bodyPr>
          <a:lstStyle/>
          <a:p>
            <a:r>
              <a:rPr lang="cs-CZ" sz="1100" dirty="0"/>
              <a:t>Materiál slouží k seznámení žáků s událostmi výpravy do Mexika – pokusu francouzského 2. císařství o ovládnutí Mexika a nastolení loutkového mexického císařství pod vedením Maxmiliána Habsbursko-lotrinského. Sleduje události, které vedly ke ztroskotání tohoto pokusu a nakonec i k popravě Maxmiliána. Obrazový materiál je vhodný jako pomůcka pro osvětlení některých událostí. Pomůcky: interaktivní tabule, dataprojektor, učebnice.</a:t>
            </a:r>
          </a:p>
        </p:txBody>
      </p:sp>
    </p:spTree>
    <p:extLst>
      <p:ext uri="{BB962C8B-B14F-4D97-AF65-F5344CB8AC3E}">
        <p14:creationId xmlns:p14="http://schemas.microsoft.com/office/powerpoint/2010/main" xmlns="" val="3925479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6000" b="1" dirty="0" smtClean="0"/>
              <a:t>Výprava do Mexika</a:t>
            </a:r>
            <a:endParaRPr lang="cs-CZ" sz="60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1862 - 1867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xmlns="" val="2176876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Francouzská intervence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556792"/>
            <a:ext cx="8229600" cy="5112568"/>
          </a:xfrm>
        </p:spPr>
        <p:txBody>
          <a:bodyPr>
            <a:normAutofit/>
          </a:bodyPr>
          <a:lstStyle/>
          <a:p>
            <a:r>
              <a:rPr lang="cs-CZ" dirty="0" smtClean="0"/>
              <a:t>Zásah </a:t>
            </a:r>
            <a:r>
              <a:rPr lang="cs-CZ" dirty="0"/>
              <a:t>expedičních vojsk druhého </a:t>
            </a:r>
            <a:r>
              <a:rPr lang="cs-CZ" dirty="0" smtClean="0"/>
              <a:t>francouzského císařství 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Zpočátku </a:t>
            </a:r>
            <a:r>
              <a:rPr lang="cs-CZ" dirty="0"/>
              <a:t>podporovaný dalšími evropskými mocnostmi – Velkou Británií a </a:t>
            </a:r>
            <a:r>
              <a:rPr lang="cs-CZ" dirty="0" smtClean="0"/>
              <a:t>Španělskem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Intervence byla </a:t>
            </a:r>
            <a:r>
              <a:rPr lang="cs-CZ" dirty="0"/>
              <a:t>oficiálně reakcí na přerušení splátek dluhů, které Mexiko mělo u evropských </a:t>
            </a:r>
            <a:r>
              <a:rPr lang="cs-CZ" dirty="0" smtClean="0"/>
              <a:t>zemí </a:t>
            </a:r>
          </a:p>
        </p:txBody>
      </p:sp>
    </p:spTree>
    <p:extLst>
      <p:ext uri="{BB962C8B-B14F-4D97-AF65-F5344CB8AC3E}">
        <p14:creationId xmlns:p14="http://schemas.microsoft.com/office/powerpoint/2010/main" xmlns="" val="33676328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188640"/>
            <a:ext cx="8229600" cy="6669360"/>
          </a:xfrm>
        </p:spPr>
        <p:txBody>
          <a:bodyPr>
            <a:normAutofit/>
          </a:bodyPr>
          <a:lstStyle/>
          <a:p>
            <a:r>
              <a:rPr lang="cs-CZ" dirty="0"/>
              <a:t>Napoleon III. toužil po znovuvybudování francouzských držav na americkém </a:t>
            </a:r>
            <a:r>
              <a:rPr lang="cs-CZ" dirty="0" smtClean="0"/>
              <a:t>kontinentu</a:t>
            </a:r>
          </a:p>
          <a:p>
            <a:pPr marL="64008" indent="0">
              <a:buNone/>
            </a:pPr>
            <a:endParaRPr lang="cs-CZ" dirty="0"/>
          </a:p>
          <a:p>
            <a:r>
              <a:rPr lang="cs-CZ" dirty="0"/>
              <a:t>Mexický prezident Benito </a:t>
            </a:r>
            <a:r>
              <a:rPr lang="cs-CZ" dirty="0" err="1"/>
              <a:t>Juárez</a:t>
            </a:r>
            <a:r>
              <a:rPr lang="cs-CZ" dirty="0"/>
              <a:t> začal vyjednávat a slíbil Evropanům splacení </a:t>
            </a:r>
            <a:r>
              <a:rPr lang="cs-CZ" dirty="0" smtClean="0"/>
              <a:t>dluhů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1862 – Francouzi se rozhodli pro válku</a:t>
            </a:r>
            <a:endParaRPr lang="cs-CZ" dirty="0"/>
          </a:p>
          <a:p>
            <a:pPr lvl="1"/>
            <a:r>
              <a:rPr lang="cs-CZ" dirty="0" smtClean="0"/>
              <a:t>Dobyli hlavní město </a:t>
            </a:r>
            <a:r>
              <a:rPr lang="cs-CZ" dirty="0" err="1" smtClean="0"/>
              <a:t>Mexico</a:t>
            </a:r>
            <a:r>
              <a:rPr lang="cs-CZ" dirty="0" smtClean="0"/>
              <a:t> City</a:t>
            </a:r>
          </a:p>
          <a:p>
            <a:pPr lvl="1"/>
            <a:r>
              <a:rPr lang="cs-CZ" dirty="0" smtClean="0"/>
              <a:t>svrhli </a:t>
            </a:r>
            <a:r>
              <a:rPr lang="cs-CZ" dirty="0" err="1" smtClean="0"/>
              <a:t>Juárezovu</a:t>
            </a:r>
            <a:r>
              <a:rPr lang="cs-CZ" dirty="0" smtClean="0"/>
              <a:t> republiku </a:t>
            </a:r>
          </a:p>
          <a:p>
            <a:pPr lvl="1"/>
            <a:r>
              <a:rPr lang="cs-CZ" dirty="0" smtClean="0"/>
              <a:t>byla nastolena habsburská monarchie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94732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43608" y="0"/>
            <a:ext cx="2736304" cy="4525963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cs-CZ" sz="2400" b="1" dirty="0" smtClean="0"/>
              <a:t>1. Napoleon III.</a:t>
            </a: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436096" y="0"/>
            <a:ext cx="2592288" cy="4525963"/>
          </a:xfrm>
        </p:spPr>
        <p:txBody>
          <a:bodyPr>
            <a:normAutofit/>
          </a:bodyPr>
          <a:lstStyle/>
          <a:p>
            <a:pPr marL="64008" indent="0">
              <a:buNone/>
            </a:pPr>
            <a:r>
              <a:rPr lang="cs-CZ" sz="2400" b="1" dirty="0" smtClean="0"/>
              <a:t>2. Benito </a:t>
            </a:r>
            <a:r>
              <a:rPr lang="cs-CZ" sz="2400" b="1" dirty="0" err="1" smtClean="0"/>
              <a:t>Juárez</a:t>
            </a:r>
            <a:endParaRPr lang="cs-CZ" sz="2400" b="1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48003" y="620688"/>
            <a:ext cx="4203587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19" y="620688"/>
            <a:ext cx="3831451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628394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Maxmilián I.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3826768" cy="5135563"/>
          </a:xfrm>
        </p:spPr>
        <p:txBody>
          <a:bodyPr/>
          <a:lstStyle/>
          <a:p>
            <a:r>
              <a:rPr lang="cs-CZ" dirty="0" smtClean="0"/>
              <a:t>Narodil se 1832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Mladší bratr Františka Josefa I.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/>
              <a:t>27. června 1857 </a:t>
            </a:r>
            <a:r>
              <a:rPr lang="cs-CZ" dirty="0" smtClean="0"/>
              <a:t>oženil </a:t>
            </a:r>
            <a:r>
              <a:rPr lang="cs-CZ" dirty="0"/>
              <a:t>s Charlottou, dcerou prvního belgického krále </a:t>
            </a:r>
            <a:r>
              <a:rPr lang="cs-CZ" dirty="0" smtClean="0"/>
              <a:t>Leopolda</a:t>
            </a:r>
          </a:p>
          <a:p>
            <a:pPr marL="64008" indent="0">
              <a:buNone/>
            </a:pPr>
            <a:r>
              <a:rPr lang="cs-CZ" dirty="0" smtClean="0"/>
              <a:t>                                  3.</a:t>
            </a:r>
            <a:endParaRPr lang="cs-CZ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159034" y="332656"/>
            <a:ext cx="4761699" cy="63630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709143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Maxmilián I. Mexický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427984" y="1383451"/>
            <a:ext cx="4248472" cy="5222136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1859 – Maxmiliánovi nabídnuta mexická císařská koruna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Po </a:t>
            </a:r>
            <a:r>
              <a:rPr lang="cs-CZ" dirty="0"/>
              <a:t>francouzské </a:t>
            </a:r>
            <a:r>
              <a:rPr lang="cs-CZ" dirty="0" smtClean="0"/>
              <a:t>intervenci </a:t>
            </a:r>
            <a:r>
              <a:rPr lang="cs-CZ" dirty="0"/>
              <a:t>nabídku </a:t>
            </a:r>
            <a:r>
              <a:rPr lang="cs-CZ" dirty="0" smtClean="0"/>
              <a:t>přijal</a:t>
            </a:r>
          </a:p>
          <a:p>
            <a:pPr marL="64008" indent="0">
              <a:buNone/>
            </a:pPr>
            <a:endParaRPr lang="cs-CZ" dirty="0"/>
          </a:p>
          <a:p>
            <a:r>
              <a:rPr lang="cs-CZ" dirty="0"/>
              <a:t>10. dubna </a:t>
            </a:r>
            <a:r>
              <a:rPr lang="cs-CZ" dirty="0" smtClean="0"/>
              <a:t>1864 se </a:t>
            </a:r>
            <a:r>
              <a:rPr lang="cs-CZ" dirty="0"/>
              <a:t>stal Maxmiliánem I., císařem </a:t>
            </a:r>
            <a:r>
              <a:rPr lang="cs-CZ" dirty="0" smtClean="0"/>
              <a:t>mexickým</a:t>
            </a:r>
          </a:p>
          <a:p>
            <a:pPr marL="64008" indent="0">
              <a:buNone/>
            </a:pPr>
            <a:endParaRPr lang="cs-CZ" dirty="0" smtClean="0"/>
          </a:p>
          <a:p>
            <a:pPr marL="64008" indent="0">
              <a:buNone/>
            </a:pPr>
            <a:r>
              <a:rPr lang="cs-CZ" dirty="0" smtClean="0"/>
              <a:t>4.</a:t>
            </a:r>
            <a:endParaRPr lang="cs-CZ" dirty="0"/>
          </a:p>
        </p:txBody>
      </p:sp>
      <p:pic>
        <p:nvPicPr>
          <p:cNvPr id="3076" name="Picture 4" descr="Soubor:Maximilian of Mexico Winterhalter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83451"/>
            <a:ext cx="3742310" cy="51802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5163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4"/>
            <a:ext cx="8568952" cy="6336704"/>
          </a:xfrm>
        </p:spPr>
        <p:txBody>
          <a:bodyPr>
            <a:normAutofit fontScale="92500" lnSpcReduction="10000"/>
          </a:bodyPr>
          <a:lstStyle/>
          <a:p>
            <a:r>
              <a:rPr lang="cs-CZ" dirty="0"/>
              <a:t>Maxmilián vystoupil </a:t>
            </a:r>
            <a:r>
              <a:rPr lang="cs-CZ" dirty="0" smtClean="0"/>
              <a:t>na </a:t>
            </a:r>
            <a:r>
              <a:rPr lang="cs-CZ" dirty="0"/>
              <a:t>americkou půdu v mexickém </a:t>
            </a:r>
            <a:r>
              <a:rPr lang="cs-CZ" dirty="0" err="1"/>
              <a:t>Veracruzu</a:t>
            </a:r>
            <a:r>
              <a:rPr lang="cs-CZ" dirty="0"/>
              <a:t> dne 28. května </a:t>
            </a:r>
            <a:r>
              <a:rPr lang="cs-CZ" dirty="0" smtClean="0"/>
              <a:t>1864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přivezl </a:t>
            </a:r>
            <a:r>
              <a:rPr lang="cs-CZ" dirty="0"/>
              <a:t>dobrovolnickou armádu složenou ze žoldnéřů všech možných národností, včetně </a:t>
            </a:r>
            <a:r>
              <a:rPr lang="cs-CZ" dirty="0" smtClean="0"/>
              <a:t>Čechů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čelil válce </a:t>
            </a:r>
            <a:r>
              <a:rPr lang="cs-CZ" dirty="0"/>
              <a:t>mezi francouzským expedičním sborem a republikánskými povstalci vedenými Benito </a:t>
            </a:r>
            <a:r>
              <a:rPr lang="cs-CZ" dirty="0" err="1"/>
              <a:t>Juárezem</a:t>
            </a:r>
            <a:r>
              <a:rPr lang="cs-CZ" dirty="0"/>
              <a:t>, kteří odmítli uznat Maxmiliánovu </a:t>
            </a:r>
            <a:r>
              <a:rPr lang="cs-CZ" dirty="0" smtClean="0"/>
              <a:t>vládu</a:t>
            </a:r>
          </a:p>
          <a:p>
            <a:pPr marL="64008" indent="0">
              <a:buNone/>
            </a:pPr>
            <a:endParaRPr lang="cs-CZ" dirty="0"/>
          </a:p>
          <a:p>
            <a:r>
              <a:rPr lang="cs-CZ" dirty="0"/>
              <a:t>Císařský pár si za své sídelní město zvolil Ciudad de </a:t>
            </a:r>
            <a:r>
              <a:rPr lang="cs-CZ" dirty="0" err="1" smtClean="0"/>
              <a:t>México</a:t>
            </a:r>
            <a:r>
              <a:rPr lang="cs-CZ" dirty="0" smtClean="0"/>
              <a:t> (</a:t>
            </a:r>
            <a:r>
              <a:rPr lang="cs-CZ" dirty="0" err="1" smtClean="0"/>
              <a:t>Mexico</a:t>
            </a:r>
            <a:r>
              <a:rPr lang="cs-CZ" dirty="0" smtClean="0"/>
              <a:t> City)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183111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60648"/>
            <a:ext cx="8229600" cy="6336704"/>
          </a:xfrm>
        </p:spPr>
        <p:txBody>
          <a:bodyPr>
            <a:normAutofit fontScale="92500"/>
          </a:bodyPr>
          <a:lstStyle/>
          <a:p>
            <a:r>
              <a:rPr lang="cs-CZ" dirty="0" smtClean="0"/>
              <a:t>Podpořil </a:t>
            </a:r>
            <a:r>
              <a:rPr lang="cs-CZ" dirty="0"/>
              <a:t>několik liberálních politických kroků navržených </a:t>
            </a:r>
            <a:r>
              <a:rPr lang="cs-CZ" dirty="0" err="1"/>
              <a:t>Juárezovou</a:t>
            </a:r>
            <a:r>
              <a:rPr lang="cs-CZ" dirty="0"/>
              <a:t> </a:t>
            </a:r>
            <a:r>
              <a:rPr lang="cs-CZ" dirty="0" smtClean="0"/>
              <a:t>administrativou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Měl v </a:t>
            </a:r>
            <a:r>
              <a:rPr lang="cs-CZ" dirty="0"/>
              <a:t>úmyslu </a:t>
            </a:r>
            <a:r>
              <a:rPr lang="cs-CZ" dirty="0" err="1"/>
              <a:t>Juáreze</a:t>
            </a:r>
            <a:r>
              <a:rPr lang="cs-CZ" dirty="0"/>
              <a:t> amnestovat, pokud mu republikánský vůdce odpřisáhne věrnost, tohle však Benito </a:t>
            </a:r>
            <a:r>
              <a:rPr lang="cs-CZ" dirty="0" err="1"/>
              <a:t>Juárez</a:t>
            </a:r>
            <a:r>
              <a:rPr lang="cs-CZ" dirty="0"/>
              <a:t> </a:t>
            </a:r>
            <a:r>
              <a:rPr lang="cs-CZ" dirty="0" smtClean="0"/>
              <a:t>odmítl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1865 </a:t>
            </a:r>
            <a:r>
              <a:rPr lang="cs-CZ" dirty="0"/>
              <a:t>vydal Maxmilián tzv. „černý zákon“, kterým nařídil všechny Mexičany věrné </a:t>
            </a:r>
            <a:r>
              <a:rPr lang="cs-CZ" dirty="0" err="1"/>
              <a:t>Juárezovi</a:t>
            </a:r>
            <a:r>
              <a:rPr lang="cs-CZ" dirty="0"/>
              <a:t> </a:t>
            </a:r>
            <a:r>
              <a:rPr lang="cs-CZ" dirty="0" smtClean="0"/>
              <a:t>zastřelit </a:t>
            </a:r>
            <a:r>
              <a:rPr lang="cs-CZ" dirty="0"/>
              <a:t>v reakci na praktiky povstalců, kteří zabíjeli royalisty věrné </a:t>
            </a:r>
            <a:r>
              <a:rPr lang="cs-CZ" dirty="0" smtClean="0"/>
              <a:t>císaři</a:t>
            </a:r>
          </a:p>
          <a:p>
            <a:pPr lvl="1"/>
            <a:r>
              <a:rPr lang="cs-CZ" dirty="0" smtClean="0"/>
              <a:t>Za </a:t>
            </a:r>
            <a:r>
              <a:rPr lang="cs-CZ" dirty="0"/>
              <a:t>dobu platnosti </a:t>
            </a:r>
            <a:r>
              <a:rPr lang="cs-CZ" dirty="0" smtClean="0"/>
              <a:t>bylo </a:t>
            </a:r>
            <a:r>
              <a:rPr lang="cs-CZ" dirty="0"/>
              <a:t>popraveno na dvacet tisíc </a:t>
            </a:r>
            <a:r>
              <a:rPr lang="cs-CZ" dirty="0" smtClean="0"/>
              <a:t>lidí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6876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Mexické císařství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/>
              <a:t>1865 skončila </a:t>
            </a:r>
            <a:r>
              <a:rPr lang="cs-CZ" dirty="0" smtClean="0"/>
              <a:t>občanská válka v USA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USA začaly </a:t>
            </a:r>
            <a:r>
              <a:rPr lang="cs-CZ" dirty="0"/>
              <a:t>podporovat </a:t>
            </a:r>
            <a:r>
              <a:rPr lang="cs-CZ" dirty="0" err="1"/>
              <a:t>Juárezovy</a:t>
            </a:r>
            <a:r>
              <a:rPr lang="cs-CZ" dirty="0"/>
              <a:t> </a:t>
            </a:r>
            <a:r>
              <a:rPr lang="cs-CZ" dirty="0" smtClean="0"/>
              <a:t>povstalce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1866 </a:t>
            </a:r>
            <a:r>
              <a:rPr lang="cs-CZ" dirty="0"/>
              <a:t>hrozba Maxmiliánovy abdikace byla zjevná i v </a:t>
            </a:r>
            <a:r>
              <a:rPr lang="cs-CZ" dirty="0" smtClean="0"/>
              <a:t>zahraničí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Napoleon III. stáhl </a:t>
            </a:r>
            <a:r>
              <a:rPr lang="cs-CZ" dirty="0"/>
              <a:t>francouzský expediční </a:t>
            </a:r>
            <a:r>
              <a:rPr lang="cs-CZ" dirty="0" smtClean="0"/>
              <a:t>sbor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86978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476672"/>
            <a:ext cx="8229600" cy="6669360"/>
          </a:xfrm>
        </p:spPr>
        <p:txBody>
          <a:bodyPr/>
          <a:lstStyle/>
          <a:p>
            <a:r>
              <a:rPr lang="cs-CZ" dirty="0"/>
              <a:t>Císařovna Charlotta odcestovala do Evropy, aby hledala podporu pro svého manžela </a:t>
            </a:r>
            <a:endParaRPr lang="cs-CZ" dirty="0" smtClean="0"/>
          </a:p>
          <a:p>
            <a:pPr marL="64008" indent="0">
              <a:buNone/>
            </a:pPr>
            <a:endParaRPr lang="cs-CZ" dirty="0"/>
          </a:p>
          <a:p>
            <a:r>
              <a:rPr lang="cs-CZ" dirty="0" smtClean="0"/>
              <a:t>Její </a:t>
            </a:r>
            <a:r>
              <a:rPr lang="cs-CZ" dirty="0"/>
              <a:t>úsilí vyšlo naprázdno a vyústilo v psychické zhroucení a do Mexika se již nikdy </a:t>
            </a:r>
            <a:r>
              <a:rPr lang="cs-CZ" dirty="0" smtClean="0"/>
              <a:t>nevrátila</a:t>
            </a:r>
          </a:p>
          <a:p>
            <a:endParaRPr lang="cs-CZ" dirty="0"/>
          </a:p>
          <a:p>
            <a:r>
              <a:rPr lang="cs-CZ" dirty="0"/>
              <a:t>Maxmilián byl donucen se svými stoupenci uprchnout z Ciudad de </a:t>
            </a:r>
            <a:r>
              <a:rPr lang="cs-CZ" dirty="0" err="1"/>
              <a:t>México</a:t>
            </a:r>
            <a:r>
              <a:rPr lang="cs-CZ" dirty="0"/>
              <a:t>, aby si zachránil </a:t>
            </a:r>
            <a:r>
              <a:rPr lang="cs-CZ" dirty="0" smtClean="0"/>
              <a:t>život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82380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Konec císařství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525658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/>
              <a:t>1867 – Maxmilián zajat </a:t>
            </a:r>
            <a:r>
              <a:rPr lang="cs-CZ" dirty="0"/>
              <a:t>a postaven před válečný </a:t>
            </a:r>
            <a:r>
              <a:rPr lang="cs-CZ" dirty="0" smtClean="0"/>
              <a:t>soud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Ten </a:t>
            </a:r>
            <a:r>
              <a:rPr lang="cs-CZ" dirty="0"/>
              <a:t>císaře, spolu oběma jeho generály </a:t>
            </a:r>
            <a:r>
              <a:rPr lang="cs-CZ" dirty="0" err="1"/>
              <a:t>Miramónem</a:t>
            </a:r>
            <a:r>
              <a:rPr lang="cs-CZ" dirty="0"/>
              <a:t> a </a:t>
            </a:r>
            <a:r>
              <a:rPr lang="cs-CZ" dirty="0" err="1"/>
              <a:t>Mejíou</a:t>
            </a:r>
            <a:r>
              <a:rPr lang="cs-CZ" dirty="0"/>
              <a:t>, odsoudil k </a:t>
            </a:r>
            <a:r>
              <a:rPr lang="cs-CZ" dirty="0" smtClean="0"/>
              <a:t>trestu smrti</a:t>
            </a:r>
          </a:p>
          <a:p>
            <a:pPr marL="64008" indent="0">
              <a:buNone/>
            </a:pPr>
            <a:endParaRPr lang="cs-CZ" dirty="0" smtClean="0"/>
          </a:p>
          <a:p>
            <a:r>
              <a:rPr lang="cs-CZ" dirty="0" smtClean="0"/>
              <a:t>Evropští </a:t>
            </a:r>
            <a:r>
              <a:rPr lang="cs-CZ" dirty="0"/>
              <a:t>panovníci, mnoho osobností </a:t>
            </a:r>
            <a:r>
              <a:rPr lang="cs-CZ" dirty="0" smtClean="0"/>
              <a:t> (Victor Hugo </a:t>
            </a:r>
            <a:r>
              <a:rPr lang="cs-CZ" dirty="0"/>
              <a:t>či </a:t>
            </a:r>
            <a:r>
              <a:rPr lang="cs-CZ" dirty="0" smtClean="0"/>
              <a:t>Giuseppe </a:t>
            </a:r>
            <a:r>
              <a:rPr lang="cs-CZ" dirty="0"/>
              <a:t>Garibaldi) </a:t>
            </a:r>
            <a:r>
              <a:rPr lang="cs-CZ" dirty="0" smtClean="0"/>
              <a:t>i </a:t>
            </a:r>
            <a:r>
              <a:rPr lang="cs-CZ" dirty="0"/>
              <a:t>americký prezident žádali ušetření Maxmiliánova života, rakouský dvůr nabízel výkupné, znovu nastolený prezident Benito </a:t>
            </a:r>
            <a:r>
              <a:rPr lang="cs-CZ" dirty="0" err="1"/>
              <a:t>Juárez</a:t>
            </a:r>
            <a:r>
              <a:rPr lang="cs-CZ" dirty="0"/>
              <a:t> </a:t>
            </a:r>
            <a:r>
              <a:rPr lang="cs-CZ" dirty="0" smtClean="0"/>
              <a:t>rozsudek podepsal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6397684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043608" y="1"/>
            <a:ext cx="2871614" cy="692695"/>
          </a:xfrm>
        </p:spPr>
        <p:txBody>
          <a:bodyPr>
            <a:normAutofit fontScale="92500"/>
          </a:bodyPr>
          <a:lstStyle/>
          <a:p>
            <a:pPr marL="64008" indent="0">
              <a:buNone/>
            </a:pPr>
            <a:r>
              <a:rPr lang="cs-CZ" sz="2400" b="1" dirty="0" smtClean="0"/>
              <a:t>5. Miguel </a:t>
            </a:r>
            <a:r>
              <a:rPr lang="cs-CZ" sz="2400" b="1" dirty="0" err="1" smtClean="0"/>
              <a:t>Miramón</a:t>
            </a:r>
            <a:endParaRPr lang="cs-CZ" sz="2400" b="1" dirty="0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868144" y="0"/>
            <a:ext cx="2592288" cy="682143"/>
          </a:xfrm>
        </p:spPr>
        <p:txBody>
          <a:bodyPr>
            <a:normAutofit fontScale="92500"/>
          </a:bodyPr>
          <a:lstStyle/>
          <a:p>
            <a:pPr marL="64008" indent="0">
              <a:buNone/>
            </a:pPr>
            <a:r>
              <a:rPr lang="cs-CZ" sz="2400" b="1" dirty="0" smtClean="0"/>
              <a:t>6. </a:t>
            </a:r>
            <a:r>
              <a:rPr lang="cs-CZ" sz="2400" b="1" dirty="0" err="1" smtClean="0"/>
              <a:t>Tomás</a:t>
            </a:r>
            <a:r>
              <a:rPr lang="cs-CZ" sz="2400" b="1" dirty="0" smtClean="0"/>
              <a:t> </a:t>
            </a:r>
            <a:r>
              <a:rPr lang="cs-CZ" sz="2400" b="1" dirty="0" err="1" smtClean="0"/>
              <a:t>Mejía</a:t>
            </a:r>
            <a:endParaRPr lang="cs-CZ" sz="24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51519" y="692696"/>
            <a:ext cx="4290427" cy="5976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911400" y="692695"/>
            <a:ext cx="3980361" cy="5976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10902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Poprava Maxmiliána I.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Maxmiliánovým </a:t>
            </a:r>
            <a:r>
              <a:rPr lang="cs-CZ" dirty="0"/>
              <a:t>posledním přáním bylo poslechnout si </a:t>
            </a:r>
            <a:r>
              <a:rPr lang="cs-CZ" dirty="0" smtClean="0"/>
              <a:t>melodii </a:t>
            </a:r>
            <a:r>
              <a:rPr lang="cs-CZ" i="1" dirty="0"/>
              <a:t>La </a:t>
            </a:r>
            <a:r>
              <a:rPr lang="cs-CZ" i="1" dirty="0" err="1" smtClean="0"/>
              <a:t>Palomy</a:t>
            </a:r>
            <a:endParaRPr lang="cs-CZ" i="1" dirty="0" smtClean="0"/>
          </a:p>
          <a:p>
            <a:pPr marL="64008" indent="0">
              <a:buNone/>
            </a:pPr>
            <a:endParaRPr lang="cs-CZ" i="1" dirty="0" smtClean="0"/>
          </a:p>
          <a:p>
            <a:r>
              <a:rPr lang="cs-CZ" dirty="0" smtClean="0"/>
              <a:t>Před </a:t>
            </a:r>
            <a:r>
              <a:rPr lang="cs-CZ" dirty="0"/>
              <a:t>popravou mu věznitelé sdělili, že jeho žena Charlotta v Evropě zemřela, aby nemusel trpět </a:t>
            </a:r>
            <a:r>
              <a:rPr lang="cs-CZ" dirty="0" smtClean="0"/>
              <a:t>vědomím, </a:t>
            </a:r>
            <a:r>
              <a:rPr lang="cs-CZ" dirty="0"/>
              <a:t>že žije, ale je psychicky </a:t>
            </a:r>
            <a:r>
              <a:rPr lang="cs-CZ" dirty="0" smtClean="0"/>
              <a:t>vyšinutá</a:t>
            </a:r>
          </a:p>
          <a:p>
            <a:endParaRPr lang="cs-CZ" dirty="0"/>
          </a:p>
          <a:p>
            <a:r>
              <a:rPr lang="cs-CZ" dirty="0"/>
              <a:t>Rozsudek byl vykonán 19. června 1867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48035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52" y="11671"/>
            <a:ext cx="8064896" cy="68346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Zástupný symbol pro obsah 10"/>
          <p:cNvSpPr>
            <a:spLocks noGrp="1"/>
          </p:cNvSpPr>
          <p:nvPr>
            <p:ph sz="half" idx="1"/>
          </p:nvPr>
        </p:nvSpPr>
        <p:spPr>
          <a:xfrm>
            <a:off x="0" y="6185641"/>
            <a:ext cx="776734" cy="660688"/>
          </a:xfrm>
        </p:spPr>
        <p:txBody>
          <a:bodyPr/>
          <a:lstStyle/>
          <a:p>
            <a:pPr marL="64008" indent="0">
              <a:buNone/>
            </a:pPr>
            <a:r>
              <a:rPr lang="cs-CZ" dirty="0" smtClean="0"/>
              <a:t>7.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96516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b="1" dirty="0" smtClean="0"/>
              <a:t>…poslední slova…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23528" y="2286000"/>
            <a:ext cx="8229600" cy="4572000"/>
          </a:xfrm>
        </p:spPr>
        <p:txBody>
          <a:bodyPr/>
          <a:lstStyle/>
          <a:p>
            <a:pPr marL="64008" indent="0" algn="ctr">
              <a:buNone/>
            </a:pPr>
            <a:r>
              <a:rPr lang="cs-CZ" sz="3600" b="1" i="1" dirty="0" smtClean="0"/>
              <a:t>Mexičané</a:t>
            </a:r>
            <a:r>
              <a:rPr lang="cs-CZ" sz="3600" b="1" i="1" dirty="0"/>
              <a:t>! Umírám pro Mexiko. Nedopusťte, aby někdo pošlapal vaše ideály a vaše nejsvětější práva. Doufám, že tato krev bude poslední, která byla prolita. </a:t>
            </a:r>
            <a:endParaRPr lang="cs-CZ" sz="3600" b="1" i="1" dirty="0" smtClean="0"/>
          </a:p>
          <a:p>
            <a:pPr marL="64008" indent="0" algn="ctr">
              <a:buNone/>
            </a:pPr>
            <a:r>
              <a:rPr lang="cs-CZ" sz="3600" b="1" i="1" dirty="0" smtClean="0"/>
              <a:t>Ať </a:t>
            </a:r>
            <a:r>
              <a:rPr lang="cs-CZ" sz="3600" b="1" i="1" dirty="0"/>
              <a:t>žije Mexiko</a:t>
            </a:r>
            <a:r>
              <a:rPr lang="cs-CZ" sz="3600" b="1" i="1" dirty="0" smtClean="0"/>
              <a:t>!</a:t>
            </a:r>
            <a:endParaRPr lang="cs-CZ" sz="3600" b="1" i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4266704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Závěrečné opakování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78358" indent="-514350">
              <a:buFont typeface="+mj-lt"/>
              <a:buAutoNum type="arabicPeriod"/>
            </a:pPr>
            <a:r>
              <a:rPr lang="cs-CZ" dirty="0" smtClean="0"/>
              <a:t>Co fungovalo jako záminka ke vpádu francouzských vojsk do Mexika?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Jak se jmenoval mexický prezident úřadující v okamžiku vpádu Francouzů?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Ze kterého rodu pocházel Maxmilián I.?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Ve kterém roce se stal císařem mexickým?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Co to byl tzv. „černý zákon“?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Kterého roku byl Maxmilián I. popraven?</a:t>
            </a:r>
          </a:p>
          <a:p>
            <a:pPr marL="578358" indent="-514350">
              <a:buFont typeface="+mj-lt"/>
              <a:buAutoNum type="arabicPeriod"/>
            </a:pPr>
            <a:r>
              <a:rPr lang="cs-CZ" dirty="0" smtClean="0"/>
              <a:t>Vyhledejte informaci o tom, kdo je </a:t>
            </a:r>
            <a:r>
              <a:rPr lang="cs-CZ" dirty="0" smtClean="0"/>
              <a:t>a</a:t>
            </a:r>
            <a:r>
              <a:rPr lang="cs-CZ" dirty="0" smtClean="0"/>
              <a:t>utorem </a:t>
            </a:r>
            <a:r>
              <a:rPr lang="cs-CZ" dirty="0" smtClean="0"/>
              <a:t>obrazu zachycujícího popravu císaře Maxmiliána I.?</a:t>
            </a:r>
          </a:p>
          <a:p>
            <a:pPr marL="578358" indent="-514350">
              <a:buFont typeface="+mj-lt"/>
              <a:buAutoNum type="arabicPeriod"/>
            </a:pPr>
            <a:endParaRPr lang="cs-CZ" dirty="0" smtClean="0"/>
          </a:p>
          <a:p>
            <a:pPr marL="578358" indent="-514350">
              <a:buFont typeface="+mj-lt"/>
              <a:buAutoNum type="arabicPeriod"/>
            </a:pPr>
            <a:endParaRPr lang="cs-CZ" dirty="0" smtClean="0"/>
          </a:p>
          <a:p>
            <a:pPr marL="578358" indent="-514350">
              <a:buFont typeface="+mj-lt"/>
              <a:buAutoNum type="arabicPeriod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8404035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78358" indent="-514350">
              <a:buFont typeface="+mj-lt"/>
              <a:buAutoNum type="arabicPeriod"/>
            </a:pPr>
            <a:r>
              <a:rPr lang="cs-CZ" sz="1200" dirty="0" smtClean="0">
                <a:hlinkClick r:id="rId2"/>
              </a:rPr>
              <a:t>http</a:t>
            </a:r>
            <a:r>
              <a:rPr lang="cs-CZ" sz="1200" dirty="0">
                <a:hlinkClick r:id="rId2"/>
              </a:rPr>
              <a:t>://</a:t>
            </a:r>
            <a:r>
              <a:rPr lang="cs-CZ" sz="1200" dirty="0" smtClean="0">
                <a:hlinkClick r:id="rId2"/>
              </a:rPr>
              <a:t>commons.wikimedia.org/wiki/File:Miguel_Miramon_uniform.jpg?uselang=cs</a:t>
            </a: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200" dirty="0" err="1"/>
              <a:t>Soubor:Edouard</a:t>
            </a:r>
            <a:r>
              <a:rPr lang="cs-CZ" sz="1200" dirty="0"/>
              <a:t> Manet 022.jpg. In: </a:t>
            </a:r>
            <a:r>
              <a:rPr lang="cs-CZ" sz="1200" i="1" dirty="0" err="1"/>
              <a:t>Wikipedia</a:t>
            </a:r>
            <a:r>
              <a:rPr lang="cs-CZ" sz="1200" i="1" dirty="0"/>
              <a:t>: </a:t>
            </a:r>
            <a:r>
              <a:rPr lang="cs-CZ" sz="1200" i="1" dirty="0" err="1"/>
              <a:t>the</a:t>
            </a:r>
            <a:r>
              <a:rPr lang="cs-CZ" sz="1200" i="1" dirty="0"/>
              <a:t> free </a:t>
            </a:r>
            <a:r>
              <a:rPr lang="cs-CZ" sz="1200" i="1" dirty="0" err="1"/>
              <a:t>encyclopedia</a:t>
            </a:r>
            <a:r>
              <a:rPr lang="cs-CZ" sz="1200" dirty="0"/>
              <a:t> [online]. San Francisco (CA):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Foundation</a:t>
            </a:r>
            <a:r>
              <a:rPr lang="cs-CZ" sz="1200" dirty="0"/>
              <a:t>, 2001- [cit. 2012-11-29]. Dostupné z: </a:t>
            </a:r>
            <a:r>
              <a:rPr lang="cs-CZ" sz="1200" dirty="0">
                <a:hlinkClick r:id="rId3"/>
              </a:rPr>
              <a:t>http://</a:t>
            </a:r>
            <a:r>
              <a:rPr lang="cs-CZ" sz="1200" dirty="0" smtClean="0">
                <a:hlinkClick r:id="rId3"/>
              </a:rPr>
              <a:t>cs.wikipedia.org/wiki/Soubor:Edouard_Manet_022.jpg</a:t>
            </a: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200" dirty="0"/>
              <a:t>WINTERHALTER, FRANZ XAVIER. </a:t>
            </a:r>
            <a:r>
              <a:rPr lang="cs-CZ" sz="1200" i="1" dirty="0"/>
              <a:t>wikipedia.org</a:t>
            </a:r>
            <a:r>
              <a:rPr lang="cs-CZ" sz="1200" dirty="0"/>
              <a:t> [online]. [cit. 5.2.2013]. Dostupný na WWW: </a:t>
            </a:r>
            <a:r>
              <a:rPr lang="cs-CZ" sz="1200" dirty="0">
                <a:hlinkClick r:id="rId4"/>
              </a:rPr>
              <a:t>http://</a:t>
            </a:r>
            <a:r>
              <a:rPr lang="cs-CZ" sz="1200" dirty="0" smtClean="0">
                <a:hlinkClick r:id="rId4"/>
              </a:rPr>
              <a:t>cs.wikipedia.org/wiki/Soubor:Franz_Xaver_Winterhalter_Napoleon_III.jpg</a:t>
            </a: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200" dirty="0"/>
              <a:t>JOSÉ ESCUDERO Y ESPRONCEDA. </a:t>
            </a:r>
            <a:r>
              <a:rPr lang="cs-CZ" sz="1200" i="1" dirty="0"/>
              <a:t>wikimedia.org</a:t>
            </a:r>
            <a:r>
              <a:rPr lang="cs-CZ" sz="1200" dirty="0"/>
              <a:t> [online]. [cit. 5.2.2013]. Dostupný na WWW: </a:t>
            </a:r>
            <a:r>
              <a:rPr lang="cs-CZ" sz="1200" dirty="0">
                <a:hlinkClick r:id="rId5"/>
              </a:rPr>
              <a:t>http://commons.wikimedia.org/wiki/File:Benito_Ju%C3%A1rez,_siglo_XIX,_%</a:t>
            </a:r>
            <a:r>
              <a:rPr lang="cs-CZ" sz="1200" dirty="0" smtClean="0">
                <a:hlinkClick r:id="rId5"/>
              </a:rPr>
              <a:t>C3%B3leo_sobre_tela.jpg?uselang=cs</a:t>
            </a: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200" dirty="0"/>
              <a:t>AUTOR NEUVEDEN. </a:t>
            </a:r>
            <a:r>
              <a:rPr lang="cs-CZ" sz="1200" i="1" dirty="0"/>
              <a:t>wikipedia.org</a:t>
            </a:r>
            <a:r>
              <a:rPr lang="cs-CZ" sz="1200" dirty="0"/>
              <a:t> [online]. [cit. 5.2.2013]. Dostupný na WWW: </a:t>
            </a:r>
            <a:r>
              <a:rPr lang="cs-CZ" sz="1200" dirty="0">
                <a:hlinkClick r:id="rId6"/>
              </a:rPr>
              <a:t>http://</a:t>
            </a:r>
            <a:r>
              <a:rPr lang="cs-CZ" sz="1200" dirty="0" smtClean="0">
                <a:hlinkClick r:id="rId6"/>
              </a:rPr>
              <a:t>cs.wikipedia.org/wiki/Soubor:Maximilian_and_Charlotte.jpg</a:t>
            </a: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200" dirty="0"/>
              <a:t>WINTERHALTER, FRANZ XAVIER. </a:t>
            </a:r>
            <a:r>
              <a:rPr lang="cs-CZ" sz="1200" i="1" dirty="0"/>
              <a:t>wikipedia.org</a:t>
            </a:r>
            <a:r>
              <a:rPr lang="cs-CZ" sz="1200" dirty="0"/>
              <a:t> [online]. [cit. 5.2.2013]. Dostupný na WWW: </a:t>
            </a:r>
            <a:r>
              <a:rPr lang="cs-CZ" sz="1200" dirty="0">
                <a:hlinkClick r:id="rId7"/>
              </a:rPr>
              <a:t>http://</a:t>
            </a:r>
            <a:r>
              <a:rPr lang="cs-CZ" sz="1200" dirty="0" smtClean="0">
                <a:hlinkClick r:id="rId7"/>
              </a:rPr>
              <a:t>cs.wikipedia.org/wiki/Soubor:Maximilian_of_Mexico_Winterhalter.jpg</a:t>
            </a: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200" dirty="0"/>
              <a:t>MERILLE. </a:t>
            </a:r>
            <a:r>
              <a:rPr lang="cs-CZ" sz="1200" i="1" dirty="0"/>
              <a:t>wikimedia.org</a:t>
            </a:r>
            <a:r>
              <a:rPr lang="cs-CZ" sz="1200" dirty="0"/>
              <a:t> [online]. [cit. 5.2.2013]. Dostupný na WWW: </a:t>
            </a:r>
            <a:r>
              <a:rPr lang="cs-CZ" sz="1200" dirty="0">
                <a:hlinkClick r:id="rId2"/>
              </a:rPr>
              <a:t>http://</a:t>
            </a:r>
            <a:r>
              <a:rPr lang="cs-CZ" sz="1200" dirty="0" smtClean="0">
                <a:hlinkClick r:id="rId2"/>
              </a:rPr>
              <a:t>commons.wikimedia.org/wiki/File:Miguel_Miramon_uniform.jpg?uselang=cs</a:t>
            </a: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r>
              <a:rPr lang="cs-CZ" sz="1200" dirty="0"/>
              <a:t>AUTOR NEUVEDEN. </a:t>
            </a:r>
            <a:r>
              <a:rPr lang="cs-CZ" sz="1200" i="1" dirty="0"/>
              <a:t>wikimedia.org</a:t>
            </a:r>
            <a:r>
              <a:rPr lang="cs-CZ" sz="1200" dirty="0"/>
              <a:t> [online]. [cit. 5.2.2013]. Dostupný na WWW: </a:t>
            </a:r>
            <a:r>
              <a:rPr lang="cs-CZ" sz="1200" dirty="0">
                <a:hlinkClick r:id="rId8"/>
              </a:rPr>
              <a:t>http://</a:t>
            </a:r>
            <a:r>
              <a:rPr lang="cs-CZ" sz="1200" dirty="0" smtClean="0">
                <a:hlinkClick r:id="rId8"/>
              </a:rPr>
              <a:t>commons.wikimedia.org/wiki/File:Tom%C3%A1s_Mej%C3%ADa.jpg</a:t>
            </a: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r>
              <a:rPr lang="nl-NL" sz="1200" dirty="0"/>
              <a:t>ÉDOUARD MANET. </a:t>
            </a:r>
            <a:r>
              <a:rPr lang="nl-NL" sz="1200" i="1" dirty="0"/>
              <a:t>wikipedia.org</a:t>
            </a:r>
            <a:r>
              <a:rPr lang="nl-NL" sz="1200" dirty="0"/>
              <a:t> [online]. [cit. 6.2.2013]. Dostupný na WWW: </a:t>
            </a:r>
            <a:r>
              <a:rPr lang="nl-NL" sz="1200" dirty="0">
                <a:hlinkClick r:id="rId3"/>
              </a:rPr>
              <a:t>http://</a:t>
            </a:r>
            <a:r>
              <a:rPr lang="nl-NL" sz="1200" dirty="0" smtClean="0">
                <a:hlinkClick r:id="rId3"/>
              </a:rPr>
              <a:t>cs.wikipedia.org/wiki/Soubor:Edouard_Manet_022.jpg</a:t>
            </a:r>
            <a:endParaRPr lang="cs-CZ" sz="1200" smtClean="0"/>
          </a:p>
          <a:p>
            <a:pPr marL="64008" indent="0">
              <a:buNone/>
            </a:pP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endParaRPr lang="cs-CZ" sz="1200" dirty="0" smtClean="0"/>
          </a:p>
          <a:p>
            <a:pPr marL="578358" indent="-514350">
              <a:buFont typeface="+mj-lt"/>
              <a:buAutoNum type="arabicPeriod"/>
            </a:pP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16861159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Literatura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smtClean="0"/>
              <a:t>KVIRENC</a:t>
            </a:r>
            <a:r>
              <a:rPr lang="cs-CZ" dirty="0"/>
              <a:t>, Jan. </a:t>
            </a:r>
            <a:r>
              <a:rPr lang="cs-CZ" i="1" dirty="0"/>
              <a:t>Evropa do roku 1914: historie v dokumentech</a:t>
            </a:r>
            <a:r>
              <a:rPr lang="cs-CZ" dirty="0"/>
              <a:t>. Vyd. 1. Liberec: Dialog, 2007, 232 s. ISBN 978-808-6761-701.</a:t>
            </a:r>
          </a:p>
          <a:p>
            <a:r>
              <a:rPr lang="cs-CZ" dirty="0"/>
              <a:t>SOCHROVÁ, Marie. </a:t>
            </a:r>
            <a:r>
              <a:rPr lang="cs-CZ" i="1" dirty="0"/>
              <a:t>Dějepis II. v kostce: pro střední školy : [novověk, dějiny nové doby]</a:t>
            </a:r>
            <a:r>
              <a:rPr lang="cs-CZ" dirty="0"/>
              <a:t>. 1. vyd. Praha: Fragment, 2008. ISBN 80-253-0604-6.</a:t>
            </a:r>
          </a:p>
          <a:p>
            <a:r>
              <a:rPr lang="cs-CZ" dirty="0"/>
              <a:t>ŠTĚPÁNKOVÁ, Alena a Pavel SLEPIČKA. </a:t>
            </a:r>
            <a:r>
              <a:rPr lang="cs-CZ" i="1" dirty="0"/>
              <a:t>Odmaturuj! z dějepisu 2</a:t>
            </a:r>
            <a:r>
              <a:rPr lang="cs-CZ" dirty="0"/>
              <a:t>. Vyd. 1. Brno: </a:t>
            </a:r>
            <a:r>
              <a:rPr lang="cs-CZ" dirty="0" err="1"/>
              <a:t>Didaktis</a:t>
            </a:r>
            <a:r>
              <a:rPr lang="cs-CZ" dirty="0"/>
              <a:t>, c2006, 256 s. ISBN 80-735-8069-1.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0865129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988840"/>
            <a:ext cx="8062912" cy="1470025"/>
          </a:xfrm>
        </p:spPr>
        <p:txBody>
          <a:bodyPr>
            <a:normAutofit/>
          </a:bodyPr>
          <a:lstStyle/>
          <a:p>
            <a:r>
              <a:rPr lang="cs-CZ" sz="6600" b="1" dirty="0" smtClean="0"/>
              <a:t>Konec </a:t>
            </a:r>
            <a:endParaRPr lang="cs-CZ" sz="6600" b="1" dirty="0"/>
          </a:p>
        </p:txBody>
      </p:sp>
    </p:spTree>
    <p:extLst>
      <p:ext uri="{BB962C8B-B14F-4D97-AF65-F5344CB8AC3E}">
        <p14:creationId xmlns:p14="http://schemas.microsoft.com/office/powerpoint/2010/main" xmlns="" val="32813687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theme1.xml><?xml version="1.0" encoding="utf-8"?>
<a:theme xmlns:a="http://schemas.openxmlformats.org/drawingml/2006/main" name="Talent">
  <a:themeElements>
    <a:clrScheme name="Horizont">
      <a:dk1>
        <a:srgbClr val="000000"/>
      </a:dk1>
      <a:lt1>
        <a:srgbClr val="FFFFFF"/>
      </a:lt1>
      <a:dk2>
        <a:srgbClr val="1F2123"/>
      </a:dk2>
      <a:lt2>
        <a:srgbClr val="DC9E1F"/>
      </a:lt2>
      <a:accent1>
        <a:srgbClr val="7E97AD"/>
      </a:accent1>
      <a:accent2>
        <a:srgbClr val="CC8E60"/>
      </a:accent2>
      <a:accent3>
        <a:srgbClr val="7A6A60"/>
      </a:accent3>
      <a:accent4>
        <a:srgbClr val="B4936D"/>
      </a:accent4>
      <a:accent5>
        <a:srgbClr val="67787B"/>
      </a:accent5>
      <a:accent6>
        <a:srgbClr val="9D936F"/>
      </a:accent6>
      <a:hlink>
        <a:srgbClr val="646464"/>
      </a:hlink>
      <a:folHlink>
        <a:srgbClr val="969696"/>
      </a:folHlink>
    </a:clrScheme>
    <a:fontScheme name="Talent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Talent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rojekt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148</TotalTime>
  <Words>850</Words>
  <Application>Microsoft Office PowerPoint</Application>
  <PresentationFormat>Předvádění na obrazovce (4:3)</PresentationFormat>
  <Paragraphs>129</Paragraphs>
  <Slides>21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21</vt:i4>
      </vt:variant>
    </vt:vector>
  </HeadingPairs>
  <TitlesOfParts>
    <vt:vector size="23" baseType="lpstr">
      <vt:lpstr>Talent</vt:lpstr>
      <vt:lpstr>projekt</vt:lpstr>
      <vt:lpstr>Výprava do Mexika</vt:lpstr>
      <vt:lpstr>ANOTACE</vt:lpstr>
      <vt:lpstr>Výprava do Mexika</vt:lpstr>
      <vt:lpstr>Francouzská intervence</vt:lpstr>
      <vt:lpstr>Snímek 5</vt:lpstr>
      <vt:lpstr>Snímek 6</vt:lpstr>
      <vt:lpstr>Maxmilián I.</vt:lpstr>
      <vt:lpstr>Maxmilián I. Mexický</vt:lpstr>
      <vt:lpstr>Snímek 9</vt:lpstr>
      <vt:lpstr>Snímek 10</vt:lpstr>
      <vt:lpstr>Mexické císařství</vt:lpstr>
      <vt:lpstr>Snímek 12</vt:lpstr>
      <vt:lpstr>Konec císařství</vt:lpstr>
      <vt:lpstr>Snímek 14</vt:lpstr>
      <vt:lpstr>Poprava Maxmiliána I.</vt:lpstr>
      <vt:lpstr>Snímek 16</vt:lpstr>
      <vt:lpstr>…poslední slova…</vt:lpstr>
      <vt:lpstr>Závěrečné opakování</vt:lpstr>
      <vt:lpstr>Zdroje </vt:lpstr>
      <vt:lpstr>Literatura </vt:lpstr>
      <vt:lpstr>Konec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Výprava do Mexika</dc:title>
  <dc:creator>zi</dc:creator>
  <cp:lastModifiedBy>Dum</cp:lastModifiedBy>
  <cp:revision>20</cp:revision>
  <dcterms:created xsi:type="dcterms:W3CDTF">2012-11-29T21:06:04Z</dcterms:created>
  <dcterms:modified xsi:type="dcterms:W3CDTF">2014-02-19T21:57:56Z</dcterms:modified>
</cp:coreProperties>
</file>