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70" r:id="rId6"/>
    <p:sldId id="262" r:id="rId7"/>
    <p:sldId id="263" r:id="rId8"/>
    <p:sldId id="264" r:id="rId9"/>
    <p:sldId id="269" r:id="rId10"/>
    <p:sldId id="265" r:id="rId11"/>
    <p:sldId id="271" r:id="rId12"/>
    <p:sldId id="266" r:id="rId13"/>
    <p:sldId id="268" r:id="rId14"/>
    <p:sldId id="272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779EA-577D-4F37-84ED-57CD4C996242}" type="datetimeFigureOut">
              <a:rPr lang="cs-CZ" smtClean="0"/>
              <a:pPr/>
              <a:t>30.3.2012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5CE39A-9B2E-4AF2-A361-1082300CEB8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732417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CE39A-9B2E-4AF2-A361-1082300CEB8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CE39A-9B2E-4AF2-A361-1082300CEB8B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CE39A-9B2E-4AF2-A361-1082300CEB8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CE39A-9B2E-4AF2-A361-1082300CEB8B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CE39A-9B2E-4AF2-A361-1082300CEB8B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CE39A-9B2E-4AF2-A361-1082300CEB8B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CE39A-9B2E-4AF2-A361-1082300CEB8B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CE39A-9B2E-4AF2-A361-1082300CEB8B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CE39A-9B2E-4AF2-A361-1082300CEB8B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CE39A-9B2E-4AF2-A361-1082300CEB8B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CE39A-9B2E-4AF2-A361-1082300CEB8B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CE39A-9B2E-4AF2-A361-1082300CEB8B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CE39A-9B2E-4AF2-A361-1082300CEB8B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CE39A-9B2E-4AF2-A361-1082300CEB8B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51F5-E1B4-4B90-A32A-8085DA1D9FB1}" type="datetimeFigureOut">
              <a:rPr lang="cs-CZ" smtClean="0"/>
              <a:pPr/>
              <a:t>30.3.2012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822284D-4074-46F6-BC3F-3F787F8733F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51F5-E1B4-4B90-A32A-8085DA1D9FB1}" type="datetimeFigureOut">
              <a:rPr lang="cs-CZ" smtClean="0"/>
              <a:pPr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6822284D-4074-46F6-BC3F-3F787F8733F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51F5-E1B4-4B90-A32A-8085DA1D9FB1}" type="datetimeFigureOut">
              <a:rPr lang="cs-CZ" smtClean="0"/>
              <a:pPr/>
              <a:t>30.3.2012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822284D-4074-46F6-BC3F-3F787F8733F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E95851F5-E1B4-4B90-A32A-8085DA1D9FB1}" type="datetimeFigureOut">
              <a:rPr lang="cs-CZ" smtClean="0"/>
              <a:pPr/>
              <a:t>30.3.2012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2284D-4074-46F6-BC3F-3F787F8733F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51F5-E1B4-4B90-A32A-8085DA1D9FB1}" type="datetimeFigureOut">
              <a:rPr lang="cs-CZ" smtClean="0"/>
              <a:pPr/>
              <a:t>30.3.2012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6822284D-4074-46F6-BC3F-3F787F8733F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51F5-E1B4-4B90-A32A-8085DA1D9FB1}" type="datetimeFigureOut">
              <a:rPr lang="cs-CZ" smtClean="0"/>
              <a:pPr/>
              <a:t>30.3.2012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6822284D-4074-46F6-BC3F-3F787F8733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51F5-E1B4-4B90-A32A-8085DA1D9FB1}" type="datetimeFigureOut">
              <a:rPr lang="cs-CZ" smtClean="0"/>
              <a:pPr/>
              <a:t>30.3.2012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822284D-4074-46F6-BC3F-3F787F8733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822284D-4074-46F6-BC3F-3F787F8733F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51F5-E1B4-4B90-A32A-8085DA1D9FB1}" type="datetimeFigureOut">
              <a:rPr lang="cs-CZ" smtClean="0"/>
              <a:pPr/>
              <a:t>30.3.2012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6822284D-4074-46F6-BC3F-3F787F8733F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E95851F5-E1B4-4B90-A32A-8085DA1D9FB1}" type="datetimeFigureOut">
              <a:rPr lang="cs-CZ" smtClean="0"/>
              <a:pPr/>
              <a:t>30.3.2012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51F5-E1B4-4B90-A32A-8085DA1D9FB1}" type="datetimeFigureOut">
              <a:rPr lang="cs-CZ" smtClean="0"/>
              <a:pPr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22284D-4074-46F6-BC3F-3F787F8733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6822284D-4074-46F6-BC3F-3F787F8733F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851F5-E1B4-4B90-A32A-8085DA1D9FB1}" type="datetimeFigureOut">
              <a:rPr lang="cs-CZ" smtClean="0"/>
              <a:pPr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E95851F5-E1B4-4B90-A32A-8085DA1D9FB1}" type="datetimeFigureOut">
              <a:rPr lang="cs-CZ" smtClean="0"/>
              <a:pPr/>
              <a:t>30.3.2012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822284D-4074-46F6-BC3F-3F787F8733F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wipe dir="r"/>
  </p:transition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4/40/MoscowCityHall.JP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6309320"/>
            <a:ext cx="4424536" cy="72008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87624" y="381000"/>
            <a:ext cx="6768752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548680"/>
            <a:ext cx="6696744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54600925"/>
              </p:ext>
            </p:extLst>
          </p:nvPr>
        </p:nvGraphicFramePr>
        <p:xfrm>
          <a:off x="755576" y="2636912"/>
          <a:ext cx="7344816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44816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Milena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Hainišová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21.2.2012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VY_32_INOVACE_14_DĚJEPIS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Nejnovější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dějiny – Východní blok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   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Východní blok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Hlavní stát východního bloku byl</a:t>
            </a:r>
            <a:r>
              <a:rPr lang="cs-CZ" dirty="0" smtClean="0">
                <a:solidFill>
                  <a:srgbClr val="FF0000"/>
                </a:solidFill>
              </a:rPr>
              <a:t> SSSR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Skládal se z 15 svazových republik.</a:t>
            </a:r>
          </a:p>
          <a:p>
            <a:pPr>
              <a:buNone/>
            </a:pPr>
            <a:r>
              <a:rPr lang="cs-CZ" dirty="0" smtClean="0"/>
              <a:t>Byl to největší stát světa.</a:t>
            </a:r>
          </a:p>
          <a:p>
            <a:pPr>
              <a:buNone/>
            </a:pPr>
            <a:r>
              <a:rPr lang="cs-CZ" dirty="0" smtClean="0"/>
              <a:t>Měl vliv ve střední a jihovýchodní Evropě.</a:t>
            </a:r>
          </a:p>
          <a:p>
            <a:pPr>
              <a:buNone/>
            </a:pPr>
            <a:r>
              <a:rPr lang="cs-CZ" u="sng" dirty="0" smtClean="0"/>
              <a:t>Státy východního bloku: </a:t>
            </a:r>
            <a:r>
              <a:rPr lang="cs-CZ" dirty="0" smtClean="0"/>
              <a:t>Polsko, východní Německo, Československo, Maďarsko, Rumunsko, Bulharsko, Jugoslávie a Albánie.</a:t>
            </a:r>
          </a:p>
          <a:p>
            <a:pPr>
              <a:buNone/>
            </a:pPr>
            <a:r>
              <a:rPr lang="cs-CZ" u="sng" dirty="0" smtClean="0"/>
              <a:t>Mimoevropské státy</a:t>
            </a:r>
            <a:r>
              <a:rPr lang="cs-CZ" dirty="0" smtClean="0"/>
              <a:t>: severní Korea, severní Vietnam, Čína, Kuba a </a:t>
            </a:r>
            <a:r>
              <a:rPr lang="cs-CZ" dirty="0" smtClean="0"/>
              <a:t>Mongolsko.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u="sng" dirty="0" smtClean="0"/>
              <a:t>Nejvyspělejší státy:</a:t>
            </a:r>
          </a:p>
          <a:p>
            <a:pPr>
              <a:buNone/>
            </a:pPr>
            <a:r>
              <a:rPr lang="cs-CZ" dirty="0" smtClean="0"/>
              <a:t>Československo a NDR</a:t>
            </a:r>
          </a:p>
          <a:p>
            <a:pPr>
              <a:buNone/>
            </a:pPr>
            <a:r>
              <a:rPr lang="cs-CZ" dirty="0" smtClean="0"/>
              <a:t>Společné znaky zemí východního bloku: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- znárodňování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- kolektivizace</a:t>
            </a:r>
          </a:p>
          <a:p>
            <a:pPr>
              <a:buNone/>
            </a:pPr>
            <a:r>
              <a:rPr lang="cs-CZ" dirty="0"/>
              <a:t>  </a:t>
            </a:r>
            <a:r>
              <a:rPr lang="cs-CZ" dirty="0" smtClean="0"/>
              <a:t>- pronásledování církví a věřících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u="sng" dirty="0" smtClean="0"/>
              <a:t>Organizace východního bloku:</a:t>
            </a:r>
          </a:p>
          <a:p>
            <a:pPr marL="514350" indent="-514350">
              <a:buNone/>
            </a:pPr>
            <a:r>
              <a:rPr lang="cs-CZ" dirty="0" smtClean="0"/>
              <a:t>1. 1947- </a:t>
            </a:r>
            <a:r>
              <a:rPr lang="cs-CZ" dirty="0" err="1" smtClean="0"/>
              <a:t>Informbyro</a:t>
            </a:r>
            <a:r>
              <a:rPr lang="cs-CZ" dirty="0" smtClean="0"/>
              <a:t>= sdružuje komunistické strany s cílem posílit kontrolu nad střední a jihovýchodní </a:t>
            </a:r>
            <a:r>
              <a:rPr lang="cs-CZ" dirty="0" smtClean="0"/>
              <a:t>Evropou</a:t>
            </a: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2. RVHP= hospodářská spolupráce zemí socialistického tábora, později již jen „mezinárodní dělba práce“</a:t>
            </a:r>
          </a:p>
          <a:p>
            <a:pPr marL="514350" indent="-514350">
              <a:buNone/>
            </a:pPr>
            <a:r>
              <a:rPr lang="cs-CZ" dirty="0" smtClean="0"/>
              <a:t>3. 1955- Varšavská smlouva =vojenská organizace, seskupení veleli sovětští velitelé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Budova RVHP v Moskvě</a:t>
            </a:r>
            <a:endParaRPr lang="cs-CZ" sz="3200" dirty="0"/>
          </a:p>
        </p:txBody>
      </p:sp>
      <p:pic>
        <p:nvPicPr>
          <p:cNvPr id="4" name="Zástupný symbol pro obsah 3" descr="Soubor:MoscowCityHall.JPG">
            <a:hlinkClick r:id="rId3"/>
          </p:cNvPr>
          <p:cNvPicPr>
            <a:picLocks noGrp="1"/>
          </p:cNvPicPr>
          <p:nvPr>
            <p:ph sz="quarter" idx="1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755577" y="1412776"/>
            <a:ext cx="7848872" cy="4968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u="sng" dirty="0" smtClean="0"/>
              <a:t>Dění uvnitř východního bloku:</a:t>
            </a:r>
          </a:p>
          <a:p>
            <a:r>
              <a:rPr lang="cs-CZ" dirty="0" smtClean="0"/>
              <a:t>Jugoslávie vedená J.B. </a:t>
            </a:r>
            <a:r>
              <a:rPr lang="cs-CZ" dirty="0" err="1" smtClean="0"/>
              <a:t>Titem</a:t>
            </a:r>
            <a:r>
              <a:rPr lang="cs-CZ" dirty="0" smtClean="0"/>
              <a:t> se odmítla podřídit sovětskému řízení.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Nevstoupila do Varšavské smlouvy a s RVHP spolupracovala jen částečně.</a:t>
            </a:r>
          </a:p>
          <a:p>
            <a:r>
              <a:rPr lang="cs-CZ" dirty="0" smtClean="0"/>
              <a:t>Nepokoje v 50. letech – po smrti Stalina (1953) se uvolňuje napětí a zlepšují se poměry v zemích, roste nespokojenost s hospodářskou politikou, propukají </a:t>
            </a:r>
            <a:r>
              <a:rPr lang="cs-CZ" dirty="0" smtClean="0"/>
              <a:t>nepokoje (v </a:t>
            </a:r>
            <a:r>
              <a:rPr lang="cs-CZ" dirty="0" smtClean="0"/>
              <a:t>NDR, v Polsku, v Maďarsku).</a:t>
            </a:r>
          </a:p>
          <a:p>
            <a:r>
              <a:rPr lang="cs-CZ" dirty="0" smtClean="0"/>
              <a:t>SSSR nepokoje potlačil.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u="sng" dirty="0" smtClean="0"/>
              <a:t>Vývoj v SSSR</a:t>
            </a:r>
          </a:p>
          <a:p>
            <a:pPr>
              <a:buNone/>
            </a:pPr>
            <a:r>
              <a:rPr lang="cs-CZ" dirty="0" smtClean="0"/>
              <a:t>V roce 1964 nastupuje do čela státu L. Brežněv.</a:t>
            </a:r>
          </a:p>
          <a:p>
            <a:pPr>
              <a:buNone/>
            </a:pPr>
            <a:r>
              <a:rPr lang="cs-CZ" dirty="0" smtClean="0"/>
              <a:t>SSSR disponoval obrovským nerostným bohatstvím, velkými plochami zemědělské půdy, ale hospodářství bylo nevýkonné.</a:t>
            </a:r>
          </a:p>
          <a:p>
            <a:pPr>
              <a:buNone/>
            </a:pPr>
            <a:r>
              <a:rPr lang="cs-CZ" dirty="0" smtClean="0"/>
              <a:t>Stát kladl důraz na těžký průmysl, což se projevilo na nedostatku spotřebního zboží.</a:t>
            </a:r>
          </a:p>
          <a:p>
            <a:pPr>
              <a:buNone/>
            </a:pPr>
            <a:r>
              <a:rPr lang="cs-CZ" dirty="0" smtClean="0"/>
              <a:t>Ekonomika špatně fungovala, životní úroveň byla </a:t>
            </a:r>
            <a:r>
              <a:rPr lang="cs-CZ" dirty="0" smtClean="0"/>
              <a:t>nízká.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Velké investice putovaly na zbrojení a kosmický výzkum </a:t>
            </a:r>
          </a:p>
          <a:p>
            <a:pPr>
              <a:buNone/>
            </a:pPr>
            <a:r>
              <a:rPr lang="cs-CZ" u="sng" dirty="0" smtClean="0"/>
              <a:t>Od 80. letech se SSSR ekonomicky hroutil.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 roce 1985 byl zvolen generálním tajemníkem ÚV KSSS </a:t>
            </a:r>
            <a:r>
              <a:rPr lang="cs-CZ" dirty="0" smtClean="0">
                <a:solidFill>
                  <a:srgbClr val="FF0000"/>
                </a:solidFill>
              </a:rPr>
              <a:t>M. </a:t>
            </a:r>
            <a:r>
              <a:rPr lang="cs-CZ" dirty="0" err="1" smtClean="0">
                <a:solidFill>
                  <a:srgbClr val="FF0000"/>
                </a:solidFill>
              </a:rPr>
              <a:t>Gorbačov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Začíná období</a:t>
            </a:r>
            <a:r>
              <a:rPr lang="cs-CZ" dirty="0" smtClean="0">
                <a:solidFill>
                  <a:srgbClr val="FF0000"/>
                </a:solidFill>
              </a:rPr>
              <a:t> perestrojky </a:t>
            </a:r>
            <a:r>
              <a:rPr lang="cs-CZ" dirty="0" smtClean="0"/>
              <a:t>(přestavby)= plán přestavby hospodářství, řady reforem, uvolnění napětí mezi Západem a Východem a omezení vlivu v komunistických zemích.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0"/>
            <a:ext cx="8534400" cy="1091608"/>
          </a:xfrm>
        </p:spPr>
        <p:txBody>
          <a:bodyPr>
            <a:normAutofit fontScale="90000"/>
          </a:bodyPr>
          <a:lstStyle/>
          <a:p>
            <a:pPr algn="l"/>
            <a:r>
              <a:rPr lang="cs-CZ" sz="3600" dirty="0" smtClean="0"/>
              <a:t>M. </a:t>
            </a:r>
            <a:r>
              <a:rPr lang="cs-CZ" sz="3600" dirty="0" err="1" smtClean="0"/>
              <a:t>Gorbačov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 descr="http://upload.wikimedia.org/wikipedia/commons/d/de/Mikhail_Gorbachev_198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628800"/>
            <a:ext cx="4248472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u="sng" dirty="0" smtClean="0"/>
              <a:t>Změny:</a:t>
            </a:r>
          </a:p>
          <a:p>
            <a:pPr>
              <a:buNone/>
            </a:pPr>
            <a:r>
              <a:rPr lang="cs-CZ" dirty="0" smtClean="0"/>
              <a:t>Omezení výdajů na zbrojení</a:t>
            </a:r>
          </a:p>
          <a:p>
            <a:pPr>
              <a:buNone/>
            </a:pPr>
            <a:r>
              <a:rPr lang="cs-CZ" dirty="0" smtClean="0"/>
              <a:t>Omezení kosmického výzkumu</a:t>
            </a:r>
          </a:p>
          <a:p>
            <a:pPr>
              <a:buNone/>
            </a:pPr>
            <a:r>
              <a:rPr lang="cs-CZ" dirty="0" smtClean="0"/>
              <a:t>Zastavení podpory „spřátelených režimů“</a:t>
            </a:r>
          </a:p>
          <a:p>
            <a:pPr>
              <a:buNone/>
            </a:pPr>
            <a:r>
              <a:rPr lang="cs-CZ" dirty="0" smtClean="0"/>
              <a:t>Ukončení války v </a:t>
            </a:r>
            <a:r>
              <a:rPr lang="cs-CZ" dirty="0" smtClean="0"/>
              <a:t>Afghánistánu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Spolupráce se Západem</a:t>
            </a:r>
          </a:p>
          <a:p>
            <a:pPr>
              <a:buNone/>
            </a:pPr>
            <a:r>
              <a:rPr lang="cs-CZ" dirty="0" smtClean="0"/>
              <a:t>Podpora soukromého podnikání</a:t>
            </a:r>
          </a:p>
          <a:p>
            <a:pPr>
              <a:buNone/>
            </a:pPr>
            <a:r>
              <a:rPr lang="cs-CZ" dirty="0" smtClean="0"/>
              <a:t>Větší samostatnost podniků</a:t>
            </a:r>
          </a:p>
          <a:p>
            <a:pPr>
              <a:buNone/>
            </a:pPr>
            <a:r>
              <a:rPr lang="cs-CZ" dirty="0" smtClean="0"/>
              <a:t>Zvýšení informovanosti a omezení cenzury</a:t>
            </a:r>
          </a:p>
          <a:p>
            <a:pPr>
              <a:buNone/>
            </a:pPr>
            <a:r>
              <a:rPr lang="cs-CZ" dirty="0" smtClean="0"/>
              <a:t> </a:t>
            </a:r>
            <a:r>
              <a:rPr lang="cs-CZ" dirty="0" smtClean="0"/>
              <a:t>(</a:t>
            </a:r>
            <a:r>
              <a:rPr lang="cs-CZ" dirty="0" err="1" smtClean="0"/>
              <a:t>glásnosť</a:t>
            </a:r>
            <a:r>
              <a:rPr lang="cs-CZ" dirty="0" smtClean="0"/>
              <a:t>)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Sovětské obrněné transportéry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1027" name="Picture 3" descr="C:\Users\Milena\Desktop\Evstafiev-afghan-apc-passes-russi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628800"/>
            <a:ext cx="8136904" cy="446449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1989-1990 – pád komunistických režimů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1990 – sjednocení Německa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1991 – rozpad Jugoslávie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1991 – rozpad SSSR            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b="1" dirty="0" smtClean="0"/>
              <a:t>Zdroj:</a:t>
            </a:r>
          </a:p>
          <a:p>
            <a:pPr>
              <a:buNone/>
            </a:pPr>
            <a:r>
              <a:rPr lang="cs-CZ" dirty="0" smtClean="0"/>
              <a:t>Vlastní tvorba</a:t>
            </a:r>
          </a:p>
          <a:p>
            <a:pPr>
              <a:buNone/>
            </a:pPr>
            <a:r>
              <a:rPr lang="cs-CZ" dirty="0" smtClean="0"/>
              <a:t>Citace:</a:t>
            </a:r>
          </a:p>
          <a:p>
            <a:pPr>
              <a:buNone/>
            </a:pPr>
            <a:r>
              <a:rPr lang="cs-CZ" dirty="0" smtClean="0"/>
              <a:t>  </a:t>
            </a:r>
            <a:r>
              <a:rPr lang="cs-CZ" dirty="0" err="1" smtClean="0"/>
              <a:t>Commons</a:t>
            </a:r>
            <a:r>
              <a:rPr lang="cs-CZ" dirty="0" smtClean="0"/>
              <a:t>. 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13.1. 2008 [cit. 2011-11-29]. Dostupné z WWW: &lt;http://upload.wikimedia.org/wikipedia/commons/d/de/Mikhail_Gorbachev_1987.jpg&gt;.</a:t>
            </a:r>
          </a:p>
          <a:p>
            <a:pPr>
              <a:buNone/>
            </a:pPr>
            <a:r>
              <a:rPr lang="cs-CZ" dirty="0" smtClean="0"/>
              <a:t>  </a:t>
            </a:r>
            <a:r>
              <a:rPr lang="cs-CZ" dirty="0" err="1" smtClean="0"/>
              <a:t>Commons</a:t>
            </a:r>
            <a:r>
              <a:rPr lang="cs-CZ" dirty="0" smtClean="0"/>
              <a:t>. 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29.8. 2008 [cit. 2011-11-29]. Dostupné z WWW: &lt;http://upload.wikimedia.org/wikipedia/commons/4/40/MoscowCityHall.JPG&gt;.</a:t>
            </a:r>
          </a:p>
          <a:p>
            <a:pPr>
              <a:buNone/>
            </a:pPr>
            <a:r>
              <a:rPr lang="cs-CZ" dirty="0" smtClean="0"/>
              <a:t>  Soubor:</a:t>
            </a:r>
            <a:r>
              <a:rPr lang="cs-CZ" dirty="0" err="1" smtClean="0"/>
              <a:t>Evstafiev</a:t>
            </a:r>
            <a:r>
              <a:rPr lang="cs-CZ" dirty="0" smtClean="0"/>
              <a:t>-</a:t>
            </a:r>
            <a:r>
              <a:rPr lang="cs-CZ" dirty="0" err="1" smtClean="0"/>
              <a:t>afghan</a:t>
            </a:r>
            <a:r>
              <a:rPr lang="cs-CZ" dirty="0" smtClean="0"/>
              <a:t>-</a:t>
            </a:r>
            <a:r>
              <a:rPr lang="cs-CZ" dirty="0" err="1" smtClean="0"/>
              <a:t>apc</a:t>
            </a:r>
            <a:r>
              <a:rPr lang="cs-CZ" dirty="0" smtClean="0"/>
              <a:t>-</a:t>
            </a:r>
            <a:r>
              <a:rPr lang="cs-CZ" dirty="0" err="1" smtClean="0"/>
              <a:t>passes</a:t>
            </a:r>
            <a:r>
              <a:rPr lang="cs-CZ" dirty="0" smtClean="0"/>
              <a:t>-</a:t>
            </a:r>
            <a:r>
              <a:rPr lang="cs-CZ" dirty="0" err="1" smtClean="0"/>
              <a:t>russian.jpg</a:t>
            </a:r>
            <a:r>
              <a:rPr lang="cs-CZ" dirty="0" smtClean="0"/>
              <a:t>. 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6.11. 2005 [cit. 2011-11-29]. Dostupné z WWW: &lt;http://cs.wikipedia.org/wiki/Soubor:Evstafiev-afghan-apc-passes-russian.jpg&gt;.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Anotace:</a:t>
            </a:r>
          </a:p>
          <a:p>
            <a:pPr>
              <a:buNone/>
            </a:pPr>
            <a:r>
              <a:rPr lang="cs-CZ" dirty="0" smtClean="0"/>
              <a:t>Žáci se seznámí s vývojem států ve východním bloku od jeho počátku až po jeho rozpad..</a:t>
            </a:r>
          </a:p>
          <a:p>
            <a:pPr>
              <a:buNone/>
            </a:pPr>
            <a:r>
              <a:rPr lang="cs-CZ" dirty="0" smtClean="0"/>
              <a:t>Uvědomí si hlavní pozici SSSR a spolupráci v oblasti ekonomické, vojenské, kulturní a politické. 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82</TotalTime>
  <Words>507</Words>
  <Application>Microsoft Office PowerPoint</Application>
  <PresentationFormat>Předvádění na obrazovce (4:3)</PresentationFormat>
  <Paragraphs>84</Paragraphs>
  <Slides>14</Slides>
  <Notes>14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Administrativní</vt:lpstr>
      <vt:lpstr>Snímek 1</vt:lpstr>
      <vt:lpstr>Východní blok</vt:lpstr>
      <vt:lpstr>Snímek 3</vt:lpstr>
      <vt:lpstr>Snímek 4</vt:lpstr>
      <vt:lpstr>Budova RVHP v Moskvě</vt:lpstr>
      <vt:lpstr>Snímek 6</vt:lpstr>
      <vt:lpstr>Snímek 7</vt:lpstr>
      <vt:lpstr>Snímek 8</vt:lpstr>
      <vt:lpstr>M. Gorbačov </vt:lpstr>
      <vt:lpstr>Snímek 10</vt:lpstr>
      <vt:lpstr>Sovětské obrněné transportéry</vt:lpstr>
      <vt:lpstr>Snímek 12</vt:lpstr>
      <vt:lpstr>Snímek 13</vt:lpstr>
      <vt:lpstr>Snímek 14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Milena</dc:creator>
  <cp:lastModifiedBy>U1</cp:lastModifiedBy>
  <cp:revision>18</cp:revision>
  <dcterms:created xsi:type="dcterms:W3CDTF">2011-11-29T09:33:46Z</dcterms:created>
  <dcterms:modified xsi:type="dcterms:W3CDTF">2012-03-30T20:25:54Z</dcterms:modified>
</cp:coreProperties>
</file>