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2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84" autoAdjust="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2060"/>
            </a:gs>
            <a:gs pos="62000">
              <a:schemeClr val="bg1"/>
            </a:gs>
            <a:gs pos="95000">
              <a:srgbClr val="FF0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B685A5-6616-41E1-90EA-740F499771F4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E5772-9DD7-4B55-AABF-C12C2D6FD5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vlastenci.cz/obr/uzemi/vyvoj/03_Cechy_10stoleti_uzemi.jpg" TargetMode="External"/><Relationship Id="rId2" Type="http://schemas.openxmlformats.org/officeDocument/2006/relationships/hyperlink" Target="http://image.tn.nova.cz/media/images/750x750/Apr2010/617448.jpg?d41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436795"/>
              </p:ext>
            </p:extLst>
          </p:nvPr>
        </p:nvGraphicFramePr>
        <p:xfrm>
          <a:off x="500034" y="1397000"/>
          <a:ext cx="7929618" cy="3570033"/>
        </p:xfrm>
        <a:graphic>
          <a:graphicData uri="http://schemas.openxmlformats.org/drawingml/2006/table">
            <a:tbl>
              <a:tblPr/>
              <a:tblGrid>
                <a:gridCol w="1447905"/>
                <a:gridCol w="6481713"/>
              </a:tblGrid>
              <a:tr h="8251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v rámci opakování učiva ze 4. ročníku postupně podle očíslovaných otázek odpovídají. Odpoví-li správně, pomocí interaktivního pera otázku odstraní. Otázky odhalují skrytý obrázek, jehož vyluštění a doplňující odpovědi napíší do sešitu. V závěru prezentace proběhne společná kontrola s tabulí.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04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04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září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5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7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4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Vznik českého státu, vláda přemyslovských knížat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- 04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4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816231"/>
            <a:ext cx="7772400" cy="1470025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VZNIK ČESKÉHO STÁTU</a:t>
            </a:r>
            <a:endParaRPr lang="cs-CZ" sz="80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28728" y="4643446"/>
            <a:ext cx="6400800" cy="17526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DUM - 04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vlastenci.cz/obr/uzemi/vyvoj/03_Cechy_10stoleti_uzemi.jpg"/>
          <p:cNvPicPr>
            <a:picLocks noChangeAspect="1" noChangeArrowheads="1"/>
          </p:cNvPicPr>
          <p:nvPr/>
        </p:nvPicPr>
        <p:blipFill>
          <a:blip r:embed="rId2"/>
          <a:srcRect b="6976"/>
          <a:stretch>
            <a:fillRect/>
          </a:stretch>
        </p:blipFill>
        <p:spPr bwMode="auto">
          <a:xfrm>
            <a:off x="428596" y="357166"/>
            <a:ext cx="8354734" cy="5715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 l="22852" t="56396" r="53125" b="9912"/>
          <a:stretch>
            <a:fillRect/>
          </a:stretch>
        </p:blipFill>
        <p:spPr bwMode="auto">
          <a:xfrm>
            <a:off x="500034" y="3786190"/>
            <a:ext cx="2071702" cy="23243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00034" y="642939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image.tn.nova.cz/media/images/750x750/Apr2010/617448.jpg?d41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31721"/>
            <a:ext cx="8572560" cy="6435136"/>
          </a:xfrm>
          <a:prstGeom prst="rect">
            <a:avLst/>
          </a:prstGeom>
          <a:noFill/>
        </p:spPr>
      </p:pic>
      <p:grpSp>
        <p:nvGrpSpPr>
          <p:cNvPr id="5" name="Skupina 4"/>
          <p:cNvGrpSpPr/>
          <p:nvPr/>
        </p:nvGrpSpPr>
        <p:grpSpPr>
          <a:xfrm>
            <a:off x="3071802" y="2357430"/>
            <a:ext cx="3060000" cy="2304000"/>
            <a:chOff x="3071802" y="2357430"/>
            <a:chExt cx="3060000" cy="2304000"/>
          </a:xfrm>
        </p:grpSpPr>
        <p:sp>
          <p:nvSpPr>
            <p:cNvPr id="6" name="Obdélník 5"/>
            <p:cNvSpPr/>
            <p:nvPr/>
          </p:nvSpPr>
          <p:spPr>
            <a:xfrm>
              <a:off x="3071802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500430" y="2571744"/>
              <a:ext cx="2428892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1. Prvním historicky doloženým přemyslovským knížetem je…….</a:t>
              </a:r>
              <a:endParaRPr lang="cs-CZ" sz="2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084032" y="4626024"/>
            <a:ext cx="3060000" cy="2232000"/>
            <a:chOff x="6084000" y="4626000"/>
            <a:chExt cx="3060000" cy="2232000"/>
          </a:xfrm>
        </p:grpSpPr>
        <p:sp>
          <p:nvSpPr>
            <p:cNvPr id="9" name="Obdélník 8"/>
            <p:cNvSpPr/>
            <p:nvPr/>
          </p:nvSpPr>
          <p:spPr>
            <a:xfrm>
              <a:off x="608400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429388" y="5000636"/>
              <a:ext cx="235745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2. Se svojí manželkou …….. napomáhali k šíření křesťanství.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4626000"/>
            <a:ext cx="3060000" cy="2232000"/>
            <a:chOff x="0" y="4626000"/>
            <a:chExt cx="3060000" cy="2232000"/>
          </a:xfrm>
        </p:grpSpPr>
        <p:sp>
          <p:nvSpPr>
            <p:cNvPr id="12" name="Obdélník 11"/>
            <p:cNvSpPr/>
            <p:nvPr/>
          </p:nvSpPr>
          <p:spPr>
            <a:xfrm>
              <a:off x="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14282" y="5072074"/>
              <a:ext cx="264320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3. Za jejich  vlády bylo knížecí sídlo umístěno na                     ……. .... .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071802" y="4643445"/>
            <a:ext cx="3071834" cy="2214554"/>
            <a:chOff x="3071802" y="4626000"/>
            <a:chExt cx="3060000" cy="2232000"/>
          </a:xfrm>
        </p:grpSpPr>
        <p:sp>
          <p:nvSpPr>
            <p:cNvPr id="15" name="Obdélník 14"/>
            <p:cNvSpPr/>
            <p:nvPr/>
          </p:nvSpPr>
          <p:spPr>
            <a:xfrm>
              <a:off x="3071802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571868" y="4831757"/>
              <a:ext cx="2143140" cy="19542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4. Který kmen byl pro Přemyslovce významným soupeřem?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071802" y="0"/>
            <a:ext cx="3060000" cy="2357430"/>
            <a:chOff x="3071802" y="0"/>
            <a:chExt cx="3060000" cy="2357430"/>
          </a:xfrm>
        </p:grpSpPr>
        <p:sp>
          <p:nvSpPr>
            <p:cNvPr id="18" name="Obdélník 17"/>
            <p:cNvSpPr/>
            <p:nvPr/>
          </p:nvSpPr>
          <p:spPr>
            <a:xfrm>
              <a:off x="3071802" y="0"/>
              <a:ext cx="3060000" cy="23574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428992" y="357166"/>
              <a:ext cx="235745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 algn="ctr">
                <a:buAutoNum type="arabicPeriod" startAt="5"/>
              </a:pPr>
              <a:r>
                <a:rPr lang="cs-CZ" sz="2400" dirty="0" smtClean="0"/>
                <a:t>Kdo byl pražský biskup Vojtěch?</a:t>
              </a:r>
              <a:endParaRPr lang="cs-CZ" sz="24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0" y="2357430"/>
            <a:ext cx="3060000" cy="2304000"/>
            <a:chOff x="0" y="2357430"/>
            <a:chExt cx="3060000" cy="2304000"/>
          </a:xfrm>
        </p:grpSpPr>
        <p:sp>
          <p:nvSpPr>
            <p:cNvPr id="21" name="Obdélník 20"/>
            <p:cNvSpPr/>
            <p:nvPr/>
          </p:nvSpPr>
          <p:spPr>
            <a:xfrm>
              <a:off x="0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42844" y="2714620"/>
              <a:ext cx="271461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6. Jak se jmenuje první  český král ??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1802" y="-18570"/>
            <a:ext cx="3060000" cy="2376000"/>
            <a:chOff x="11802" y="-18570"/>
            <a:chExt cx="3060000" cy="2376000"/>
          </a:xfrm>
        </p:grpSpPr>
        <p:sp>
          <p:nvSpPr>
            <p:cNvPr id="24" name="Obdélník 23"/>
            <p:cNvSpPr/>
            <p:nvPr/>
          </p:nvSpPr>
          <p:spPr>
            <a:xfrm>
              <a:off x="11802" y="-18570"/>
              <a:ext cx="3060000" cy="2376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57158" y="357166"/>
              <a:ext cx="221457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8. Kdo byl Kosmas?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143636" y="0"/>
            <a:ext cx="3000364" cy="2357430"/>
            <a:chOff x="6143636" y="0"/>
            <a:chExt cx="3000364" cy="2357430"/>
          </a:xfrm>
        </p:grpSpPr>
        <p:sp>
          <p:nvSpPr>
            <p:cNvPr id="27" name="Obdélník 26"/>
            <p:cNvSpPr/>
            <p:nvPr/>
          </p:nvSpPr>
          <p:spPr>
            <a:xfrm>
              <a:off x="6143636" y="0"/>
              <a:ext cx="3000364" cy="235743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572264" y="357166"/>
              <a:ext cx="221457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9. Co důležitého napsal a v jakém jazyce??</a:t>
              </a:r>
              <a:endParaRPr lang="cs-CZ" sz="24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143636" y="2357430"/>
            <a:ext cx="3000364" cy="2286016"/>
            <a:chOff x="6084000" y="2357430"/>
            <a:chExt cx="3060000" cy="2304000"/>
          </a:xfrm>
        </p:grpSpPr>
        <p:sp>
          <p:nvSpPr>
            <p:cNvPr id="30" name="Obdélník 29"/>
            <p:cNvSpPr/>
            <p:nvPr/>
          </p:nvSpPr>
          <p:spPr>
            <a:xfrm>
              <a:off x="6084000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562325" y="2571744"/>
              <a:ext cx="2217418" cy="1209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7. Vyjmenuj tři znaky románské stavby?</a:t>
              </a:r>
              <a:endParaRPr lang="cs-CZ" sz="2400" dirty="0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72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" dur="2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" dur="8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decel="100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decel="100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6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KONTROLNÍ OTÁZKY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317" y="2012647"/>
            <a:ext cx="842968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obrázku je:     </a:t>
            </a:r>
          </a:p>
          <a:p>
            <a:endParaRPr lang="cs-CZ" sz="2400" dirty="0" smtClean="0"/>
          </a:p>
          <a:p>
            <a:pPr algn="ctr"/>
            <a:r>
              <a:rPr lang="cs-CZ" sz="3600" b="1" dirty="0" smtClean="0"/>
              <a:t>_     _      _      _ </a:t>
            </a:r>
          </a:p>
          <a:p>
            <a:r>
              <a:rPr lang="cs-CZ" sz="3600" b="1" dirty="0" smtClean="0"/>
              <a:t>            </a:t>
            </a:r>
          </a:p>
          <a:p>
            <a:r>
              <a:rPr lang="cs-CZ" sz="3600" b="1" dirty="0" smtClean="0"/>
              <a:t>_      _.</a:t>
            </a:r>
            <a:r>
              <a:rPr lang="cs-CZ" sz="3600" b="1" dirty="0"/>
              <a:t> </a:t>
            </a:r>
            <a:r>
              <a:rPr lang="cs-CZ" sz="3600" b="1" dirty="0" smtClean="0"/>
              <a:t>     _      _        _        _       _        _       _ </a:t>
            </a:r>
            <a:endParaRPr lang="cs-CZ" sz="24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Odpověz , dostaneš jedničku ???</a:t>
            </a:r>
            <a:b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429000"/>
            <a:ext cx="37839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2) Kdo  byl sv. Václav?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0022" y="2463279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1) Kde se socha nachází?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83442" y="4509120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3)Kde  a jak byl sv. Václav zavražděn?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37512" y="2401724"/>
            <a:ext cx="5715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E6600"/>
                </a:solidFill>
              </a:rPr>
              <a:t>	VÁCLAVSKÉ NÁMĚSTÍ PRAHA</a:t>
            </a:r>
            <a:endParaRPr lang="cs-CZ" sz="2800" b="1" dirty="0">
              <a:solidFill>
                <a:srgbClr val="9E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0878" y="3338989"/>
            <a:ext cx="33575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E6600"/>
                </a:solidFill>
              </a:rPr>
              <a:t>SYN       VRATISLAVA </a:t>
            </a:r>
            <a:r>
              <a:rPr lang="cs-CZ" sz="1600" b="1" dirty="0" smtClean="0">
                <a:solidFill>
                  <a:srgbClr val="9E6600"/>
                </a:solidFill>
              </a:rPr>
              <a:t>A</a:t>
            </a:r>
            <a:r>
              <a:rPr lang="cs-CZ" sz="2800" b="1" dirty="0" smtClean="0">
                <a:solidFill>
                  <a:srgbClr val="9E6600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9E6600"/>
                </a:solidFill>
              </a:rPr>
              <a:t>KNĚŽNY DRAHOMÍRY</a:t>
            </a:r>
            <a:endParaRPr lang="cs-CZ" sz="2800" b="1" dirty="0">
              <a:solidFill>
                <a:srgbClr val="9E66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4990311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E6600"/>
                </a:solidFill>
              </a:rPr>
              <a:t>STARÁ </a:t>
            </a:r>
            <a:r>
              <a:rPr lang="cs-CZ" sz="2800" b="1" dirty="0">
                <a:solidFill>
                  <a:srgbClr val="9E6600"/>
                </a:solidFill>
              </a:rPr>
              <a:t>BOLESLAV</a:t>
            </a:r>
            <a:r>
              <a:rPr lang="cs-CZ" sz="2800" b="1" dirty="0" smtClean="0">
                <a:solidFill>
                  <a:srgbClr val="9E6600"/>
                </a:solidFill>
              </a:rPr>
              <a:t> U KOSTELA</a:t>
            </a:r>
            <a:endParaRPr lang="cs-CZ" sz="2800" b="1" dirty="0">
              <a:solidFill>
                <a:srgbClr val="9E66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8882" y="5622339"/>
            <a:ext cx="49292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4)  Který den si připomínáme památku                          sv. Václava?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73210" y="5858108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</a:rPr>
              <a:t>          28. září </a:t>
            </a:r>
            <a:endParaRPr lang="cs-CZ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980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560390"/>
            <a:ext cx="6257940" cy="1797040"/>
          </a:xfrm>
        </p:spPr>
        <p:txBody>
          <a:bodyPr>
            <a:no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CITACE OBRAZOVÉHO MATERIÁLU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928662" y="2366183"/>
            <a:ext cx="5900782" cy="276999"/>
            <a:chOff x="1671614" y="2000240"/>
            <a:chExt cx="5900782" cy="276999"/>
          </a:xfrm>
        </p:grpSpPr>
        <p:sp>
          <p:nvSpPr>
            <p:cNvPr id="4" name="TextovéPole 3"/>
            <p:cNvSpPr txBox="1"/>
            <p:nvPr/>
          </p:nvSpPr>
          <p:spPr>
            <a:xfrm>
              <a:off x="2500298" y="2000240"/>
              <a:ext cx="507209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>
                  <a:hlinkClick r:id="rId2"/>
                </a:rPr>
                <a:t>http://image.</a:t>
              </a:r>
              <a:r>
                <a:rPr lang="cs-CZ" sz="1200" dirty="0" err="1" smtClean="0">
                  <a:hlinkClick r:id="rId2"/>
                </a:rPr>
                <a:t>tn.nova.cz</a:t>
              </a:r>
              <a:r>
                <a:rPr lang="cs-CZ" sz="1200" dirty="0" smtClean="0">
                  <a:hlinkClick r:id="rId2"/>
                </a:rPr>
                <a:t>/media/</a:t>
              </a:r>
              <a:r>
                <a:rPr lang="cs-CZ" sz="1200" dirty="0" err="1" smtClean="0">
                  <a:hlinkClick r:id="rId2"/>
                </a:rPr>
                <a:t>images</a:t>
              </a:r>
              <a:r>
                <a:rPr lang="cs-CZ" sz="1200" dirty="0" smtClean="0">
                  <a:hlinkClick r:id="rId2"/>
                </a:rPr>
                <a:t>/750x750/Apr2010/617448.jpg?d41d</a:t>
              </a:r>
              <a:endParaRPr lang="cs-CZ" sz="12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671614" y="2000240"/>
              <a:ext cx="140018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  VÁCLAV</a:t>
              </a:r>
              <a:r>
                <a:rPr lang="cs-CZ" sz="1200" dirty="0" smtClean="0"/>
                <a:t>  </a:t>
              </a:r>
              <a:r>
                <a:rPr lang="cs-CZ" sz="1200" b="1" dirty="0" smtClean="0"/>
                <a:t>-</a:t>
              </a:r>
              <a:r>
                <a:rPr lang="cs-CZ" sz="1200" dirty="0" smtClean="0"/>
                <a:t> </a:t>
              </a:r>
              <a:endParaRPr lang="cs-CZ" sz="1200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136095" y="2000240"/>
            <a:ext cx="48646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MAPA -</a:t>
            </a:r>
            <a:r>
              <a:rPr lang="cs-CZ" sz="1200" dirty="0" smtClean="0"/>
              <a:t>  </a:t>
            </a:r>
            <a:r>
              <a:rPr lang="cs-CZ" sz="1200" dirty="0" smtClean="0">
                <a:hlinkClick r:id="rId3"/>
              </a:rPr>
              <a:t>http://vlastenci.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/obr/</a:t>
            </a:r>
            <a:r>
              <a:rPr lang="cs-CZ" sz="1200" dirty="0" err="1" smtClean="0">
                <a:hlinkClick r:id="rId3"/>
              </a:rPr>
              <a:t>uzemi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vyvoj</a:t>
            </a:r>
            <a:r>
              <a:rPr lang="cs-CZ" sz="1200" dirty="0" smtClean="0">
                <a:hlinkClick r:id="rId3"/>
              </a:rPr>
              <a:t>/03_Cechy_10stoleti_</a:t>
            </a:r>
            <a:r>
              <a:rPr lang="cs-CZ" sz="1200" dirty="0" err="1" smtClean="0">
                <a:hlinkClick r:id="rId3"/>
              </a:rPr>
              <a:t>uzemi.jpg</a:t>
            </a:r>
            <a:endParaRPr lang="cs-CZ" sz="1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267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VZNIK ČESKÉHO STÁTU</vt:lpstr>
      <vt:lpstr>Prezentace aplikace PowerPoint</vt:lpstr>
      <vt:lpstr>Prezentace aplikace PowerPoint</vt:lpstr>
      <vt:lpstr>KONTROLNÍ OTÁZKY</vt:lpstr>
      <vt:lpstr>Odpověz , dostaneš jedničku ??? </vt:lpstr>
      <vt:lpstr>CITACE OBRAZOVÉHO MATERIÁLU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ČESKÉHO STÁTU</dc:title>
  <dc:creator>Cilkovi</dc:creator>
  <cp:lastModifiedBy>Učitel</cp:lastModifiedBy>
  <cp:revision>31</cp:revision>
  <dcterms:created xsi:type="dcterms:W3CDTF">2011-09-25T10:51:15Z</dcterms:created>
  <dcterms:modified xsi:type="dcterms:W3CDTF">2011-11-30T09:03:28Z</dcterms:modified>
</cp:coreProperties>
</file>