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56" r:id="rId3"/>
    <p:sldId id="263" r:id="rId4"/>
    <p:sldId id="258" r:id="rId5"/>
    <p:sldId id="259" r:id="rId6"/>
    <p:sldId id="260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3579" autoAdjust="0"/>
    <p:restoredTop sz="94660"/>
  </p:normalViewPr>
  <p:slideViewPr>
    <p:cSldViewPr>
      <p:cViewPr>
        <p:scale>
          <a:sx n="100" d="100"/>
          <a:sy n="100" d="100"/>
        </p:scale>
        <p:origin x="-588" y="21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218BB0-BBE5-4B11-8EF2-9CDF70E3C69F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6DD402-ECD5-40F7-9576-2CBEDB4A09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218BB0-BBE5-4B11-8EF2-9CDF70E3C69F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6DD402-ECD5-40F7-9576-2CBEDB4A09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218BB0-BBE5-4B11-8EF2-9CDF70E3C69F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6DD402-ECD5-40F7-9576-2CBEDB4A09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218BB0-BBE5-4B11-8EF2-9CDF70E3C69F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6DD402-ECD5-40F7-9576-2CBEDB4A09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218BB0-BBE5-4B11-8EF2-9CDF70E3C69F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6DD402-ECD5-40F7-9576-2CBEDB4A09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218BB0-BBE5-4B11-8EF2-9CDF70E3C69F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6DD402-ECD5-40F7-9576-2CBEDB4A09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218BB0-BBE5-4B11-8EF2-9CDF70E3C69F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6DD402-ECD5-40F7-9576-2CBEDB4A09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218BB0-BBE5-4B11-8EF2-9CDF70E3C69F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6DD402-ECD5-40F7-9576-2CBEDB4A09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218BB0-BBE5-4B11-8EF2-9CDF70E3C69F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6DD402-ECD5-40F7-9576-2CBEDB4A09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218BB0-BBE5-4B11-8EF2-9CDF70E3C69F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6DD402-ECD5-40F7-9576-2CBEDB4A09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218BB0-BBE5-4B11-8EF2-9CDF70E3C69F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6DD402-ECD5-40F7-9576-2CBEDB4A09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21000">
              <a:srgbClr val="92D050"/>
            </a:gs>
            <a:gs pos="100000">
              <a:srgbClr val="FFFF00"/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2218BB0-BBE5-4B11-8EF2-9CDF70E3C69F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76DD402-ECD5-40F7-9576-2CBEDB4A092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upload.wikimedia.org/wikipedia/commons/6/67/Pam%C3%A1tn%C3%ADk_Jana_%C5%BDi%C5%BEky_u_Sudom%C4%9B%C5%99e_(4)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714348" y="1428737"/>
          <a:ext cx="7715304" cy="3513954"/>
        </p:xfrm>
        <a:graphic>
          <a:graphicData uri="http://schemas.openxmlformats.org/drawingml/2006/table">
            <a:tbl>
              <a:tblPr/>
              <a:tblGrid>
                <a:gridCol w="1408774"/>
                <a:gridCol w="6306530"/>
              </a:tblGrid>
              <a:tr h="10014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Anotace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Žáci  v rámci opakování učiva ze 4. ročníku postupně podle očíslovaných otázek odpovídají. Odpoví-li správně, pomocí interaktivního pera otázku odstraní. Otázky odhalují skrytý obrázek, jehož vyluštění a doplňující odpovědi napíší do sešitu. V závěru prezentace proběhne společná kontrola s tabulí.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3129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Autor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Mgr. Lenka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Cílková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3129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Datum  vytvoření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říjen  2011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04994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Ročník</a:t>
                      </a:r>
                    </a:p>
                  </a:txBody>
                  <a:tcPr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V.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7302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Vzdělávací oblast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obor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tématický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 okruh</a:t>
                      </a:r>
                    </a:p>
                  </a:txBody>
                  <a:tcPr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Člověk a jeho svět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Lidé a čas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5216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Téma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-název učebního materiálu</a:t>
                      </a:r>
                    </a:p>
                  </a:txBody>
                  <a:tcPr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Husitské války   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DUM -  07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5216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Prezentace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142976" y="2143116"/>
            <a:ext cx="7072362" cy="18620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500" b="1" dirty="0" smtClean="0">
                <a:ln w="3810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>
                    <a:lumMod val="60000"/>
                    <a:lumOff val="40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HUSITSTVÍ</a:t>
            </a:r>
            <a:endParaRPr lang="cs-CZ" sz="11500" b="1" dirty="0">
              <a:ln w="3810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>
                  <a:lumMod val="60000"/>
                  <a:lumOff val="40000"/>
                </a:schemeClr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pic>
        <p:nvPicPr>
          <p:cNvPr id="5" name="Picture 3" descr="C:\Documents and Settings\Jarda\Plocha\logo ZŠ.php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29520" y="285728"/>
            <a:ext cx="1428760" cy="1428760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6" name="Obdélník 5"/>
          <p:cNvSpPr/>
          <p:nvPr/>
        </p:nvSpPr>
        <p:spPr>
          <a:xfrm>
            <a:off x="285752" y="3929066"/>
            <a:ext cx="828677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DUM  - 07 </a:t>
            </a:r>
            <a:endParaRPr lang="cs-CZ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www.husitskamesta.net/data/photobank/fotobanka/tabor/hussitenwaffen_1/extra/2008-12-05-14-46-22-940.jpg"/>
          <p:cNvPicPr>
            <a:picLocks noChangeAspect="1" noChangeArrowheads="1"/>
          </p:cNvPicPr>
          <p:nvPr/>
        </p:nvPicPr>
        <p:blipFill>
          <a:blip r:embed="rId2" cstate="print"/>
          <a:srcRect l="13008" t="3251" r="9756"/>
          <a:stretch>
            <a:fillRect/>
          </a:stretch>
        </p:blipFill>
        <p:spPr bwMode="auto">
          <a:xfrm>
            <a:off x="1285852" y="214290"/>
            <a:ext cx="6786610" cy="637783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http://upload.wikimedia.org/wikipedia/commons/6/67/Pam%C3%A1tn%C3%ADk_Jana_%C5%BDi%C5%BEky_u_Sudom%C4%9B%C5%99e_%284%29.JPG"/>
          <p:cNvPicPr>
            <a:picLocks noChangeAspect="1" noChangeArrowheads="1"/>
          </p:cNvPicPr>
          <p:nvPr/>
        </p:nvPicPr>
        <p:blipFill>
          <a:blip r:embed="rId3" cstate="print"/>
          <a:srcRect l="16834" r="4687"/>
          <a:stretch>
            <a:fillRect/>
          </a:stretch>
        </p:blipFill>
        <p:spPr bwMode="auto">
          <a:xfrm>
            <a:off x="-3382" y="0"/>
            <a:ext cx="9147382" cy="6858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grpSp>
        <p:nvGrpSpPr>
          <p:cNvPr id="38" name="Skupina 37"/>
          <p:cNvGrpSpPr/>
          <p:nvPr/>
        </p:nvGrpSpPr>
        <p:grpSpPr>
          <a:xfrm>
            <a:off x="3071802" y="0"/>
            <a:ext cx="3060032" cy="2376000"/>
            <a:chOff x="3071802" y="0"/>
            <a:chExt cx="3143272" cy="2376000"/>
          </a:xfrm>
        </p:grpSpPr>
        <p:sp>
          <p:nvSpPr>
            <p:cNvPr id="39" name="Obdélník 38"/>
            <p:cNvSpPr/>
            <p:nvPr/>
          </p:nvSpPr>
          <p:spPr>
            <a:xfrm>
              <a:off x="3071802" y="0"/>
              <a:ext cx="3143272" cy="2376000"/>
            </a:xfrm>
            <a:prstGeom prst="rect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0" name="TextovéPole 39"/>
            <p:cNvSpPr txBox="1"/>
            <p:nvPr/>
          </p:nvSpPr>
          <p:spPr>
            <a:xfrm>
              <a:off x="3286116" y="132686"/>
              <a:ext cx="2714644" cy="156966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dirty="0" smtClean="0"/>
                <a:t>2. Kdo byl mistr Jan Hus?</a:t>
              </a:r>
            </a:p>
            <a:p>
              <a:pPr algn="ctr"/>
              <a:r>
                <a:rPr lang="cs-CZ" sz="2400" dirty="0" smtClean="0"/>
                <a:t>K čemu vyzýval ve svých kázáních?</a:t>
              </a:r>
              <a:endParaRPr lang="cs-CZ" sz="2400" dirty="0"/>
            </a:p>
          </p:txBody>
        </p:sp>
      </p:grpSp>
      <p:grpSp>
        <p:nvGrpSpPr>
          <p:cNvPr id="41" name="Skupina 40"/>
          <p:cNvGrpSpPr/>
          <p:nvPr/>
        </p:nvGrpSpPr>
        <p:grpSpPr>
          <a:xfrm>
            <a:off x="0" y="-24"/>
            <a:ext cx="3071802" cy="2428892"/>
            <a:chOff x="0" y="2357430"/>
            <a:chExt cx="3060000" cy="2236235"/>
          </a:xfrm>
        </p:grpSpPr>
        <p:sp>
          <p:nvSpPr>
            <p:cNvPr id="42" name="Obdélník 41"/>
            <p:cNvSpPr/>
            <p:nvPr/>
          </p:nvSpPr>
          <p:spPr>
            <a:xfrm>
              <a:off x="0" y="2357430"/>
              <a:ext cx="3060000" cy="2236235"/>
            </a:xfrm>
            <a:prstGeom prst="rect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3" name="TextovéPole 42"/>
            <p:cNvSpPr txBox="1"/>
            <p:nvPr/>
          </p:nvSpPr>
          <p:spPr>
            <a:xfrm>
              <a:off x="142844" y="2490140"/>
              <a:ext cx="2786082" cy="11051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dirty="0" smtClean="0"/>
                <a:t>3. Kde chtěl své učení obhájit</a:t>
              </a:r>
              <a:r>
                <a:rPr lang="cs-CZ" sz="2400" dirty="0" smtClean="0"/>
                <a:t>? </a:t>
              </a:r>
              <a:endParaRPr lang="cs-CZ" sz="2400" dirty="0" smtClean="0"/>
            </a:p>
            <a:p>
              <a:pPr algn="ctr"/>
              <a:r>
                <a:rPr lang="cs-CZ" sz="2400" dirty="0" smtClean="0"/>
                <a:t>Podařilo se mu to ?</a:t>
              </a:r>
              <a:endParaRPr lang="cs-CZ" sz="2400" dirty="0"/>
            </a:p>
          </p:txBody>
        </p:sp>
      </p:grpSp>
      <p:grpSp>
        <p:nvGrpSpPr>
          <p:cNvPr id="44" name="Skupina 43"/>
          <p:cNvGrpSpPr/>
          <p:nvPr/>
        </p:nvGrpSpPr>
        <p:grpSpPr>
          <a:xfrm>
            <a:off x="0" y="2357430"/>
            <a:ext cx="3060000" cy="2304562"/>
            <a:chOff x="0" y="0"/>
            <a:chExt cx="3060000" cy="2376000"/>
          </a:xfrm>
        </p:grpSpPr>
        <p:sp>
          <p:nvSpPr>
            <p:cNvPr id="45" name="Obdélník 44"/>
            <p:cNvSpPr/>
            <p:nvPr/>
          </p:nvSpPr>
          <p:spPr>
            <a:xfrm>
              <a:off x="0" y="0"/>
              <a:ext cx="3060000" cy="2376000"/>
            </a:xfrm>
            <a:prstGeom prst="rect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6" name="TextovéPole 45"/>
            <p:cNvSpPr txBox="1"/>
            <p:nvPr/>
          </p:nvSpPr>
          <p:spPr>
            <a:xfrm>
              <a:off x="0" y="142852"/>
              <a:ext cx="2917124" cy="123753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dirty="0" smtClean="0"/>
                <a:t>4. Který den vzpomínáme na myšlenky Jana Husa ? </a:t>
              </a:r>
            </a:p>
          </p:txBody>
        </p:sp>
      </p:grpSp>
      <p:grpSp>
        <p:nvGrpSpPr>
          <p:cNvPr id="47" name="Skupina 46"/>
          <p:cNvGrpSpPr/>
          <p:nvPr/>
        </p:nvGrpSpPr>
        <p:grpSpPr>
          <a:xfrm>
            <a:off x="3060000" y="2357430"/>
            <a:ext cx="3060000" cy="2304000"/>
            <a:chOff x="3071802" y="2357430"/>
            <a:chExt cx="3060000" cy="2304000"/>
          </a:xfrm>
        </p:grpSpPr>
        <p:sp>
          <p:nvSpPr>
            <p:cNvPr id="48" name="Obdélník 47"/>
            <p:cNvSpPr/>
            <p:nvPr/>
          </p:nvSpPr>
          <p:spPr>
            <a:xfrm>
              <a:off x="3071802" y="2357430"/>
              <a:ext cx="3060000" cy="2304000"/>
            </a:xfrm>
            <a:prstGeom prst="rect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9" name="TextovéPole 48"/>
            <p:cNvSpPr txBox="1"/>
            <p:nvPr/>
          </p:nvSpPr>
          <p:spPr>
            <a:xfrm>
              <a:off x="3357554" y="2500306"/>
              <a:ext cx="2428892" cy="120032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dirty="0" smtClean="0"/>
                <a:t>5. Kdo byli husité a jaký symbol je spojoval?</a:t>
              </a:r>
              <a:endParaRPr lang="cs-CZ" sz="2400" dirty="0"/>
            </a:p>
          </p:txBody>
        </p:sp>
      </p:grpSp>
      <p:grpSp>
        <p:nvGrpSpPr>
          <p:cNvPr id="53" name="Skupina 52"/>
          <p:cNvGrpSpPr/>
          <p:nvPr/>
        </p:nvGrpSpPr>
        <p:grpSpPr>
          <a:xfrm>
            <a:off x="6155470" y="-24"/>
            <a:ext cx="2988530" cy="2428892"/>
            <a:chOff x="6143636" y="-18570"/>
            <a:chExt cx="2988562" cy="2376000"/>
          </a:xfrm>
        </p:grpSpPr>
        <p:sp>
          <p:nvSpPr>
            <p:cNvPr id="54" name="Obdélník 53"/>
            <p:cNvSpPr/>
            <p:nvPr/>
          </p:nvSpPr>
          <p:spPr>
            <a:xfrm>
              <a:off x="6143636" y="-18570"/>
              <a:ext cx="2988562" cy="2376000"/>
            </a:xfrm>
            <a:prstGeom prst="rect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5" name="TextovéPole 54"/>
            <p:cNvSpPr txBox="1"/>
            <p:nvPr/>
          </p:nvSpPr>
          <p:spPr>
            <a:xfrm>
              <a:off x="6357950" y="142852"/>
              <a:ext cx="2571768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dirty="0"/>
                <a:t>7</a:t>
              </a:r>
              <a:r>
                <a:rPr lang="cs-CZ" sz="2400" dirty="0" smtClean="0"/>
                <a:t>. Jmenuj husitské zbraně.</a:t>
              </a:r>
              <a:endParaRPr lang="cs-CZ" sz="2400" dirty="0"/>
            </a:p>
          </p:txBody>
        </p:sp>
      </p:grpSp>
      <p:grpSp>
        <p:nvGrpSpPr>
          <p:cNvPr id="56" name="Skupina 55"/>
          <p:cNvGrpSpPr/>
          <p:nvPr/>
        </p:nvGrpSpPr>
        <p:grpSpPr>
          <a:xfrm>
            <a:off x="-11802" y="4644570"/>
            <a:ext cx="3060000" cy="2232000"/>
            <a:chOff x="0" y="4626000"/>
            <a:chExt cx="3060000" cy="2232000"/>
          </a:xfrm>
        </p:grpSpPr>
        <p:sp>
          <p:nvSpPr>
            <p:cNvPr id="57" name="Obdélník 56"/>
            <p:cNvSpPr/>
            <p:nvPr/>
          </p:nvSpPr>
          <p:spPr>
            <a:xfrm>
              <a:off x="0" y="4626000"/>
              <a:ext cx="3060000" cy="2232000"/>
            </a:xfrm>
            <a:prstGeom prst="rect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8" name="TextovéPole 57"/>
            <p:cNvSpPr txBox="1"/>
            <p:nvPr/>
          </p:nvSpPr>
          <p:spPr>
            <a:xfrm>
              <a:off x="285720" y="4786322"/>
              <a:ext cx="2286016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dirty="0" smtClean="0"/>
                <a:t>8. Které husitské bitvy znáš ? </a:t>
              </a:r>
              <a:endParaRPr lang="cs-CZ" sz="2400" dirty="0"/>
            </a:p>
          </p:txBody>
        </p:sp>
      </p:grpSp>
      <p:grpSp>
        <p:nvGrpSpPr>
          <p:cNvPr id="59" name="Skupina 58"/>
          <p:cNvGrpSpPr/>
          <p:nvPr/>
        </p:nvGrpSpPr>
        <p:grpSpPr>
          <a:xfrm>
            <a:off x="3060000" y="4644570"/>
            <a:ext cx="3060000" cy="2232000"/>
            <a:chOff x="3071802" y="4626000"/>
            <a:chExt cx="3060000" cy="2232000"/>
          </a:xfrm>
        </p:grpSpPr>
        <p:sp>
          <p:nvSpPr>
            <p:cNvPr id="60" name="Obdélník 59"/>
            <p:cNvSpPr/>
            <p:nvPr/>
          </p:nvSpPr>
          <p:spPr>
            <a:xfrm>
              <a:off x="3071802" y="4626000"/>
              <a:ext cx="3060000" cy="2232000"/>
            </a:xfrm>
            <a:prstGeom prst="rect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1" name="TextovéPole 60"/>
            <p:cNvSpPr txBox="1"/>
            <p:nvPr/>
          </p:nvSpPr>
          <p:spPr>
            <a:xfrm>
              <a:off x="3357554" y="4714884"/>
              <a:ext cx="2286016" cy="156966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dirty="0" smtClean="0"/>
                <a:t>9. Která bitva ukončila boje husitů v Čechách?</a:t>
              </a:r>
              <a:endParaRPr lang="cs-CZ" sz="2400" dirty="0"/>
            </a:p>
          </p:txBody>
        </p:sp>
      </p:grpSp>
      <p:grpSp>
        <p:nvGrpSpPr>
          <p:cNvPr id="35" name="Skupina 34"/>
          <p:cNvGrpSpPr/>
          <p:nvPr/>
        </p:nvGrpSpPr>
        <p:grpSpPr>
          <a:xfrm>
            <a:off x="6143700" y="2357430"/>
            <a:ext cx="3000332" cy="2286016"/>
            <a:chOff x="6084000" y="2392314"/>
            <a:chExt cx="3060000" cy="2304000"/>
          </a:xfrm>
        </p:grpSpPr>
        <p:sp>
          <p:nvSpPr>
            <p:cNvPr id="36" name="Obdélník 35"/>
            <p:cNvSpPr/>
            <p:nvPr/>
          </p:nvSpPr>
          <p:spPr>
            <a:xfrm>
              <a:off x="6084000" y="2392314"/>
              <a:ext cx="3060000" cy="2304000"/>
            </a:xfrm>
            <a:prstGeom prst="rect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7" name="TextovéPole 36"/>
            <p:cNvSpPr txBox="1"/>
            <p:nvPr/>
          </p:nvSpPr>
          <p:spPr>
            <a:xfrm>
              <a:off x="6429388" y="2500306"/>
              <a:ext cx="2357454" cy="158200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dirty="0" smtClean="0"/>
                <a:t>1. Kdo vyvolával nepokoje </a:t>
              </a:r>
              <a:r>
                <a:rPr lang="cs-CZ" sz="2400" dirty="0" smtClean="0"/>
                <a:t>               u </a:t>
              </a:r>
              <a:r>
                <a:rPr lang="cs-CZ" sz="2400" dirty="0" smtClean="0"/>
                <a:t>obyčejných lidí</a:t>
              </a:r>
              <a:r>
                <a:rPr lang="cs-CZ" sz="2400" dirty="0" smtClean="0"/>
                <a:t>? </a:t>
              </a:r>
              <a:endParaRPr lang="cs-CZ" sz="2400" dirty="0"/>
            </a:p>
          </p:txBody>
        </p:sp>
      </p:grpSp>
      <p:grpSp>
        <p:nvGrpSpPr>
          <p:cNvPr id="50" name="Skupina 49"/>
          <p:cNvGrpSpPr/>
          <p:nvPr/>
        </p:nvGrpSpPr>
        <p:grpSpPr>
          <a:xfrm>
            <a:off x="6084032" y="4644570"/>
            <a:ext cx="3060000" cy="2232000"/>
            <a:chOff x="6084000" y="4626000"/>
            <a:chExt cx="3060000" cy="2232000"/>
          </a:xfrm>
        </p:grpSpPr>
        <p:sp>
          <p:nvSpPr>
            <p:cNvPr id="51" name="Obdélník 50"/>
            <p:cNvSpPr/>
            <p:nvPr/>
          </p:nvSpPr>
          <p:spPr>
            <a:xfrm>
              <a:off x="6084000" y="4626000"/>
              <a:ext cx="3060000" cy="2232000"/>
            </a:xfrm>
            <a:prstGeom prst="rect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2" name="TextovéPole 51"/>
            <p:cNvSpPr txBox="1"/>
            <p:nvPr/>
          </p:nvSpPr>
          <p:spPr>
            <a:xfrm>
              <a:off x="6286512" y="4714884"/>
              <a:ext cx="2714644" cy="156966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dirty="0"/>
                <a:t>6</a:t>
              </a:r>
              <a:r>
                <a:rPr lang="cs-CZ" sz="2400" dirty="0" smtClean="0"/>
                <a:t>. Jak se jmenuje město, ve kterém si měli být všichni lidé rovni?</a:t>
              </a:r>
              <a:endParaRPr lang="cs-CZ" sz="2400" dirty="0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6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11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" dur="5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22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7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1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4)">
                                      <p:cBhvr>
                                        <p:cTn id="32" dur="2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3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7" dur="500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9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5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4" dur="1000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0.7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6" dur="1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1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9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0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557808"/>
            <a:ext cx="8229600" cy="1143000"/>
          </a:xfrm>
        </p:spPr>
        <p:txBody>
          <a:bodyPr/>
          <a:lstStyle/>
          <a:p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KONTROLNÍ OTÁZKY</a:t>
            </a:r>
            <a:endParaRPr lang="cs-CZ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glow rad="228600">
                  <a:schemeClr val="accent3">
                    <a:satMod val="175000"/>
                    <a:alpha val="40000"/>
                  </a:schemeClr>
                </a:glow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0" y="2071678"/>
            <a:ext cx="9144000" cy="24929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Na obrázku jsou :    </a:t>
            </a:r>
          </a:p>
          <a:p>
            <a:r>
              <a:rPr lang="cs-CZ" sz="2400" dirty="0" smtClean="0"/>
              <a:t> </a:t>
            </a:r>
          </a:p>
          <a:p>
            <a:pPr algn="ctr"/>
            <a:r>
              <a:rPr lang="cs-CZ" sz="3600" b="1" dirty="0" smtClean="0"/>
              <a:t>_     _     _     _     _     _      _      _ </a:t>
            </a:r>
          </a:p>
          <a:p>
            <a:pPr algn="ctr"/>
            <a:endParaRPr lang="cs-CZ" sz="3600" b="1" dirty="0" smtClean="0"/>
          </a:p>
          <a:p>
            <a:pPr algn="ctr"/>
            <a:r>
              <a:rPr lang="cs-CZ" sz="3600" b="1" dirty="0" smtClean="0"/>
              <a:t>     _     _     _     _              _     _     _    _    _         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83568" y="332656"/>
            <a:ext cx="7615931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Odpověz , dostaneš jedničku ???</a:t>
            </a:r>
            <a:endParaRPr lang="cs-CZ" sz="44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glow rad="228600">
                  <a:schemeClr val="accent3">
                    <a:satMod val="175000"/>
                    <a:alpha val="40000"/>
                  </a:schemeClr>
                </a:glow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28596" y="2557494"/>
            <a:ext cx="35719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1) Kdo byl JAN ŽIŽKA?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28596" y="3643314"/>
            <a:ext cx="507209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2) Z čeho upravoval zbraně?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428596" y="4786322"/>
            <a:ext cx="550072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3) Na kterém hradě přišel o levé oko?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715140" y="4714884"/>
            <a:ext cx="118252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  <a:t>RABÍ</a:t>
            </a:r>
            <a:endParaRPr lang="cs-CZ" sz="28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286380" y="3571876"/>
            <a:ext cx="35719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  <a:t>ZEMĚDĚLSKÉ NÁŘADÍ</a:t>
            </a:r>
            <a:endParaRPr lang="cs-CZ" sz="28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500826" y="2571744"/>
            <a:ext cx="22860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  <a:t>VOJEVŮDCE </a:t>
            </a:r>
            <a:endParaRPr lang="cs-CZ" sz="28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28596" y="5715016"/>
            <a:ext cx="550072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4) Jak se jmenovala husitská vojska po smrti  J. Žižky?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532778" y="5715016"/>
            <a:ext cx="246837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  <a:t>SIROTCI</a:t>
            </a:r>
            <a:endParaRPr lang="cs-CZ" sz="2800" b="1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1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1928794" y="785794"/>
            <a:ext cx="6329378" cy="1143000"/>
          </a:xfrm>
        </p:spPr>
        <p:txBody>
          <a:bodyPr>
            <a:noAutofit/>
          </a:bodyPr>
          <a:lstStyle/>
          <a:p>
            <a:r>
              <a:rPr lang="cs-CZ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CITACE OBRAZOVÉHO MATERIÁLU</a:t>
            </a:r>
            <a:br>
              <a:rPr lang="cs-CZ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</a:br>
            <a:endParaRPr lang="cs-CZ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glow rad="228600">
                  <a:schemeClr val="accent3">
                    <a:satMod val="175000"/>
                    <a:alpha val="40000"/>
                  </a:schemeClr>
                </a:glow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grpSp>
        <p:nvGrpSpPr>
          <p:cNvPr id="7" name="Skupina 6"/>
          <p:cNvGrpSpPr/>
          <p:nvPr/>
        </p:nvGrpSpPr>
        <p:grpSpPr>
          <a:xfrm>
            <a:off x="642910" y="2824459"/>
            <a:ext cx="8215370" cy="461665"/>
            <a:chOff x="642910" y="2500306"/>
            <a:chExt cx="8215370" cy="461665"/>
          </a:xfrm>
        </p:grpSpPr>
        <p:sp>
          <p:nvSpPr>
            <p:cNvPr id="5" name="TextovéPole 4"/>
            <p:cNvSpPr txBox="1"/>
            <p:nvPr/>
          </p:nvSpPr>
          <p:spPr>
            <a:xfrm>
              <a:off x="1428728" y="2500306"/>
              <a:ext cx="742955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200" dirty="0" smtClean="0">
                  <a:hlinkClick r:id="rId2"/>
                </a:rPr>
                <a:t>http://upload.wikimedia.org/wikipedia/commons/6/67/Pam%C3%A1tn%C3%ADk_Jana_%C5%BDi%C5%BEky_u_Sudom%C4%9B%C5%99e_%284%29.JPG</a:t>
              </a:r>
              <a:endParaRPr lang="cs-CZ" sz="1200" dirty="0"/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642910" y="2500306"/>
              <a:ext cx="1000132" cy="2769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200" b="1" dirty="0" smtClean="0"/>
                <a:t>POMNÍK  </a:t>
              </a:r>
              <a:r>
                <a:rPr lang="cs-CZ" sz="1200" dirty="0" smtClean="0"/>
                <a:t>-</a:t>
              </a:r>
              <a:endParaRPr lang="cs-CZ" sz="1200" dirty="0"/>
            </a:p>
          </p:txBody>
        </p:sp>
      </p:grpSp>
      <p:sp>
        <p:nvSpPr>
          <p:cNvPr id="8" name="TextovéPole 7"/>
          <p:cNvSpPr txBox="1"/>
          <p:nvPr/>
        </p:nvSpPr>
        <p:spPr>
          <a:xfrm>
            <a:off x="1643042" y="2285992"/>
            <a:ext cx="20702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HUSITSKÉ ZBRANĚ -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350</TotalTime>
  <Words>274</Words>
  <Application>Microsoft Office PowerPoint</Application>
  <PresentationFormat>Předvádění na obrazovce (4:3)</PresentationFormat>
  <Paragraphs>49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KONTROLNÍ OTÁZKY</vt:lpstr>
      <vt:lpstr>Prezentace aplikace PowerPoint</vt:lpstr>
      <vt:lpstr>CITACE OBRAZOVÉHO MATERIÁLU 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Cilkovi</dc:creator>
  <cp:lastModifiedBy>Učitel</cp:lastModifiedBy>
  <cp:revision>38</cp:revision>
  <dcterms:created xsi:type="dcterms:W3CDTF">2011-10-16T15:28:49Z</dcterms:created>
  <dcterms:modified xsi:type="dcterms:W3CDTF">2012-03-27T12:42:26Z</dcterms:modified>
</cp:coreProperties>
</file>