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Default Extension="wdp" ContentType="image/vnd.ms-photo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8"/>
  </p:notesMasterIdLst>
  <p:sldIdLst>
    <p:sldId id="256" r:id="rId2"/>
    <p:sldId id="284" r:id="rId3"/>
    <p:sldId id="287" r:id="rId4"/>
    <p:sldId id="286" r:id="rId5"/>
    <p:sldId id="278" r:id="rId6"/>
    <p:sldId id="285" r:id="rId7"/>
    <p:sldId id="288" r:id="rId8"/>
    <p:sldId id="296" r:id="rId9"/>
    <p:sldId id="291" r:id="rId10"/>
    <p:sldId id="289" r:id="rId11"/>
    <p:sldId id="290" r:id="rId12"/>
    <p:sldId id="293" r:id="rId13"/>
    <p:sldId id="294" r:id="rId14"/>
    <p:sldId id="295" r:id="rId15"/>
    <p:sldId id="269" r:id="rId16"/>
    <p:sldId id="258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6600"/>
    <a:srgbClr val="0000CC"/>
    <a:srgbClr val="02283F"/>
    <a:srgbClr val="FFFAF0"/>
    <a:srgbClr val="FFFAF5"/>
    <a:srgbClr val="FFF5EB"/>
    <a:srgbClr val="FFEBCD"/>
    <a:srgbClr val="FFFFCC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2" d="100"/>
          <a:sy n="62" d="100"/>
        </p:scale>
        <p:origin x="-636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19.2.2014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15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19.2.2014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19.2.2014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19.2.2014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19.2.2014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19.2.2014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19.2.2014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19.2.2014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19.2.2014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19.2.2014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19.2.2014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19.2.2014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audio" Target="../media/audio1.wav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19.2.2014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3" name="click.wav"/>
          </p:stSnd>
        </p:sndAc>
      </p:transition>
    </mc:Choice>
    <mc:Fallback xmlns="">
      <p:transition spd="slow">
        <p:fade/>
        <p:sndAc>
          <p:stSnd>
            <p:snd r:embed="rId14" name="click.wav"/>
          </p:stSnd>
        </p:sndAc>
      </p:transition>
    </mc:Fallback>
  </mc:AlternateConten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5" Type="http://schemas.openxmlformats.org/officeDocument/2006/relationships/audio" Target="../media/audio1.wav"/><Relationship Id="rId4" Type="http://schemas.openxmlformats.org/officeDocument/2006/relationships/image" Target="../media/image2.jp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audio" Target="../media/audio1.wav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audio" Target="../media/audio1.wav"/><Relationship Id="rId5" Type="http://schemas.openxmlformats.org/officeDocument/2006/relationships/image" Target="../media/image4.WMF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audio" Target="../media/audio1.wav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audio" Target="../media/audio1.wav"/><Relationship Id="rId4" Type="http://schemas.openxmlformats.org/officeDocument/2006/relationships/image" Target="../media/image5.gi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audio" Target="../media/audio1.wav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audio" Target="../media/audio1.wav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audio" Target="../media/audio1.wav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audio" Target="../media/audio1.wav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audio" Target="../media/audio1.wav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audio" Target="../media/audio1.wav"/><Relationship Id="rId4" Type="http://schemas.openxmlformats.org/officeDocument/2006/relationships/image" Target="../media/image8.jpe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audio" Target="../media/audio1.wav"/><Relationship Id="rId7" Type="http://schemas.microsoft.com/office/2007/relationships/hdphoto" Target="../media/hdphoto1.wdp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6" Type="http://schemas.openxmlformats.org/officeDocument/2006/relationships/audio" Target="../media/audio1.wav"/><Relationship Id="rId4" Type="http://schemas.openxmlformats.org/officeDocument/2006/relationships/image" Target="../media/image12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5" Type="http://schemas.openxmlformats.org/officeDocument/2006/relationships/audio" Target="../media/audio1.wav"/><Relationship Id="rId4" Type="http://schemas.openxmlformats.org/officeDocument/2006/relationships/image" Target="../media/image13.gif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GIF"/><Relationship Id="rId3" Type="http://schemas.openxmlformats.org/officeDocument/2006/relationships/audio" Target="../media/audio1.wav"/><Relationship Id="rId7" Type="http://schemas.openxmlformats.org/officeDocument/2006/relationships/image" Target="../media/image15.WMF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wmf"/><Relationship Id="rId5" Type="http://schemas.openxmlformats.org/officeDocument/2006/relationships/audio" Target="../media/audio3.wav"/><Relationship Id="rId4" Type="http://schemas.openxmlformats.org/officeDocument/2006/relationships/audio" Target="../media/audio2.wav"/><Relationship Id="rId9" Type="http://schemas.openxmlformats.org/officeDocument/2006/relationships/audio" Target="../media/audio1.wav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://cz.vector.me/browse/260051/proxy_server" TargetMode="External"/><Relationship Id="rId13" Type="http://schemas.openxmlformats.org/officeDocument/2006/relationships/audio" Target="../media/audio1.wav"/><Relationship Id="rId3" Type="http://schemas.openxmlformats.org/officeDocument/2006/relationships/image" Target="../media/image1.png"/><Relationship Id="rId7" Type="http://schemas.openxmlformats.org/officeDocument/2006/relationships/hyperlink" Target="http://cz.vector.me/browse/260030/web_user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commons.wikimedia.org/wiki/File:Gateway_firewall.png" TargetMode="External"/><Relationship Id="rId11" Type="http://schemas.openxmlformats.org/officeDocument/2006/relationships/hyperlink" Target="http://office.microsoft.com/cs-cz/images/?CTT=97" TargetMode="External"/><Relationship Id="rId5" Type="http://schemas.openxmlformats.org/officeDocument/2006/relationships/hyperlink" Target="http://www.spsemoh.cz/vyuka/site/index.htm" TargetMode="External"/><Relationship Id="rId10" Type="http://schemas.openxmlformats.org/officeDocument/2006/relationships/hyperlink" Target="http://office.microsoft.com/cs-cz/images/MC900442026.aspx" TargetMode="External"/><Relationship Id="rId4" Type="http://schemas.openxmlformats.org/officeDocument/2006/relationships/image" Target="../media/image2.jpg"/><Relationship Id="rId9" Type="http://schemas.openxmlformats.org/officeDocument/2006/relationships/hyperlink" Target="http://cz.vector.me/browse/685450/cloud_computi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59780290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33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Princip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a dělení sítí, jejich podstata, vlastnosti a použití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Počítačové sítě, internet, TCP/IP,</a:t>
                      </a: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200" kern="1200" baseline="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html</a:t>
                      </a: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, http, www, web, server, uzel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Informační a komunikační technologie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Ing. Jiří Soukup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Prezentace, výklad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, samostudium, </a:t>
                      </a:r>
                      <a:r>
                        <a:rPr lang="cs-CZ" sz="1200" kern="120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autotest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dataprojektor, interaktivní tabule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, PC učebna, Webová aplikace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prezentace,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vyhledávání</a:t>
                      </a: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informací, </a:t>
                      </a:r>
                      <a:r>
                        <a:rPr lang="cs-CZ" sz="1200" kern="120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autoevaluační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test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škola, učiliště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 ročník, žáci 15 – 16 let, obor E, žáci se speciálními vzdělávacími potřebami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Vlastní zdroje a seznam - viz 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poslední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91035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/>
              <a:t>Internet 2 - </a:t>
            </a:r>
            <a:r>
              <a:rPr lang="cs-CZ" sz="2400" b="1"/>
              <a:t>jak </a:t>
            </a:r>
            <a:r>
              <a:rPr lang="cs-CZ" sz="2400" b="1" smtClean="0"/>
              <a:t>funguje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err="1" smtClean="0"/>
              <a:t>VY_32_INOVACE_33_671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5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5611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BCD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>
                <a:solidFill>
                  <a:schemeClr val="tx2"/>
                </a:solidFill>
              </a:rPr>
              <a:t>Internet 2 - jak </a:t>
            </a:r>
            <a:r>
              <a:rPr lang="cs-CZ" sz="3000" b="1" i="1" u="sng" dirty="0" smtClean="0">
                <a:solidFill>
                  <a:schemeClr val="tx2"/>
                </a:solidFill>
              </a:rPr>
              <a:t>funguje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sp>
        <p:nvSpPr>
          <p:cNvPr id="1025" name="TextovéPole 1024"/>
          <p:cNvSpPr txBox="1"/>
          <p:nvPr/>
        </p:nvSpPr>
        <p:spPr>
          <a:xfrm>
            <a:off x="226862" y="764704"/>
            <a:ext cx="8856984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b="1" dirty="0" smtClean="0">
                <a:solidFill>
                  <a:srgbClr val="002060"/>
                </a:solidFill>
              </a:rPr>
              <a:t>Co je internet?</a:t>
            </a:r>
            <a:endParaRPr lang="cs-CZ" sz="2400" b="1" dirty="0">
              <a:solidFill>
                <a:srgbClr val="002060"/>
              </a:solidFill>
            </a:endParaRPr>
          </a:p>
          <a:p>
            <a:pPr algn="just"/>
            <a:endParaRPr lang="cs-CZ" sz="2400" dirty="0" smtClean="0">
              <a:solidFill>
                <a:srgbClr val="0000CC"/>
              </a:solidFill>
            </a:endParaRPr>
          </a:p>
          <a:p>
            <a:pPr algn="just"/>
            <a:r>
              <a:rPr lang="cs-CZ" sz="2400" dirty="0" smtClean="0">
                <a:solidFill>
                  <a:srgbClr val="0000CC"/>
                </a:solidFill>
              </a:rPr>
              <a:t>Za prapůvodce </a:t>
            </a:r>
            <a:r>
              <a:rPr lang="cs-CZ" sz="2400" dirty="0">
                <a:solidFill>
                  <a:srgbClr val="0000CC"/>
                </a:solidFill>
              </a:rPr>
              <a:t>počítačových sítí můžeme považovat </a:t>
            </a:r>
            <a:r>
              <a:rPr lang="cs-CZ" sz="2400" dirty="0" smtClean="0">
                <a:solidFill>
                  <a:srgbClr val="0000CC"/>
                </a:solidFill>
              </a:rPr>
              <a:t>už např. telegrafní </a:t>
            </a:r>
            <a:r>
              <a:rPr lang="cs-CZ" sz="2400" dirty="0">
                <a:solidFill>
                  <a:srgbClr val="0000CC"/>
                </a:solidFill>
              </a:rPr>
              <a:t>a dálnopisné sítě budované </a:t>
            </a:r>
            <a:r>
              <a:rPr lang="cs-CZ" sz="2400" dirty="0" smtClean="0">
                <a:solidFill>
                  <a:srgbClr val="0000CC"/>
                </a:solidFill>
              </a:rPr>
              <a:t>již v </a:t>
            </a:r>
            <a:r>
              <a:rPr lang="cs-CZ" sz="2400" dirty="0">
                <a:solidFill>
                  <a:srgbClr val="0000CC"/>
                </a:solidFill>
              </a:rPr>
              <a:t>devatenáctém století. </a:t>
            </a:r>
            <a:endParaRPr lang="cs-CZ" sz="2400" dirty="0" smtClean="0">
              <a:solidFill>
                <a:srgbClr val="0000CC"/>
              </a:solidFill>
            </a:endParaRPr>
          </a:p>
          <a:p>
            <a:pPr algn="just"/>
            <a:r>
              <a:rPr lang="cs-CZ" sz="2000" i="1" dirty="0" smtClean="0">
                <a:solidFill>
                  <a:srgbClr val="0070C0"/>
                </a:solidFill>
              </a:rPr>
              <a:t>(princip sítě = propojení více přístrojů a přenos dat na dálku)</a:t>
            </a:r>
          </a:p>
          <a:p>
            <a:pPr algn="just"/>
            <a:endParaRPr lang="cs-CZ" sz="1200" dirty="0" smtClean="0">
              <a:solidFill>
                <a:srgbClr val="0000CC"/>
              </a:solidFill>
            </a:endParaRPr>
          </a:p>
          <a:p>
            <a:pPr algn="just"/>
            <a:r>
              <a:rPr lang="cs-CZ" sz="2400" dirty="0" smtClean="0">
                <a:solidFill>
                  <a:srgbClr val="006600"/>
                </a:solidFill>
              </a:rPr>
              <a:t>Následovala doba lokálních sítí se složitým převodem dat pro síť jinou.</a:t>
            </a:r>
          </a:p>
          <a:p>
            <a:pPr algn="just"/>
            <a:endParaRPr lang="cs-CZ" sz="1200" dirty="0" smtClean="0">
              <a:solidFill>
                <a:srgbClr val="006600"/>
              </a:solidFill>
            </a:endParaRPr>
          </a:p>
          <a:p>
            <a:pPr algn="just"/>
            <a:r>
              <a:rPr lang="cs-CZ" sz="2400" dirty="0" smtClean="0">
                <a:solidFill>
                  <a:srgbClr val="C00000"/>
                </a:solidFill>
              </a:rPr>
              <a:t>Současné </a:t>
            </a:r>
            <a:r>
              <a:rPr lang="cs-CZ" sz="2400" dirty="0">
                <a:solidFill>
                  <a:srgbClr val="C00000"/>
                </a:solidFill>
              </a:rPr>
              <a:t>počítačové sítě jsou </a:t>
            </a:r>
            <a:r>
              <a:rPr lang="cs-CZ" sz="2400" dirty="0" smtClean="0">
                <a:solidFill>
                  <a:srgbClr val="C00000"/>
                </a:solidFill>
              </a:rPr>
              <a:t>tvořeny </a:t>
            </a:r>
            <a:r>
              <a:rPr lang="cs-CZ" sz="2400" dirty="0">
                <a:solidFill>
                  <a:srgbClr val="C00000"/>
                </a:solidFill>
              </a:rPr>
              <a:t>souborem </a:t>
            </a:r>
            <a:r>
              <a:rPr lang="cs-CZ" sz="2400" b="1" dirty="0">
                <a:solidFill>
                  <a:srgbClr val="C00000"/>
                </a:solidFill>
              </a:rPr>
              <a:t>standardů</a:t>
            </a:r>
            <a:r>
              <a:rPr lang="cs-CZ" sz="2400" dirty="0">
                <a:solidFill>
                  <a:srgbClr val="C00000"/>
                </a:solidFill>
              </a:rPr>
              <a:t> (</a:t>
            </a:r>
            <a:r>
              <a:rPr lang="cs-CZ" sz="2400" dirty="0" err="1">
                <a:solidFill>
                  <a:srgbClr val="C00000"/>
                </a:solidFill>
              </a:rPr>
              <a:t>Ethernet</a:t>
            </a:r>
            <a:r>
              <a:rPr lang="cs-CZ" sz="2400" dirty="0">
                <a:solidFill>
                  <a:srgbClr val="C00000"/>
                </a:solidFill>
              </a:rPr>
              <a:t>, Fast </a:t>
            </a:r>
            <a:r>
              <a:rPr lang="cs-CZ" sz="2400" dirty="0" err="1">
                <a:solidFill>
                  <a:srgbClr val="C00000"/>
                </a:solidFill>
              </a:rPr>
              <a:t>Ethernet</a:t>
            </a:r>
            <a:r>
              <a:rPr lang="cs-CZ" sz="2400" dirty="0">
                <a:solidFill>
                  <a:srgbClr val="C00000"/>
                </a:solidFill>
              </a:rPr>
              <a:t>, atd.) a </a:t>
            </a:r>
            <a:r>
              <a:rPr lang="cs-CZ" sz="2400" b="1" dirty="0">
                <a:solidFill>
                  <a:srgbClr val="C00000"/>
                </a:solidFill>
              </a:rPr>
              <a:t>protokolů</a:t>
            </a:r>
            <a:r>
              <a:rPr lang="cs-CZ" sz="2400" dirty="0">
                <a:solidFill>
                  <a:srgbClr val="C00000"/>
                </a:solidFill>
              </a:rPr>
              <a:t> </a:t>
            </a:r>
            <a:r>
              <a:rPr lang="cs-CZ" sz="2400" dirty="0" smtClean="0">
                <a:solidFill>
                  <a:srgbClr val="C00000"/>
                </a:solidFill>
              </a:rPr>
              <a:t>(TCP/IP</a:t>
            </a:r>
            <a:r>
              <a:rPr lang="cs-CZ" sz="2400" dirty="0">
                <a:solidFill>
                  <a:srgbClr val="C00000"/>
                </a:solidFill>
              </a:rPr>
              <a:t>, </a:t>
            </a:r>
            <a:r>
              <a:rPr lang="cs-CZ" sz="2400" dirty="0" err="1">
                <a:solidFill>
                  <a:srgbClr val="C00000"/>
                </a:solidFill>
              </a:rPr>
              <a:t>IPX</a:t>
            </a:r>
            <a:r>
              <a:rPr lang="cs-CZ" sz="2400" dirty="0">
                <a:solidFill>
                  <a:srgbClr val="C00000"/>
                </a:solidFill>
              </a:rPr>
              <a:t>, </a:t>
            </a:r>
            <a:r>
              <a:rPr lang="cs-CZ" sz="2400" dirty="0" smtClean="0">
                <a:solidFill>
                  <a:srgbClr val="C00000"/>
                </a:solidFill>
              </a:rPr>
              <a:t>atd</a:t>
            </a:r>
            <a:r>
              <a:rPr lang="cs-CZ" sz="2400" dirty="0">
                <a:solidFill>
                  <a:srgbClr val="C00000"/>
                </a:solidFill>
              </a:rPr>
              <a:t>.) zajišťujících </a:t>
            </a:r>
            <a:r>
              <a:rPr lang="cs-CZ" sz="2400" dirty="0" smtClean="0">
                <a:solidFill>
                  <a:srgbClr val="C00000"/>
                </a:solidFill>
              </a:rPr>
              <a:t>jednoznačnou vzájemnou </a:t>
            </a:r>
            <a:r>
              <a:rPr lang="cs-CZ" sz="2400" dirty="0">
                <a:solidFill>
                  <a:srgbClr val="C00000"/>
                </a:solidFill>
              </a:rPr>
              <a:t>výměnu dat mezi počítači a ostatním zařízením v síti. </a:t>
            </a:r>
            <a:endParaRPr lang="cs-CZ" sz="2400" dirty="0" smtClean="0">
              <a:solidFill>
                <a:srgbClr val="C00000"/>
              </a:solidFill>
            </a:endParaRPr>
          </a:p>
          <a:p>
            <a:pPr algn="just"/>
            <a:r>
              <a:rPr lang="cs-CZ" sz="2000" b="1" i="1" dirty="0" smtClean="0">
                <a:solidFill>
                  <a:schemeClr val="accent6">
                    <a:lumMod val="50000"/>
                  </a:schemeClr>
                </a:solidFill>
              </a:rPr>
              <a:t>(podstata je v zajištění jednoznačně platných pravidel, jazyku, technologií, apod.) </a:t>
            </a:r>
            <a:endParaRPr lang="cs-CZ" sz="2000" b="1" i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1" name="Zástupný symbol pro obsah 2"/>
          <p:cNvSpPr txBox="1">
            <a:spLocks/>
          </p:cNvSpPr>
          <p:nvPr/>
        </p:nvSpPr>
        <p:spPr bwMode="auto">
          <a:xfrm>
            <a:off x="0" y="6237311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58875" indent="0">
              <a:spcBef>
                <a:spcPts val="0"/>
              </a:spcBef>
              <a:buNone/>
            </a:pPr>
            <a:r>
              <a:rPr lang="cs-CZ" sz="2000" i="1" dirty="0" smtClean="0">
                <a:solidFill>
                  <a:srgbClr val="7030A0"/>
                </a:solidFill>
              </a:rPr>
              <a:t>Zamyšlení: </a:t>
            </a:r>
            <a:r>
              <a:rPr lang="cs-CZ" sz="1800" i="1" dirty="0" smtClean="0">
                <a:solidFill>
                  <a:srgbClr val="7030A0"/>
                </a:solidFill>
              </a:rPr>
              <a:t>Co je myšleno pojmem síť v běžném lidském životě – asociace.</a:t>
            </a:r>
          </a:p>
          <a:p>
            <a:pPr marL="1158875" indent="0">
              <a:spcBef>
                <a:spcPts val="0"/>
              </a:spcBef>
              <a:buNone/>
            </a:pPr>
            <a:r>
              <a:rPr lang="cs-CZ" sz="1800" i="1" dirty="0" smtClean="0">
                <a:solidFill>
                  <a:srgbClr val="7030A0"/>
                </a:solidFill>
              </a:rPr>
              <a:t>Např. zloděj uvízl v síti, síťový model, silniční síť, atd., je zde podoba s počítačovou?</a:t>
            </a:r>
            <a:endParaRPr lang="cs-CZ" sz="1800" i="1" dirty="0">
              <a:solidFill>
                <a:srgbClr val="7030A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31" name="Tlačítko akce: Dopředu nebo Další 30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9652504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6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afterEffect">
                                  <p:stCondLst>
                                    <p:cond delay="50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950"/>
                            </p:stCondLst>
                            <p:childTnLst>
                              <p:par>
                                <p:cTn id="9" presetID="9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6950"/>
                            </p:stCondLst>
                            <p:childTnLst>
                              <p:par>
                                <p:cTn id="13" presetID="9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795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5" grpId="0"/>
      <p:bldP spid="31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5611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BCD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>
                <a:solidFill>
                  <a:schemeClr val="tx2"/>
                </a:solidFill>
              </a:rPr>
              <a:t>Internet 2 - jak </a:t>
            </a:r>
            <a:r>
              <a:rPr lang="cs-CZ" sz="3000" b="1" i="1" u="sng" dirty="0" smtClean="0">
                <a:solidFill>
                  <a:schemeClr val="tx2"/>
                </a:solidFill>
              </a:rPr>
              <a:t>funguje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sp>
        <p:nvSpPr>
          <p:cNvPr id="1025" name="TextovéPole 1024"/>
          <p:cNvSpPr txBox="1"/>
          <p:nvPr/>
        </p:nvSpPr>
        <p:spPr>
          <a:xfrm>
            <a:off x="226862" y="764704"/>
            <a:ext cx="8856984" cy="32316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b="1" dirty="0" smtClean="0">
                <a:solidFill>
                  <a:srgbClr val="002060"/>
                </a:solidFill>
              </a:rPr>
              <a:t>Co je internet?</a:t>
            </a:r>
            <a:endParaRPr lang="cs-CZ" sz="2400" b="1" dirty="0">
              <a:solidFill>
                <a:srgbClr val="002060"/>
              </a:solidFill>
            </a:endParaRPr>
          </a:p>
          <a:p>
            <a:pPr algn="just"/>
            <a:r>
              <a:rPr lang="cs-CZ" sz="2400" dirty="0" smtClean="0">
                <a:solidFill>
                  <a:srgbClr val="7030A0"/>
                </a:solidFill>
              </a:rPr>
              <a:t>Po technické stránce vznikl </a:t>
            </a:r>
            <a:r>
              <a:rPr lang="cs-CZ" sz="2400" dirty="0" err="1" smtClean="0">
                <a:solidFill>
                  <a:srgbClr val="7030A0"/>
                </a:solidFill>
              </a:rPr>
              <a:t>ArpaNet</a:t>
            </a:r>
            <a:r>
              <a:rPr lang="cs-CZ" sz="2400" dirty="0" smtClean="0">
                <a:solidFill>
                  <a:srgbClr val="7030A0"/>
                </a:solidFill>
              </a:rPr>
              <a:t> jako rovnocenná síť připojených počítačů - stanic (uzlů, později serverů), tedy </a:t>
            </a:r>
            <a:r>
              <a:rPr lang="cs-CZ" sz="2400" dirty="0" err="1" smtClean="0">
                <a:solidFill>
                  <a:srgbClr val="7030A0"/>
                </a:solidFill>
              </a:rPr>
              <a:t>distribuovaně</a:t>
            </a:r>
            <a:r>
              <a:rPr lang="cs-CZ" sz="2400" dirty="0" smtClean="0">
                <a:solidFill>
                  <a:srgbClr val="7030A0"/>
                </a:solidFill>
              </a:rPr>
              <a:t> propojené počítače v jediné síti.</a:t>
            </a:r>
            <a:endParaRPr lang="cs-CZ" sz="2400" dirty="0">
              <a:solidFill>
                <a:srgbClr val="7030A0"/>
              </a:solidFill>
            </a:endParaRPr>
          </a:p>
          <a:p>
            <a:pPr algn="just"/>
            <a:endParaRPr lang="cs-CZ" sz="1200" dirty="0">
              <a:solidFill>
                <a:srgbClr val="7030A0"/>
              </a:solidFill>
            </a:endParaRPr>
          </a:p>
          <a:p>
            <a:pPr algn="just"/>
            <a:r>
              <a:rPr lang="cs-CZ" sz="2400" dirty="0" smtClean="0">
                <a:solidFill>
                  <a:srgbClr val="0070C0"/>
                </a:solidFill>
              </a:rPr>
              <a:t>Takových menších sítí postupně vznikalo více, a logicky vznikala potřeba, jak data z jedné sítě použít i jinde, tedy zajistit vzájemný přenos dat. To musel zajistit nějaký aktivní prvek, který data jedné sítě upravil do pravidel komunikace sítě druhé a předal je.</a:t>
            </a:r>
            <a:endParaRPr lang="cs-CZ" sz="2400" dirty="0">
              <a:solidFill>
                <a:srgbClr val="0070C0"/>
              </a:solidFill>
            </a:endParaRPr>
          </a:p>
        </p:txBody>
      </p:sp>
      <p:pic>
        <p:nvPicPr>
          <p:cNvPr id="1028" name="Picture 4" descr="L:\DUM_JS\DUM_JS\zdroj\ICT\lannetwork.jpg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236" t="44993" r="47014" b="22960"/>
          <a:stretch/>
        </p:blipFill>
        <p:spPr bwMode="auto">
          <a:xfrm>
            <a:off x="4211960" y="4365104"/>
            <a:ext cx="864096" cy="11468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096" name="Zakřivená spojnice 1095"/>
          <p:cNvCxnSpPr/>
          <p:nvPr/>
        </p:nvCxnSpPr>
        <p:spPr>
          <a:xfrm flipV="1">
            <a:off x="2771800" y="5013176"/>
            <a:ext cx="1872208" cy="504056"/>
          </a:xfrm>
          <a:prstGeom prst="curvedConnector3">
            <a:avLst>
              <a:gd name="adj1" fmla="val 50000"/>
            </a:avLst>
          </a:prstGeom>
          <a:ln w="38100">
            <a:solidFill>
              <a:schemeClr val="tx2">
                <a:lumMod val="40000"/>
                <a:lumOff val="6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2" name="Zakřivená spojnice 111"/>
          <p:cNvCxnSpPr/>
          <p:nvPr/>
        </p:nvCxnSpPr>
        <p:spPr>
          <a:xfrm flipH="1">
            <a:off x="2771800" y="5157192"/>
            <a:ext cx="1872208" cy="504056"/>
          </a:xfrm>
          <a:prstGeom prst="curvedConnector3">
            <a:avLst>
              <a:gd name="adj1" fmla="val 43317"/>
            </a:avLst>
          </a:prstGeom>
          <a:ln w="38100">
            <a:solidFill>
              <a:schemeClr val="tx2">
                <a:lumMod val="40000"/>
                <a:lumOff val="6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3" name="Zakřivená spojnice 112"/>
          <p:cNvCxnSpPr/>
          <p:nvPr/>
        </p:nvCxnSpPr>
        <p:spPr>
          <a:xfrm>
            <a:off x="4644008" y="5013176"/>
            <a:ext cx="1512168" cy="360040"/>
          </a:xfrm>
          <a:prstGeom prst="curvedConnector3">
            <a:avLst>
              <a:gd name="adj1" fmla="val 60184"/>
            </a:avLst>
          </a:prstGeom>
          <a:ln w="381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4" name="Zakřivená spojnice 113"/>
          <p:cNvCxnSpPr/>
          <p:nvPr/>
        </p:nvCxnSpPr>
        <p:spPr>
          <a:xfrm rot="10800000">
            <a:off x="4572001" y="5157192"/>
            <a:ext cx="1800199" cy="360040"/>
          </a:xfrm>
          <a:prstGeom prst="curvedConnector3">
            <a:avLst>
              <a:gd name="adj1" fmla="val 50000"/>
            </a:avLst>
          </a:prstGeom>
          <a:ln w="381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Obrázek 13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88115" y="4221088"/>
            <a:ext cx="3159749" cy="1944216"/>
          </a:xfrm>
          <a:prstGeom prst="rect">
            <a:avLst/>
          </a:prstGeom>
        </p:spPr>
      </p:pic>
      <p:grpSp>
        <p:nvGrpSpPr>
          <p:cNvPr id="3" name="Group 4"/>
          <p:cNvGrpSpPr>
            <a:grpSpLocks noChangeAspect="1"/>
          </p:cNvGrpSpPr>
          <p:nvPr/>
        </p:nvGrpSpPr>
        <p:grpSpPr bwMode="auto">
          <a:xfrm>
            <a:off x="5724128" y="4005064"/>
            <a:ext cx="3276600" cy="2016125"/>
            <a:chOff x="2387" y="2478"/>
            <a:chExt cx="2064" cy="1270"/>
          </a:xfrm>
        </p:grpSpPr>
        <p:sp>
          <p:nvSpPr>
            <p:cNvPr id="4" name="AutoShape 3"/>
            <p:cNvSpPr>
              <a:spLocks noChangeAspect="1" noChangeArrowheads="1" noTextEdit="1"/>
            </p:cNvSpPr>
            <p:nvPr/>
          </p:nvSpPr>
          <p:spPr bwMode="auto">
            <a:xfrm>
              <a:off x="2387" y="2478"/>
              <a:ext cx="2064" cy="127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" name="Freeform 5"/>
            <p:cNvSpPr>
              <a:spLocks/>
            </p:cNvSpPr>
            <p:nvPr/>
          </p:nvSpPr>
          <p:spPr bwMode="auto">
            <a:xfrm>
              <a:off x="2387" y="2478"/>
              <a:ext cx="2064" cy="998"/>
            </a:xfrm>
            <a:custGeom>
              <a:avLst/>
              <a:gdLst>
                <a:gd name="T0" fmla="*/ 1138 w 2064"/>
                <a:gd name="T1" fmla="*/ 996 h 998"/>
                <a:gd name="T2" fmla="*/ 1291 w 2064"/>
                <a:gd name="T3" fmla="*/ 982 h 998"/>
                <a:gd name="T4" fmla="*/ 1434 w 2064"/>
                <a:gd name="T5" fmla="*/ 958 h 998"/>
                <a:gd name="T6" fmla="*/ 1567 w 2064"/>
                <a:gd name="T7" fmla="*/ 926 h 998"/>
                <a:gd name="T8" fmla="*/ 1688 w 2064"/>
                <a:gd name="T9" fmla="*/ 884 h 998"/>
                <a:gd name="T10" fmla="*/ 1796 w 2064"/>
                <a:gd name="T11" fmla="*/ 835 h 998"/>
                <a:gd name="T12" fmla="*/ 1888 w 2064"/>
                <a:gd name="T13" fmla="*/ 778 h 998"/>
                <a:gd name="T14" fmla="*/ 1963 w 2064"/>
                <a:gd name="T15" fmla="*/ 716 h 998"/>
                <a:gd name="T16" fmla="*/ 2018 w 2064"/>
                <a:gd name="T17" fmla="*/ 648 h 998"/>
                <a:gd name="T18" fmla="*/ 2052 w 2064"/>
                <a:gd name="T19" fmla="*/ 575 h 998"/>
                <a:gd name="T20" fmla="*/ 2064 w 2064"/>
                <a:gd name="T21" fmla="*/ 500 h 998"/>
                <a:gd name="T22" fmla="*/ 2052 w 2064"/>
                <a:gd name="T23" fmla="*/ 424 h 998"/>
                <a:gd name="T24" fmla="*/ 2018 w 2064"/>
                <a:gd name="T25" fmla="*/ 351 h 998"/>
                <a:gd name="T26" fmla="*/ 1963 w 2064"/>
                <a:gd name="T27" fmla="*/ 284 h 998"/>
                <a:gd name="T28" fmla="*/ 1888 w 2064"/>
                <a:gd name="T29" fmla="*/ 221 h 998"/>
                <a:gd name="T30" fmla="*/ 1796 w 2064"/>
                <a:gd name="T31" fmla="*/ 164 h 998"/>
                <a:gd name="T32" fmla="*/ 1688 w 2064"/>
                <a:gd name="T33" fmla="*/ 114 h 998"/>
                <a:gd name="T34" fmla="*/ 1567 w 2064"/>
                <a:gd name="T35" fmla="*/ 72 h 998"/>
                <a:gd name="T36" fmla="*/ 1434 w 2064"/>
                <a:gd name="T37" fmla="*/ 40 h 998"/>
                <a:gd name="T38" fmla="*/ 1291 w 2064"/>
                <a:gd name="T39" fmla="*/ 16 h 998"/>
                <a:gd name="T40" fmla="*/ 1138 w 2064"/>
                <a:gd name="T41" fmla="*/ 2 h 998"/>
                <a:gd name="T42" fmla="*/ 979 w 2064"/>
                <a:gd name="T43" fmla="*/ 1 h 998"/>
                <a:gd name="T44" fmla="*/ 824 w 2064"/>
                <a:gd name="T45" fmla="*/ 10 h 998"/>
                <a:gd name="T46" fmla="*/ 678 w 2064"/>
                <a:gd name="T47" fmla="*/ 30 h 998"/>
                <a:gd name="T48" fmla="*/ 541 w 2064"/>
                <a:gd name="T49" fmla="*/ 61 h 998"/>
                <a:gd name="T50" fmla="*/ 415 w 2064"/>
                <a:gd name="T51" fmla="*/ 99 h 998"/>
                <a:gd name="T52" fmla="*/ 302 w 2064"/>
                <a:gd name="T53" fmla="*/ 146 h 998"/>
                <a:gd name="T54" fmla="*/ 205 w 2064"/>
                <a:gd name="T55" fmla="*/ 201 h 998"/>
                <a:gd name="T56" fmla="*/ 124 w 2064"/>
                <a:gd name="T57" fmla="*/ 262 h 998"/>
                <a:gd name="T58" fmla="*/ 63 w 2064"/>
                <a:gd name="T59" fmla="*/ 328 h 998"/>
                <a:gd name="T60" fmla="*/ 21 w 2064"/>
                <a:gd name="T61" fmla="*/ 400 h 998"/>
                <a:gd name="T62" fmla="*/ 1 w 2064"/>
                <a:gd name="T63" fmla="*/ 474 h 998"/>
                <a:gd name="T64" fmla="*/ 5 w 2064"/>
                <a:gd name="T65" fmla="*/ 551 h 998"/>
                <a:gd name="T66" fmla="*/ 32 w 2064"/>
                <a:gd name="T67" fmla="*/ 625 h 998"/>
                <a:gd name="T68" fmla="*/ 82 w 2064"/>
                <a:gd name="T69" fmla="*/ 694 h 998"/>
                <a:gd name="T70" fmla="*/ 150 w 2064"/>
                <a:gd name="T71" fmla="*/ 757 h 998"/>
                <a:gd name="T72" fmla="*/ 235 w 2064"/>
                <a:gd name="T73" fmla="*/ 816 h 998"/>
                <a:gd name="T74" fmla="*/ 338 w 2064"/>
                <a:gd name="T75" fmla="*/ 868 h 998"/>
                <a:gd name="T76" fmla="*/ 455 w 2064"/>
                <a:gd name="T77" fmla="*/ 912 h 998"/>
                <a:gd name="T78" fmla="*/ 585 w 2064"/>
                <a:gd name="T79" fmla="*/ 949 h 998"/>
                <a:gd name="T80" fmla="*/ 726 w 2064"/>
                <a:gd name="T81" fmla="*/ 976 h 998"/>
                <a:gd name="T82" fmla="*/ 876 w 2064"/>
                <a:gd name="T83" fmla="*/ 992 h 998"/>
                <a:gd name="T84" fmla="*/ 1033 w 2064"/>
                <a:gd name="T85" fmla="*/ 998 h 9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2064" h="998">
                  <a:moveTo>
                    <a:pt x="1033" y="998"/>
                  </a:moveTo>
                  <a:lnTo>
                    <a:pt x="1086" y="997"/>
                  </a:lnTo>
                  <a:lnTo>
                    <a:pt x="1138" y="996"/>
                  </a:lnTo>
                  <a:lnTo>
                    <a:pt x="1189" y="992"/>
                  </a:lnTo>
                  <a:lnTo>
                    <a:pt x="1241" y="988"/>
                  </a:lnTo>
                  <a:lnTo>
                    <a:pt x="1291" y="982"/>
                  </a:lnTo>
                  <a:lnTo>
                    <a:pt x="1339" y="976"/>
                  </a:lnTo>
                  <a:lnTo>
                    <a:pt x="1387" y="968"/>
                  </a:lnTo>
                  <a:lnTo>
                    <a:pt x="1434" y="958"/>
                  </a:lnTo>
                  <a:lnTo>
                    <a:pt x="1480" y="949"/>
                  </a:lnTo>
                  <a:lnTo>
                    <a:pt x="1524" y="937"/>
                  </a:lnTo>
                  <a:lnTo>
                    <a:pt x="1567" y="926"/>
                  </a:lnTo>
                  <a:lnTo>
                    <a:pt x="1609" y="912"/>
                  </a:lnTo>
                  <a:lnTo>
                    <a:pt x="1650" y="899"/>
                  </a:lnTo>
                  <a:lnTo>
                    <a:pt x="1688" y="884"/>
                  </a:lnTo>
                  <a:lnTo>
                    <a:pt x="1726" y="868"/>
                  </a:lnTo>
                  <a:lnTo>
                    <a:pt x="1762" y="852"/>
                  </a:lnTo>
                  <a:lnTo>
                    <a:pt x="1796" y="835"/>
                  </a:lnTo>
                  <a:lnTo>
                    <a:pt x="1829" y="816"/>
                  </a:lnTo>
                  <a:lnTo>
                    <a:pt x="1859" y="797"/>
                  </a:lnTo>
                  <a:lnTo>
                    <a:pt x="1888" y="778"/>
                  </a:lnTo>
                  <a:lnTo>
                    <a:pt x="1914" y="757"/>
                  </a:lnTo>
                  <a:lnTo>
                    <a:pt x="1940" y="736"/>
                  </a:lnTo>
                  <a:lnTo>
                    <a:pt x="1963" y="716"/>
                  </a:lnTo>
                  <a:lnTo>
                    <a:pt x="1983" y="694"/>
                  </a:lnTo>
                  <a:lnTo>
                    <a:pt x="2001" y="671"/>
                  </a:lnTo>
                  <a:lnTo>
                    <a:pt x="2018" y="648"/>
                  </a:lnTo>
                  <a:lnTo>
                    <a:pt x="2032" y="625"/>
                  </a:lnTo>
                  <a:lnTo>
                    <a:pt x="2043" y="600"/>
                  </a:lnTo>
                  <a:lnTo>
                    <a:pt x="2052" y="575"/>
                  </a:lnTo>
                  <a:lnTo>
                    <a:pt x="2059" y="551"/>
                  </a:lnTo>
                  <a:lnTo>
                    <a:pt x="2063" y="525"/>
                  </a:lnTo>
                  <a:lnTo>
                    <a:pt x="2064" y="500"/>
                  </a:lnTo>
                  <a:lnTo>
                    <a:pt x="2063" y="474"/>
                  </a:lnTo>
                  <a:lnTo>
                    <a:pt x="2059" y="449"/>
                  </a:lnTo>
                  <a:lnTo>
                    <a:pt x="2052" y="424"/>
                  </a:lnTo>
                  <a:lnTo>
                    <a:pt x="2043" y="400"/>
                  </a:lnTo>
                  <a:lnTo>
                    <a:pt x="2032" y="376"/>
                  </a:lnTo>
                  <a:lnTo>
                    <a:pt x="2018" y="351"/>
                  </a:lnTo>
                  <a:lnTo>
                    <a:pt x="2001" y="328"/>
                  </a:lnTo>
                  <a:lnTo>
                    <a:pt x="1983" y="305"/>
                  </a:lnTo>
                  <a:lnTo>
                    <a:pt x="1963" y="284"/>
                  </a:lnTo>
                  <a:lnTo>
                    <a:pt x="1940" y="262"/>
                  </a:lnTo>
                  <a:lnTo>
                    <a:pt x="1914" y="241"/>
                  </a:lnTo>
                  <a:lnTo>
                    <a:pt x="1888" y="221"/>
                  </a:lnTo>
                  <a:lnTo>
                    <a:pt x="1859" y="201"/>
                  </a:lnTo>
                  <a:lnTo>
                    <a:pt x="1829" y="182"/>
                  </a:lnTo>
                  <a:lnTo>
                    <a:pt x="1796" y="164"/>
                  </a:lnTo>
                  <a:lnTo>
                    <a:pt x="1762" y="146"/>
                  </a:lnTo>
                  <a:lnTo>
                    <a:pt x="1726" y="130"/>
                  </a:lnTo>
                  <a:lnTo>
                    <a:pt x="1688" y="114"/>
                  </a:lnTo>
                  <a:lnTo>
                    <a:pt x="1650" y="99"/>
                  </a:lnTo>
                  <a:lnTo>
                    <a:pt x="1609" y="86"/>
                  </a:lnTo>
                  <a:lnTo>
                    <a:pt x="1567" y="72"/>
                  </a:lnTo>
                  <a:lnTo>
                    <a:pt x="1524" y="61"/>
                  </a:lnTo>
                  <a:lnTo>
                    <a:pt x="1480" y="49"/>
                  </a:lnTo>
                  <a:lnTo>
                    <a:pt x="1434" y="40"/>
                  </a:lnTo>
                  <a:lnTo>
                    <a:pt x="1387" y="30"/>
                  </a:lnTo>
                  <a:lnTo>
                    <a:pt x="1339" y="22"/>
                  </a:lnTo>
                  <a:lnTo>
                    <a:pt x="1291" y="16"/>
                  </a:lnTo>
                  <a:lnTo>
                    <a:pt x="1241" y="10"/>
                  </a:lnTo>
                  <a:lnTo>
                    <a:pt x="1189" y="6"/>
                  </a:lnTo>
                  <a:lnTo>
                    <a:pt x="1138" y="2"/>
                  </a:lnTo>
                  <a:lnTo>
                    <a:pt x="1086" y="1"/>
                  </a:lnTo>
                  <a:lnTo>
                    <a:pt x="1033" y="0"/>
                  </a:lnTo>
                  <a:lnTo>
                    <a:pt x="979" y="1"/>
                  </a:lnTo>
                  <a:lnTo>
                    <a:pt x="927" y="2"/>
                  </a:lnTo>
                  <a:lnTo>
                    <a:pt x="876" y="6"/>
                  </a:lnTo>
                  <a:lnTo>
                    <a:pt x="824" y="10"/>
                  </a:lnTo>
                  <a:lnTo>
                    <a:pt x="774" y="16"/>
                  </a:lnTo>
                  <a:lnTo>
                    <a:pt x="726" y="22"/>
                  </a:lnTo>
                  <a:lnTo>
                    <a:pt x="678" y="30"/>
                  </a:lnTo>
                  <a:lnTo>
                    <a:pt x="631" y="40"/>
                  </a:lnTo>
                  <a:lnTo>
                    <a:pt x="585" y="49"/>
                  </a:lnTo>
                  <a:lnTo>
                    <a:pt x="541" y="61"/>
                  </a:lnTo>
                  <a:lnTo>
                    <a:pt x="497" y="72"/>
                  </a:lnTo>
                  <a:lnTo>
                    <a:pt x="455" y="86"/>
                  </a:lnTo>
                  <a:lnTo>
                    <a:pt x="415" y="99"/>
                  </a:lnTo>
                  <a:lnTo>
                    <a:pt x="376" y="114"/>
                  </a:lnTo>
                  <a:lnTo>
                    <a:pt x="338" y="130"/>
                  </a:lnTo>
                  <a:lnTo>
                    <a:pt x="302" y="146"/>
                  </a:lnTo>
                  <a:lnTo>
                    <a:pt x="268" y="164"/>
                  </a:lnTo>
                  <a:lnTo>
                    <a:pt x="235" y="182"/>
                  </a:lnTo>
                  <a:lnTo>
                    <a:pt x="205" y="201"/>
                  </a:lnTo>
                  <a:lnTo>
                    <a:pt x="177" y="221"/>
                  </a:lnTo>
                  <a:lnTo>
                    <a:pt x="150" y="241"/>
                  </a:lnTo>
                  <a:lnTo>
                    <a:pt x="124" y="262"/>
                  </a:lnTo>
                  <a:lnTo>
                    <a:pt x="101" y="284"/>
                  </a:lnTo>
                  <a:lnTo>
                    <a:pt x="82" y="305"/>
                  </a:lnTo>
                  <a:lnTo>
                    <a:pt x="63" y="328"/>
                  </a:lnTo>
                  <a:lnTo>
                    <a:pt x="46" y="351"/>
                  </a:lnTo>
                  <a:lnTo>
                    <a:pt x="32" y="376"/>
                  </a:lnTo>
                  <a:lnTo>
                    <a:pt x="21" y="400"/>
                  </a:lnTo>
                  <a:lnTo>
                    <a:pt x="12" y="424"/>
                  </a:lnTo>
                  <a:lnTo>
                    <a:pt x="5" y="449"/>
                  </a:lnTo>
                  <a:lnTo>
                    <a:pt x="1" y="474"/>
                  </a:lnTo>
                  <a:lnTo>
                    <a:pt x="0" y="500"/>
                  </a:lnTo>
                  <a:lnTo>
                    <a:pt x="1" y="525"/>
                  </a:lnTo>
                  <a:lnTo>
                    <a:pt x="5" y="551"/>
                  </a:lnTo>
                  <a:lnTo>
                    <a:pt x="12" y="575"/>
                  </a:lnTo>
                  <a:lnTo>
                    <a:pt x="21" y="600"/>
                  </a:lnTo>
                  <a:lnTo>
                    <a:pt x="32" y="625"/>
                  </a:lnTo>
                  <a:lnTo>
                    <a:pt x="46" y="648"/>
                  </a:lnTo>
                  <a:lnTo>
                    <a:pt x="63" y="671"/>
                  </a:lnTo>
                  <a:lnTo>
                    <a:pt x="82" y="694"/>
                  </a:lnTo>
                  <a:lnTo>
                    <a:pt x="101" y="716"/>
                  </a:lnTo>
                  <a:lnTo>
                    <a:pt x="124" y="736"/>
                  </a:lnTo>
                  <a:lnTo>
                    <a:pt x="150" y="757"/>
                  </a:lnTo>
                  <a:lnTo>
                    <a:pt x="177" y="778"/>
                  </a:lnTo>
                  <a:lnTo>
                    <a:pt x="205" y="797"/>
                  </a:lnTo>
                  <a:lnTo>
                    <a:pt x="235" y="816"/>
                  </a:lnTo>
                  <a:lnTo>
                    <a:pt x="268" y="835"/>
                  </a:lnTo>
                  <a:lnTo>
                    <a:pt x="302" y="852"/>
                  </a:lnTo>
                  <a:lnTo>
                    <a:pt x="338" y="868"/>
                  </a:lnTo>
                  <a:lnTo>
                    <a:pt x="376" y="884"/>
                  </a:lnTo>
                  <a:lnTo>
                    <a:pt x="415" y="899"/>
                  </a:lnTo>
                  <a:lnTo>
                    <a:pt x="455" y="912"/>
                  </a:lnTo>
                  <a:lnTo>
                    <a:pt x="497" y="926"/>
                  </a:lnTo>
                  <a:lnTo>
                    <a:pt x="541" y="937"/>
                  </a:lnTo>
                  <a:lnTo>
                    <a:pt x="585" y="949"/>
                  </a:lnTo>
                  <a:lnTo>
                    <a:pt x="631" y="958"/>
                  </a:lnTo>
                  <a:lnTo>
                    <a:pt x="678" y="968"/>
                  </a:lnTo>
                  <a:lnTo>
                    <a:pt x="726" y="976"/>
                  </a:lnTo>
                  <a:lnTo>
                    <a:pt x="774" y="982"/>
                  </a:lnTo>
                  <a:lnTo>
                    <a:pt x="824" y="988"/>
                  </a:lnTo>
                  <a:lnTo>
                    <a:pt x="876" y="992"/>
                  </a:lnTo>
                  <a:lnTo>
                    <a:pt x="927" y="996"/>
                  </a:lnTo>
                  <a:lnTo>
                    <a:pt x="979" y="997"/>
                  </a:lnTo>
                  <a:lnTo>
                    <a:pt x="1033" y="998"/>
                  </a:lnTo>
                  <a:close/>
                </a:path>
              </a:pathLst>
            </a:custGeom>
            <a:solidFill>
              <a:srgbClr val="FFC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" name="Freeform 6"/>
            <p:cNvSpPr>
              <a:spLocks/>
            </p:cNvSpPr>
            <p:nvPr/>
          </p:nvSpPr>
          <p:spPr bwMode="auto">
            <a:xfrm>
              <a:off x="2587" y="2859"/>
              <a:ext cx="506" cy="454"/>
            </a:xfrm>
            <a:custGeom>
              <a:avLst/>
              <a:gdLst>
                <a:gd name="T0" fmla="*/ 506 w 506"/>
                <a:gd name="T1" fmla="*/ 53 h 454"/>
                <a:gd name="T2" fmla="*/ 506 w 506"/>
                <a:gd name="T3" fmla="*/ 382 h 454"/>
                <a:gd name="T4" fmla="*/ 268 w 506"/>
                <a:gd name="T5" fmla="*/ 454 h 454"/>
                <a:gd name="T6" fmla="*/ 0 w 506"/>
                <a:gd name="T7" fmla="*/ 343 h 454"/>
                <a:gd name="T8" fmla="*/ 7 w 506"/>
                <a:gd name="T9" fmla="*/ 173 h 454"/>
                <a:gd name="T10" fmla="*/ 155 w 506"/>
                <a:gd name="T11" fmla="*/ 89 h 454"/>
                <a:gd name="T12" fmla="*/ 181 w 506"/>
                <a:gd name="T13" fmla="*/ 28 h 454"/>
                <a:gd name="T14" fmla="*/ 275 w 506"/>
                <a:gd name="T15" fmla="*/ 0 h 454"/>
                <a:gd name="T16" fmla="*/ 506 w 506"/>
                <a:gd name="T17" fmla="*/ 53 h 4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506" h="454">
                  <a:moveTo>
                    <a:pt x="506" y="53"/>
                  </a:moveTo>
                  <a:lnTo>
                    <a:pt x="506" y="382"/>
                  </a:lnTo>
                  <a:lnTo>
                    <a:pt x="268" y="454"/>
                  </a:lnTo>
                  <a:lnTo>
                    <a:pt x="0" y="343"/>
                  </a:lnTo>
                  <a:lnTo>
                    <a:pt x="7" y="173"/>
                  </a:lnTo>
                  <a:lnTo>
                    <a:pt x="155" y="89"/>
                  </a:lnTo>
                  <a:lnTo>
                    <a:pt x="181" y="28"/>
                  </a:lnTo>
                  <a:lnTo>
                    <a:pt x="275" y="0"/>
                  </a:lnTo>
                  <a:lnTo>
                    <a:pt x="506" y="5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" name="Freeform 7"/>
            <p:cNvSpPr>
              <a:spLocks/>
            </p:cNvSpPr>
            <p:nvPr/>
          </p:nvSpPr>
          <p:spPr bwMode="auto">
            <a:xfrm>
              <a:off x="2600" y="3063"/>
              <a:ext cx="241" cy="225"/>
            </a:xfrm>
            <a:custGeom>
              <a:avLst/>
              <a:gdLst>
                <a:gd name="T0" fmla="*/ 0 w 241"/>
                <a:gd name="T1" fmla="*/ 123 h 225"/>
                <a:gd name="T2" fmla="*/ 241 w 241"/>
                <a:gd name="T3" fmla="*/ 225 h 225"/>
                <a:gd name="T4" fmla="*/ 241 w 241"/>
                <a:gd name="T5" fmla="*/ 83 h 225"/>
                <a:gd name="T6" fmla="*/ 0 w 241"/>
                <a:gd name="T7" fmla="*/ 0 h 225"/>
                <a:gd name="T8" fmla="*/ 0 w 241"/>
                <a:gd name="T9" fmla="*/ 123 h 2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41" h="225">
                  <a:moveTo>
                    <a:pt x="0" y="123"/>
                  </a:moveTo>
                  <a:lnTo>
                    <a:pt x="241" y="225"/>
                  </a:lnTo>
                  <a:lnTo>
                    <a:pt x="241" y="83"/>
                  </a:lnTo>
                  <a:lnTo>
                    <a:pt x="0" y="0"/>
                  </a:lnTo>
                  <a:lnTo>
                    <a:pt x="0" y="123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" name="Freeform 8"/>
            <p:cNvSpPr>
              <a:spLocks/>
            </p:cNvSpPr>
            <p:nvPr/>
          </p:nvSpPr>
          <p:spPr bwMode="auto">
            <a:xfrm>
              <a:off x="2615" y="3086"/>
              <a:ext cx="120" cy="137"/>
            </a:xfrm>
            <a:custGeom>
              <a:avLst/>
              <a:gdLst>
                <a:gd name="T0" fmla="*/ 2 w 120"/>
                <a:gd name="T1" fmla="*/ 0 h 137"/>
                <a:gd name="T2" fmla="*/ 0 w 120"/>
                <a:gd name="T3" fmla="*/ 93 h 137"/>
                <a:gd name="T4" fmla="*/ 116 w 120"/>
                <a:gd name="T5" fmla="*/ 137 h 137"/>
                <a:gd name="T6" fmla="*/ 120 w 120"/>
                <a:gd name="T7" fmla="*/ 42 h 137"/>
                <a:gd name="T8" fmla="*/ 2 w 120"/>
                <a:gd name="T9" fmla="*/ 0 h 1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0" h="137">
                  <a:moveTo>
                    <a:pt x="2" y="0"/>
                  </a:moveTo>
                  <a:lnTo>
                    <a:pt x="0" y="93"/>
                  </a:lnTo>
                  <a:lnTo>
                    <a:pt x="116" y="137"/>
                  </a:lnTo>
                  <a:lnTo>
                    <a:pt x="120" y="42"/>
                  </a:lnTo>
                  <a:lnTo>
                    <a:pt x="2" y="0"/>
                  </a:lnTo>
                  <a:close/>
                </a:path>
              </a:pathLst>
            </a:custGeom>
            <a:solidFill>
              <a:srgbClr val="FFC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" name="Freeform 9"/>
            <p:cNvSpPr>
              <a:spLocks/>
            </p:cNvSpPr>
            <p:nvPr/>
          </p:nvSpPr>
          <p:spPr bwMode="auto">
            <a:xfrm>
              <a:off x="2859" y="2930"/>
              <a:ext cx="216" cy="358"/>
            </a:xfrm>
            <a:custGeom>
              <a:avLst/>
              <a:gdLst>
                <a:gd name="T0" fmla="*/ 216 w 216"/>
                <a:gd name="T1" fmla="*/ 293 h 358"/>
                <a:gd name="T2" fmla="*/ 216 w 216"/>
                <a:gd name="T3" fmla="*/ 0 h 358"/>
                <a:gd name="T4" fmla="*/ 134 w 216"/>
                <a:gd name="T5" fmla="*/ 33 h 358"/>
                <a:gd name="T6" fmla="*/ 116 w 216"/>
                <a:gd name="T7" fmla="*/ 107 h 358"/>
                <a:gd name="T8" fmla="*/ 0 w 216"/>
                <a:gd name="T9" fmla="*/ 211 h 358"/>
                <a:gd name="T10" fmla="*/ 0 w 216"/>
                <a:gd name="T11" fmla="*/ 358 h 358"/>
                <a:gd name="T12" fmla="*/ 216 w 216"/>
                <a:gd name="T13" fmla="*/ 293 h 3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16" h="358">
                  <a:moveTo>
                    <a:pt x="216" y="293"/>
                  </a:moveTo>
                  <a:lnTo>
                    <a:pt x="216" y="0"/>
                  </a:lnTo>
                  <a:lnTo>
                    <a:pt x="134" y="33"/>
                  </a:lnTo>
                  <a:lnTo>
                    <a:pt x="116" y="107"/>
                  </a:lnTo>
                  <a:lnTo>
                    <a:pt x="0" y="211"/>
                  </a:lnTo>
                  <a:lnTo>
                    <a:pt x="0" y="358"/>
                  </a:lnTo>
                  <a:lnTo>
                    <a:pt x="216" y="293"/>
                  </a:lnTo>
                  <a:close/>
                </a:path>
              </a:pathLst>
            </a:custGeom>
            <a:solidFill>
              <a:srgbClr val="FFC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" name="Freeform 10"/>
            <p:cNvSpPr>
              <a:spLocks/>
            </p:cNvSpPr>
            <p:nvPr/>
          </p:nvSpPr>
          <p:spPr bwMode="auto">
            <a:xfrm>
              <a:off x="2612" y="2872"/>
              <a:ext cx="430" cy="251"/>
            </a:xfrm>
            <a:custGeom>
              <a:avLst/>
              <a:gdLst>
                <a:gd name="T0" fmla="*/ 339 w 430"/>
                <a:gd name="T1" fmla="*/ 156 h 251"/>
                <a:gd name="T2" fmla="*/ 229 w 430"/>
                <a:gd name="T3" fmla="*/ 251 h 251"/>
                <a:gd name="T4" fmla="*/ 0 w 430"/>
                <a:gd name="T5" fmla="*/ 172 h 251"/>
                <a:gd name="T6" fmla="*/ 150 w 430"/>
                <a:gd name="T7" fmla="*/ 89 h 251"/>
                <a:gd name="T8" fmla="*/ 181 w 430"/>
                <a:gd name="T9" fmla="*/ 27 h 251"/>
                <a:gd name="T10" fmla="*/ 250 w 430"/>
                <a:gd name="T11" fmla="*/ 0 h 251"/>
                <a:gd name="T12" fmla="*/ 430 w 430"/>
                <a:gd name="T13" fmla="*/ 46 h 251"/>
                <a:gd name="T14" fmla="*/ 359 w 430"/>
                <a:gd name="T15" fmla="*/ 74 h 251"/>
                <a:gd name="T16" fmla="*/ 339 w 430"/>
                <a:gd name="T17" fmla="*/ 156 h 25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430" h="251">
                  <a:moveTo>
                    <a:pt x="339" y="156"/>
                  </a:moveTo>
                  <a:lnTo>
                    <a:pt x="229" y="251"/>
                  </a:lnTo>
                  <a:lnTo>
                    <a:pt x="0" y="172"/>
                  </a:lnTo>
                  <a:lnTo>
                    <a:pt x="150" y="89"/>
                  </a:lnTo>
                  <a:lnTo>
                    <a:pt x="181" y="27"/>
                  </a:lnTo>
                  <a:lnTo>
                    <a:pt x="250" y="0"/>
                  </a:lnTo>
                  <a:lnTo>
                    <a:pt x="430" y="46"/>
                  </a:lnTo>
                  <a:lnTo>
                    <a:pt x="359" y="74"/>
                  </a:lnTo>
                  <a:lnTo>
                    <a:pt x="339" y="156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" name="Freeform 11"/>
            <p:cNvSpPr>
              <a:spLocks/>
            </p:cNvSpPr>
            <p:nvPr/>
          </p:nvSpPr>
          <p:spPr bwMode="auto">
            <a:xfrm>
              <a:off x="3028" y="2551"/>
              <a:ext cx="438" cy="681"/>
            </a:xfrm>
            <a:custGeom>
              <a:avLst/>
              <a:gdLst>
                <a:gd name="T0" fmla="*/ 61 w 438"/>
                <a:gd name="T1" fmla="*/ 379 h 681"/>
                <a:gd name="T2" fmla="*/ 72 w 438"/>
                <a:gd name="T3" fmla="*/ 376 h 681"/>
                <a:gd name="T4" fmla="*/ 87 w 438"/>
                <a:gd name="T5" fmla="*/ 371 h 681"/>
                <a:gd name="T6" fmla="*/ 99 w 438"/>
                <a:gd name="T7" fmla="*/ 360 h 681"/>
                <a:gd name="T8" fmla="*/ 99 w 438"/>
                <a:gd name="T9" fmla="*/ 346 h 681"/>
                <a:gd name="T10" fmla="*/ 82 w 438"/>
                <a:gd name="T11" fmla="*/ 329 h 681"/>
                <a:gd name="T12" fmla="*/ 60 w 438"/>
                <a:gd name="T13" fmla="*/ 313 h 681"/>
                <a:gd name="T14" fmla="*/ 43 w 438"/>
                <a:gd name="T15" fmla="*/ 302 h 681"/>
                <a:gd name="T16" fmla="*/ 40 w 438"/>
                <a:gd name="T17" fmla="*/ 302 h 681"/>
                <a:gd name="T18" fmla="*/ 30 w 438"/>
                <a:gd name="T19" fmla="*/ 304 h 681"/>
                <a:gd name="T20" fmla="*/ 16 w 438"/>
                <a:gd name="T21" fmla="*/ 304 h 681"/>
                <a:gd name="T22" fmla="*/ 3 w 438"/>
                <a:gd name="T23" fmla="*/ 297 h 681"/>
                <a:gd name="T24" fmla="*/ 0 w 438"/>
                <a:gd name="T25" fmla="*/ 282 h 681"/>
                <a:gd name="T26" fmla="*/ 10 w 438"/>
                <a:gd name="T27" fmla="*/ 271 h 681"/>
                <a:gd name="T28" fmla="*/ 24 w 438"/>
                <a:gd name="T29" fmla="*/ 268 h 681"/>
                <a:gd name="T30" fmla="*/ 35 w 438"/>
                <a:gd name="T31" fmla="*/ 267 h 681"/>
                <a:gd name="T32" fmla="*/ 33 w 438"/>
                <a:gd name="T33" fmla="*/ 261 h 681"/>
                <a:gd name="T34" fmla="*/ 23 w 438"/>
                <a:gd name="T35" fmla="*/ 189 h 681"/>
                <a:gd name="T36" fmla="*/ 3 w 438"/>
                <a:gd name="T37" fmla="*/ 85 h 681"/>
                <a:gd name="T38" fmla="*/ 10 w 438"/>
                <a:gd name="T39" fmla="*/ 77 h 681"/>
                <a:gd name="T40" fmla="*/ 27 w 438"/>
                <a:gd name="T41" fmla="*/ 58 h 681"/>
                <a:gd name="T42" fmla="*/ 52 w 438"/>
                <a:gd name="T43" fmla="*/ 36 h 681"/>
                <a:gd name="T44" fmla="*/ 77 w 438"/>
                <a:gd name="T45" fmla="*/ 20 h 681"/>
                <a:gd name="T46" fmla="*/ 107 w 438"/>
                <a:gd name="T47" fmla="*/ 12 h 681"/>
                <a:gd name="T48" fmla="*/ 139 w 438"/>
                <a:gd name="T49" fmla="*/ 5 h 681"/>
                <a:gd name="T50" fmla="*/ 167 w 438"/>
                <a:gd name="T51" fmla="*/ 1 h 681"/>
                <a:gd name="T52" fmla="*/ 177 w 438"/>
                <a:gd name="T53" fmla="*/ 0 h 681"/>
                <a:gd name="T54" fmla="*/ 188 w 438"/>
                <a:gd name="T55" fmla="*/ 4 h 681"/>
                <a:gd name="T56" fmla="*/ 213 w 438"/>
                <a:gd name="T57" fmla="*/ 16 h 681"/>
                <a:gd name="T58" fmla="*/ 239 w 438"/>
                <a:gd name="T59" fmla="*/ 36 h 681"/>
                <a:gd name="T60" fmla="*/ 258 w 438"/>
                <a:gd name="T61" fmla="*/ 62 h 681"/>
                <a:gd name="T62" fmla="*/ 269 w 438"/>
                <a:gd name="T63" fmla="*/ 111 h 681"/>
                <a:gd name="T64" fmla="*/ 270 w 438"/>
                <a:gd name="T65" fmla="*/ 129 h 681"/>
                <a:gd name="T66" fmla="*/ 276 w 438"/>
                <a:gd name="T67" fmla="*/ 146 h 681"/>
                <a:gd name="T68" fmla="*/ 286 w 438"/>
                <a:gd name="T69" fmla="*/ 185 h 681"/>
                <a:gd name="T70" fmla="*/ 298 w 438"/>
                <a:gd name="T71" fmla="*/ 205 h 681"/>
                <a:gd name="T72" fmla="*/ 320 w 438"/>
                <a:gd name="T73" fmla="*/ 221 h 681"/>
                <a:gd name="T74" fmla="*/ 341 w 438"/>
                <a:gd name="T75" fmla="*/ 230 h 681"/>
                <a:gd name="T76" fmla="*/ 351 w 438"/>
                <a:gd name="T77" fmla="*/ 234 h 681"/>
                <a:gd name="T78" fmla="*/ 280 w 438"/>
                <a:gd name="T79" fmla="*/ 326 h 681"/>
                <a:gd name="T80" fmla="*/ 358 w 438"/>
                <a:gd name="T81" fmla="*/ 385 h 681"/>
                <a:gd name="T82" fmla="*/ 382 w 438"/>
                <a:gd name="T83" fmla="*/ 431 h 681"/>
                <a:gd name="T84" fmla="*/ 412 w 438"/>
                <a:gd name="T85" fmla="*/ 498 h 681"/>
                <a:gd name="T86" fmla="*/ 434 w 438"/>
                <a:gd name="T87" fmla="*/ 562 h 681"/>
                <a:gd name="T88" fmla="*/ 435 w 438"/>
                <a:gd name="T89" fmla="*/ 605 h 681"/>
                <a:gd name="T90" fmla="*/ 426 w 438"/>
                <a:gd name="T91" fmla="*/ 636 h 681"/>
                <a:gd name="T92" fmla="*/ 410 w 438"/>
                <a:gd name="T93" fmla="*/ 659 h 681"/>
                <a:gd name="T94" fmla="*/ 392 w 438"/>
                <a:gd name="T95" fmla="*/ 674 h 681"/>
                <a:gd name="T96" fmla="*/ 372 w 438"/>
                <a:gd name="T97" fmla="*/ 678 h 681"/>
                <a:gd name="T98" fmla="*/ 347 w 438"/>
                <a:gd name="T99" fmla="*/ 674 h 681"/>
                <a:gd name="T100" fmla="*/ 325 w 438"/>
                <a:gd name="T101" fmla="*/ 668 h 681"/>
                <a:gd name="T102" fmla="*/ 311 w 438"/>
                <a:gd name="T103" fmla="*/ 663 h 681"/>
                <a:gd name="T104" fmla="*/ 266 w 438"/>
                <a:gd name="T105" fmla="*/ 647 h 681"/>
                <a:gd name="T106" fmla="*/ 59 w 438"/>
                <a:gd name="T107" fmla="*/ 649 h 68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438" h="681">
                  <a:moveTo>
                    <a:pt x="59" y="379"/>
                  </a:moveTo>
                  <a:lnTo>
                    <a:pt x="61" y="379"/>
                  </a:lnTo>
                  <a:lnTo>
                    <a:pt x="65" y="378"/>
                  </a:lnTo>
                  <a:lnTo>
                    <a:pt x="72" y="376"/>
                  </a:lnTo>
                  <a:lnTo>
                    <a:pt x="80" y="374"/>
                  </a:lnTo>
                  <a:lnTo>
                    <a:pt x="87" y="371"/>
                  </a:lnTo>
                  <a:lnTo>
                    <a:pt x="94" y="365"/>
                  </a:lnTo>
                  <a:lnTo>
                    <a:pt x="99" y="360"/>
                  </a:lnTo>
                  <a:lnTo>
                    <a:pt x="101" y="354"/>
                  </a:lnTo>
                  <a:lnTo>
                    <a:pt x="99" y="346"/>
                  </a:lnTo>
                  <a:lnTo>
                    <a:pt x="91" y="338"/>
                  </a:lnTo>
                  <a:lnTo>
                    <a:pt x="82" y="329"/>
                  </a:lnTo>
                  <a:lnTo>
                    <a:pt x="71" y="320"/>
                  </a:lnTo>
                  <a:lnTo>
                    <a:pt x="60" y="313"/>
                  </a:lnTo>
                  <a:lnTo>
                    <a:pt x="50" y="307"/>
                  </a:lnTo>
                  <a:lnTo>
                    <a:pt x="43" y="302"/>
                  </a:lnTo>
                  <a:lnTo>
                    <a:pt x="41" y="300"/>
                  </a:lnTo>
                  <a:lnTo>
                    <a:pt x="40" y="302"/>
                  </a:lnTo>
                  <a:lnTo>
                    <a:pt x="36" y="303"/>
                  </a:lnTo>
                  <a:lnTo>
                    <a:pt x="30" y="304"/>
                  </a:lnTo>
                  <a:lnTo>
                    <a:pt x="22" y="305"/>
                  </a:lnTo>
                  <a:lnTo>
                    <a:pt x="16" y="304"/>
                  </a:lnTo>
                  <a:lnTo>
                    <a:pt x="9" y="302"/>
                  </a:lnTo>
                  <a:lnTo>
                    <a:pt x="3" y="297"/>
                  </a:lnTo>
                  <a:lnTo>
                    <a:pt x="0" y="290"/>
                  </a:lnTo>
                  <a:lnTo>
                    <a:pt x="0" y="282"/>
                  </a:lnTo>
                  <a:lnTo>
                    <a:pt x="4" y="275"/>
                  </a:lnTo>
                  <a:lnTo>
                    <a:pt x="10" y="271"/>
                  </a:lnTo>
                  <a:lnTo>
                    <a:pt x="17" y="269"/>
                  </a:lnTo>
                  <a:lnTo>
                    <a:pt x="24" y="268"/>
                  </a:lnTo>
                  <a:lnTo>
                    <a:pt x="31" y="267"/>
                  </a:lnTo>
                  <a:lnTo>
                    <a:pt x="35" y="267"/>
                  </a:lnTo>
                  <a:lnTo>
                    <a:pt x="37" y="267"/>
                  </a:lnTo>
                  <a:lnTo>
                    <a:pt x="33" y="261"/>
                  </a:lnTo>
                  <a:lnTo>
                    <a:pt x="26" y="238"/>
                  </a:lnTo>
                  <a:lnTo>
                    <a:pt x="23" y="189"/>
                  </a:lnTo>
                  <a:lnTo>
                    <a:pt x="32" y="105"/>
                  </a:lnTo>
                  <a:lnTo>
                    <a:pt x="3" y="85"/>
                  </a:lnTo>
                  <a:lnTo>
                    <a:pt x="6" y="83"/>
                  </a:lnTo>
                  <a:lnTo>
                    <a:pt x="10" y="77"/>
                  </a:lnTo>
                  <a:lnTo>
                    <a:pt x="18" y="68"/>
                  </a:lnTo>
                  <a:lnTo>
                    <a:pt x="27" y="58"/>
                  </a:lnTo>
                  <a:lnTo>
                    <a:pt x="39" y="46"/>
                  </a:lnTo>
                  <a:lnTo>
                    <a:pt x="52" y="36"/>
                  </a:lnTo>
                  <a:lnTo>
                    <a:pt x="64" y="26"/>
                  </a:lnTo>
                  <a:lnTo>
                    <a:pt x="77" y="20"/>
                  </a:lnTo>
                  <a:lnTo>
                    <a:pt x="90" y="15"/>
                  </a:lnTo>
                  <a:lnTo>
                    <a:pt x="107" y="12"/>
                  </a:lnTo>
                  <a:lnTo>
                    <a:pt x="123" y="8"/>
                  </a:lnTo>
                  <a:lnTo>
                    <a:pt x="139" y="5"/>
                  </a:lnTo>
                  <a:lnTo>
                    <a:pt x="154" y="3"/>
                  </a:lnTo>
                  <a:lnTo>
                    <a:pt x="167" y="1"/>
                  </a:lnTo>
                  <a:lnTo>
                    <a:pt x="174" y="0"/>
                  </a:lnTo>
                  <a:lnTo>
                    <a:pt x="177" y="0"/>
                  </a:lnTo>
                  <a:lnTo>
                    <a:pt x="180" y="1"/>
                  </a:lnTo>
                  <a:lnTo>
                    <a:pt x="188" y="4"/>
                  </a:lnTo>
                  <a:lnTo>
                    <a:pt x="199" y="10"/>
                  </a:lnTo>
                  <a:lnTo>
                    <a:pt x="213" y="16"/>
                  </a:lnTo>
                  <a:lnTo>
                    <a:pt x="226" y="25"/>
                  </a:lnTo>
                  <a:lnTo>
                    <a:pt x="239" y="36"/>
                  </a:lnTo>
                  <a:lnTo>
                    <a:pt x="250" y="48"/>
                  </a:lnTo>
                  <a:lnTo>
                    <a:pt x="258" y="62"/>
                  </a:lnTo>
                  <a:lnTo>
                    <a:pt x="265" y="89"/>
                  </a:lnTo>
                  <a:lnTo>
                    <a:pt x="269" y="111"/>
                  </a:lnTo>
                  <a:lnTo>
                    <a:pt x="270" y="124"/>
                  </a:lnTo>
                  <a:lnTo>
                    <a:pt x="270" y="129"/>
                  </a:lnTo>
                  <a:lnTo>
                    <a:pt x="272" y="133"/>
                  </a:lnTo>
                  <a:lnTo>
                    <a:pt x="276" y="146"/>
                  </a:lnTo>
                  <a:lnTo>
                    <a:pt x="282" y="163"/>
                  </a:lnTo>
                  <a:lnTo>
                    <a:pt x="286" y="185"/>
                  </a:lnTo>
                  <a:lnTo>
                    <a:pt x="290" y="196"/>
                  </a:lnTo>
                  <a:lnTo>
                    <a:pt x="298" y="205"/>
                  </a:lnTo>
                  <a:lnTo>
                    <a:pt x="309" y="214"/>
                  </a:lnTo>
                  <a:lnTo>
                    <a:pt x="320" y="221"/>
                  </a:lnTo>
                  <a:lnTo>
                    <a:pt x="332" y="226"/>
                  </a:lnTo>
                  <a:lnTo>
                    <a:pt x="341" y="230"/>
                  </a:lnTo>
                  <a:lnTo>
                    <a:pt x="349" y="232"/>
                  </a:lnTo>
                  <a:lnTo>
                    <a:pt x="351" y="234"/>
                  </a:lnTo>
                  <a:lnTo>
                    <a:pt x="246" y="318"/>
                  </a:lnTo>
                  <a:lnTo>
                    <a:pt x="280" y="326"/>
                  </a:lnTo>
                  <a:lnTo>
                    <a:pt x="355" y="379"/>
                  </a:lnTo>
                  <a:lnTo>
                    <a:pt x="358" y="385"/>
                  </a:lnTo>
                  <a:lnTo>
                    <a:pt x="369" y="404"/>
                  </a:lnTo>
                  <a:lnTo>
                    <a:pt x="382" y="431"/>
                  </a:lnTo>
                  <a:lnTo>
                    <a:pt x="397" y="464"/>
                  </a:lnTo>
                  <a:lnTo>
                    <a:pt x="412" y="498"/>
                  </a:lnTo>
                  <a:lnTo>
                    <a:pt x="426" y="532"/>
                  </a:lnTo>
                  <a:lnTo>
                    <a:pt x="434" y="562"/>
                  </a:lnTo>
                  <a:lnTo>
                    <a:pt x="438" y="586"/>
                  </a:lnTo>
                  <a:lnTo>
                    <a:pt x="435" y="605"/>
                  </a:lnTo>
                  <a:lnTo>
                    <a:pt x="431" y="622"/>
                  </a:lnTo>
                  <a:lnTo>
                    <a:pt x="426" y="636"/>
                  </a:lnTo>
                  <a:lnTo>
                    <a:pt x="419" y="649"/>
                  </a:lnTo>
                  <a:lnTo>
                    <a:pt x="410" y="659"/>
                  </a:lnTo>
                  <a:lnTo>
                    <a:pt x="402" y="668"/>
                  </a:lnTo>
                  <a:lnTo>
                    <a:pt x="392" y="674"/>
                  </a:lnTo>
                  <a:lnTo>
                    <a:pt x="382" y="677"/>
                  </a:lnTo>
                  <a:lnTo>
                    <a:pt x="372" y="678"/>
                  </a:lnTo>
                  <a:lnTo>
                    <a:pt x="359" y="676"/>
                  </a:lnTo>
                  <a:lnTo>
                    <a:pt x="347" y="674"/>
                  </a:lnTo>
                  <a:lnTo>
                    <a:pt x="335" y="671"/>
                  </a:lnTo>
                  <a:lnTo>
                    <a:pt x="325" y="668"/>
                  </a:lnTo>
                  <a:lnTo>
                    <a:pt x="316" y="666"/>
                  </a:lnTo>
                  <a:lnTo>
                    <a:pt x="311" y="663"/>
                  </a:lnTo>
                  <a:lnTo>
                    <a:pt x="309" y="662"/>
                  </a:lnTo>
                  <a:lnTo>
                    <a:pt x="266" y="647"/>
                  </a:lnTo>
                  <a:lnTo>
                    <a:pt x="114" y="681"/>
                  </a:lnTo>
                  <a:lnTo>
                    <a:pt x="59" y="649"/>
                  </a:lnTo>
                  <a:lnTo>
                    <a:pt x="59" y="379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" name="Freeform 12"/>
            <p:cNvSpPr>
              <a:spLocks/>
            </p:cNvSpPr>
            <p:nvPr/>
          </p:nvSpPr>
          <p:spPr bwMode="auto">
            <a:xfrm>
              <a:off x="3194" y="3123"/>
              <a:ext cx="147" cy="41"/>
            </a:xfrm>
            <a:custGeom>
              <a:avLst/>
              <a:gdLst>
                <a:gd name="T0" fmla="*/ 147 w 147"/>
                <a:gd name="T1" fmla="*/ 34 h 41"/>
                <a:gd name="T2" fmla="*/ 145 w 147"/>
                <a:gd name="T3" fmla="*/ 33 h 41"/>
                <a:gd name="T4" fmla="*/ 140 w 147"/>
                <a:gd name="T5" fmla="*/ 29 h 41"/>
                <a:gd name="T6" fmla="*/ 131 w 147"/>
                <a:gd name="T7" fmla="*/ 22 h 41"/>
                <a:gd name="T8" fmla="*/ 121 w 147"/>
                <a:gd name="T9" fmla="*/ 16 h 41"/>
                <a:gd name="T10" fmla="*/ 108 w 147"/>
                <a:gd name="T11" fmla="*/ 10 h 41"/>
                <a:gd name="T12" fmla="*/ 95 w 147"/>
                <a:gd name="T13" fmla="*/ 5 h 41"/>
                <a:gd name="T14" fmla="*/ 81 w 147"/>
                <a:gd name="T15" fmla="*/ 2 h 41"/>
                <a:gd name="T16" fmla="*/ 69 w 147"/>
                <a:gd name="T17" fmla="*/ 0 h 41"/>
                <a:gd name="T18" fmla="*/ 56 w 147"/>
                <a:gd name="T19" fmla="*/ 2 h 41"/>
                <a:gd name="T20" fmla="*/ 42 w 147"/>
                <a:gd name="T21" fmla="*/ 5 h 41"/>
                <a:gd name="T22" fmla="*/ 29 w 147"/>
                <a:gd name="T23" fmla="*/ 9 h 41"/>
                <a:gd name="T24" fmla="*/ 17 w 147"/>
                <a:gd name="T25" fmla="*/ 13 h 41"/>
                <a:gd name="T26" fmla="*/ 8 w 147"/>
                <a:gd name="T27" fmla="*/ 17 h 41"/>
                <a:gd name="T28" fmla="*/ 2 w 147"/>
                <a:gd name="T29" fmla="*/ 22 h 41"/>
                <a:gd name="T30" fmla="*/ 0 w 147"/>
                <a:gd name="T31" fmla="*/ 27 h 41"/>
                <a:gd name="T32" fmla="*/ 2 w 147"/>
                <a:gd name="T33" fmla="*/ 30 h 41"/>
                <a:gd name="T34" fmla="*/ 9 w 147"/>
                <a:gd name="T35" fmla="*/ 33 h 41"/>
                <a:gd name="T36" fmla="*/ 20 w 147"/>
                <a:gd name="T37" fmla="*/ 35 h 41"/>
                <a:gd name="T38" fmla="*/ 35 w 147"/>
                <a:gd name="T39" fmla="*/ 37 h 41"/>
                <a:gd name="T40" fmla="*/ 50 w 147"/>
                <a:gd name="T41" fmla="*/ 38 h 41"/>
                <a:gd name="T42" fmla="*/ 64 w 147"/>
                <a:gd name="T43" fmla="*/ 40 h 41"/>
                <a:gd name="T44" fmla="*/ 77 w 147"/>
                <a:gd name="T45" fmla="*/ 40 h 41"/>
                <a:gd name="T46" fmla="*/ 85 w 147"/>
                <a:gd name="T47" fmla="*/ 41 h 41"/>
                <a:gd name="T48" fmla="*/ 88 w 147"/>
                <a:gd name="T49" fmla="*/ 41 h 41"/>
                <a:gd name="T50" fmla="*/ 147 w 147"/>
                <a:gd name="T51" fmla="*/ 34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147" h="41">
                  <a:moveTo>
                    <a:pt x="147" y="34"/>
                  </a:moveTo>
                  <a:lnTo>
                    <a:pt x="145" y="33"/>
                  </a:lnTo>
                  <a:lnTo>
                    <a:pt x="140" y="29"/>
                  </a:lnTo>
                  <a:lnTo>
                    <a:pt x="131" y="22"/>
                  </a:lnTo>
                  <a:lnTo>
                    <a:pt x="121" y="16"/>
                  </a:lnTo>
                  <a:lnTo>
                    <a:pt x="108" y="10"/>
                  </a:lnTo>
                  <a:lnTo>
                    <a:pt x="95" y="5"/>
                  </a:lnTo>
                  <a:lnTo>
                    <a:pt x="81" y="2"/>
                  </a:lnTo>
                  <a:lnTo>
                    <a:pt x="69" y="0"/>
                  </a:lnTo>
                  <a:lnTo>
                    <a:pt x="56" y="2"/>
                  </a:lnTo>
                  <a:lnTo>
                    <a:pt x="42" y="5"/>
                  </a:lnTo>
                  <a:lnTo>
                    <a:pt x="29" y="9"/>
                  </a:lnTo>
                  <a:lnTo>
                    <a:pt x="17" y="13"/>
                  </a:lnTo>
                  <a:lnTo>
                    <a:pt x="8" y="17"/>
                  </a:lnTo>
                  <a:lnTo>
                    <a:pt x="2" y="22"/>
                  </a:lnTo>
                  <a:lnTo>
                    <a:pt x="0" y="27"/>
                  </a:lnTo>
                  <a:lnTo>
                    <a:pt x="2" y="30"/>
                  </a:lnTo>
                  <a:lnTo>
                    <a:pt x="9" y="33"/>
                  </a:lnTo>
                  <a:lnTo>
                    <a:pt x="20" y="35"/>
                  </a:lnTo>
                  <a:lnTo>
                    <a:pt x="35" y="37"/>
                  </a:lnTo>
                  <a:lnTo>
                    <a:pt x="50" y="38"/>
                  </a:lnTo>
                  <a:lnTo>
                    <a:pt x="64" y="40"/>
                  </a:lnTo>
                  <a:lnTo>
                    <a:pt x="77" y="40"/>
                  </a:lnTo>
                  <a:lnTo>
                    <a:pt x="85" y="41"/>
                  </a:lnTo>
                  <a:lnTo>
                    <a:pt x="88" y="41"/>
                  </a:lnTo>
                  <a:lnTo>
                    <a:pt x="147" y="3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" name="Freeform 13"/>
            <p:cNvSpPr>
              <a:spLocks/>
            </p:cNvSpPr>
            <p:nvPr/>
          </p:nvSpPr>
          <p:spPr bwMode="auto">
            <a:xfrm>
              <a:off x="3106" y="3103"/>
              <a:ext cx="157" cy="103"/>
            </a:xfrm>
            <a:custGeom>
              <a:avLst/>
              <a:gdLst>
                <a:gd name="T0" fmla="*/ 157 w 157"/>
                <a:gd name="T1" fmla="*/ 74 h 103"/>
                <a:gd name="T2" fmla="*/ 36 w 157"/>
                <a:gd name="T3" fmla="*/ 103 h 103"/>
                <a:gd name="T4" fmla="*/ 0 w 157"/>
                <a:gd name="T5" fmla="*/ 83 h 103"/>
                <a:gd name="T6" fmla="*/ 2 w 157"/>
                <a:gd name="T7" fmla="*/ 0 h 103"/>
                <a:gd name="T8" fmla="*/ 76 w 157"/>
                <a:gd name="T9" fmla="*/ 34 h 103"/>
                <a:gd name="T10" fmla="*/ 74 w 157"/>
                <a:gd name="T11" fmla="*/ 34 h 103"/>
                <a:gd name="T12" fmla="*/ 71 w 157"/>
                <a:gd name="T13" fmla="*/ 35 h 103"/>
                <a:gd name="T14" fmla="*/ 65 w 157"/>
                <a:gd name="T15" fmla="*/ 36 h 103"/>
                <a:gd name="T16" fmla="*/ 59 w 157"/>
                <a:gd name="T17" fmla="*/ 38 h 103"/>
                <a:gd name="T18" fmla="*/ 54 w 157"/>
                <a:gd name="T19" fmla="*/ 40 h 103"/>
                <a:gd name="T20" fmla="*/ 51 w 157"/>
                <a:gd name="T21" fmla="*/ 43 h 103"/>
                <a:gd name="T22" fmla="*/ 51 w 157"/>
                <a:gd name="T23" fmla="*/ 48 h 103"/>
                <a:gd name="T24" fmla="*/ 54 w 157"/>
                <a:gd name="T25" fmla="*/ 52 h 103"/>
                <a:gd name="T26" fmla="*/ 63 w 157"/>
                <a:gd name="T27" fmla="*/ 56 h 103"/>
                <a:gd name="T28" fmla="*/ 77 w 157"/>
                <a:gd name="T29" fmla="*/ 60 h 103"/>
                <a:gd name="T30" fmla="*/ 94 w 157"/>
                <a:gd name="T31" fmla="*/ 64 h 103"/>
                <a:gd name="T32" fmla="*/ 112 w 157"/>
                <a:gd name="T33" fmla="*/ 68 h 103"/>
                <a:gd name="T34" fmla="*/ 128 w 157"/>
                <a:gd name="T35" fmla="*/ 71 h 103"/>
                <a:gd name="T36" fmla="*/ 143 w 157"/>
                <a:gd name="T37" fmla="*/ 72 h 103"/>
                <a:gd name="T38" fmla="*/ 152 w 157"/>
                <a:gd name="T39" fmla="*/ 74 h 103"/>
                <a:gd name="T40" fmla="*/ 157 w 157"/>
                <a:gd name="T41" fmla="*/ 74 h 1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157" h="103">
                  <a:moveTo>
                    <a:pt x="157" y="74"/>
                  </a:moveTo>
                  <a:lnTo>
                    <a:pt x="36" y="103"/>
                  </a:lnTo>
                  <a:lnTo>
                    <a:pt x="0" y="83"/>
                  </a:lnTo>
                  <a:lnTo>
                    <a:pt x="2" y="0"/>
                  </a:lnTo>
                  <a:lnTo>
                    <a:pt x="76" y="34"/>
                  </a:lnTo>
                  <a:lnTo>
                    <a:pt x="74" y="34"/>
                  </a:lnTo>
                  <a:lnTo>
                    <a:pt x="71" y="35"/>
                  </a:lnTo>
                  <a:lnTo>
                    <a:pt x="65" y="36"/>
                  </a:lnTo>
                  <a:lnTo>
                    <a:pt x="59" y="38"/>
                  </a:lnTo>
                  <a:lnTo>
                    <a:pt x="54" y="40"/>
                  </a:lnTo>
                  <a:lnTo>
                    <a:pt x="51" y="43"/>
                  </a:lnTo>
                  <a:lnTo>
                    <a:pt x="51" y="48"/>
                  </a:lnTo>
                  <a:lnTo>
                    <a:pt x="54" y="52"/>
                  </a:lnTo>
                  <a:lnTo>
                    <a:pt x="63" y="56"/>
                  </a:lnTo>
                  <a:lnTo>
                    <a:pt x="77" y="60"/>
                  </a:lnTo>
                  <a:lnTo>
                    <a:pt x="94" y="64"/>
                  </a:lnTo>
                  <a:lnTo>
                    <a:pt x="112" y="68"/>
                  </a:lnTo>
                  <a:lnTo>
                    <a:pt x="128" y="71"/>
                  </a:lnTo>
                  <a:lnTo>
                    <a:pt x="143" y="72"/>
                  </a:lnTo>
                  <a:lnTo>
                    <a:pt x="152" y="74"/>
                  </a:lnTo>
                  <a:lnTo>
                    <a:pt x="157" y="7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" name="Freeform 14"/>
            <p:cNvSpPr>
              <a:spLocks/>
            </p:cNvSpPr>
            <p:nvPr/>
          </p:nvSpPr>
          <p:spPr bwMode="auto">
            <a:xfrm>
              <a:off x="3105" y="2887"/>
              <a:ext cx="343" cy="323"/>
            </a:xfrm>
            <a:custGeom>
              <a:avLst/>
              <a:gdLst>
                <a:gd name="T0" fmla="*/ 156 w 343"/>
                <a:gd name="T1" fmla="*/ 0 h 323"/>
                <a:gd name="T2" fmla="*/ 108 w 343"/>
                <a:gd name="T3" fmla="*/ 43 h 323"/>
                <a:gd name="T4" fmla="*/ 73 w 343"/>
                <a:gd name="T5" fmla="*/ 14 h 323"/>
                <a:gd name="T6" fmla="*/ 4 w 343"/>
                <a:gd name="T7" fmla="*/ 57 h 323"/>
                <a:gd name="T8" fmla="*/ 0 w 343"/>
                <a:gd name="T9" fmla="*/ 190 h 323"/>
                <a:gd name="T10" fmla="*/ 114 w 343"/>
                <a:gd name="T11" fmla="*/ 226 h 323"/>
                <a:gd name="T12" fmla="*/ 114 w 343"/>
                <a:gd name="T13" fmla="*/ 225 h 323"/>
                <a:gd name="T14" fmla="*/ 116 w 343"/>
                <a:gd name="T15" fmla="*/ 224 h 323"/>
                <a:gd name="T16" fmla="*/ 119 w 343"/>
                <a:gd name="T17" fmla="*/ 221 h 323"/>
                <a:gd name="T18" fmla="*/ 123 w 343"/>
                <a:gd name="T19" fmla="*/ 219 h 323"/>
                <a:gd name="T20" fmla="*/ 128 w 343"/>
                <a:gd name="T21" fmla="*/ 216 h 323"/>
                <a:gd name="T22" fmla="*/ 136 w 343"/>
                <a:gd name="T23" fmla="*/ 212 h 323"/>
                <a:gd name="T24" fmla="*/ 144 w 343"/>
                <a:gd name="T25" fmla="*/ 210 h 323"/>
                <a:gd name="T26" fmla="*/ 154 w 343"/>
                <a:gd name="T27" fmla="*/ 209 h 323"/>
                <a:gd name="T28" fmla="*/ 165 w 343"/>
                <a:gd name="T29" fmla="*/ 209 h 323"/>
                <a:gd name="T30" fmla="*/ 174 w 343"/>
                <a:gd name="T31" fmla="*/ 211 h 323"/>
                <a:gd name="T32" fmla="*/ 183 w 343"/>
                <a:gd name="T33" fmla="*/ 214 h 323"/>
                <a:gd name="T34" fmla="*/ 189 w 343"/>
                <a:gd name="T35" fmla="*/ 219 h 323"/>
                <a:gd name="T36" fmla="*/ 194 w 343"/>
                <a:gd name="T37" fmla="*/ 223 h 323"/>
                <a:gd name="T38" fmla="*/ 197 w 343"/>
                <a:gd name="T39" fmla="*/ 226 h 323"/>
                <a:gd name="T40" fmla="*/ 199 w 343"/>
                <a:gd name="T41" fmla="*/ 229 h 323"/>
                <a:gd name="T42" fmla="*/ 200 w 343"/>
                <a:gd name="T43" fmla="*/ 230 h 323"/>
                <a:gd name="T44" fmla="*/ 250 w 343"/>
                <a:gd name="T45" fmla="*/ 201 h 323"/>
                <a:gd name="T46" fmla="*/ 232 w 343"/>
                <a:gd name="T47" fmla="*/ 103 h 323"/>
                <a:gd name="T48" fmla="*/ 283 w 343"/>
                <a:gd name="T49" fmla="*/ 214 h 323"/>
                <a:gd name="T50" fmla="*/ 232 w 343"/>
                <a:gd name="T51" fmla="*/ 250 h 323"/>
                <a:gd name="T52" fmla="*/ 285 w 343"/>
                <a:gd name="T53" fmla="*/ 275 h 323"/>
                <a:gd name="T54" fmla="*/ 244 w 343"/>
                <a:gd name="T55" fmla="*/ 297 h 323"/>
                <a:gd name="T56" fmla="*/ 245 w 343"/>
                <a:gd name="T57" fmla="*/ 298 h 323"/>
                <a:gd name="T58" fmla="*/ 251 w 343"/>
                <a:gd name="T59" fmla="*/ 302 h 323"/>
                <a:gd name="T60" fmla="*/ 257 w 343"/>
                <a:gd name="T61" fmla="*/ 308 h 323"/>
                <a:gd name="T62" fmla="*/ 265 w 343"/>
                <a:gd name="T63" fmla="*/ 313 h 323"/>
                <a:gd name="T64" fmla="*/ 275 w 343"/>
                <a:gd name="T65" fmla="*/ 318 h 323"/>
                <a:gd name="T66" fmla="*/ 285 w 343"/>
                <a:gd name="T67" fmla="*/ 322 h 323"/>
                <a:gd name="T68" fmla="*/ 297 w 343"/>
                <a:gd name="T69" fmla="*/ 323 h 323"/>
                <a:gd name="T70" fmla="*/ 307 w 343"/>
                <a:gd name="T71" fmla="*/ 321 h 323"/>
                <a:gd name="T72" fmla="*/ 317 w 343"/>
                <a:gd name="T73" fmla="*/ 315 h 323"/>
                <a:gd name="T74" fmla="*/ 325 w 343"/>
                <a:gd name="T75" fmla="*/ 306 h 323"/>
                <a:gd name="T76" fmla="*/ 331 w 343"/>
                <a:gd name="T77" fmla="*/ 295 h 323"/>
                <a:gd name="T78" fmla="*/ 335 w 343"/>
                <a:gd name="T79" fmla="*/ 282 h 323"/>
                <a:gd name="T80" fmla="*/ 339 w 343"/>
                <a:gd name="T81" fmla="*/ 271 h 323"/>
                <a:gd name="T82" fmla="*/ 341 w 343"/>
                <a:gd name="T83" fmla="*/ 262 h 323"/>
                <a:gd name="T84" fmla="*/ 343 w 343"/>
                <a:gd name="T85" fmla="*/ 254 h 323"/>
                <a:gd name="T86" fmla="*/ 343 w 343"/>
                <a:gd name="T87" fmla="*/ 252 h 323"/>
                <a:gd name="T88" fmla="*/ 341 w 343"/>
                <a:gd name="T89" fmla="*/ 245 h 323"/>
                <a:gd name="T90" fmla="*/ 334 w 343"/>
                <a:gd name="T91" fmla="*/ 227 h 323"/>
                <a:gd name="T92" fmla="*/ 326 w 343"/>
                <a:gd name="T93" fmla="*/ 201 h 323"/>
                <a:gd name="T94" fmla="*/ 315 w 343"/>
                <a:gd name="T95" fmla="*/ 170 h 323"/>
                <a:gd name="T96" fmla="*/ 302 w 343"/>
                <a:gd name="T97" fmla="*/ 136 h 323"/>
                <a:gd name="T98" fmla="*/ 289 w 343"/>
                <a:gd name="T99" fmla="*/ 106 h 323"/>
                <a:gd name="T100" fmla="*/ 278 w 343"/>
                <a:gd name="T101" fmla="*/ 80 h 323"/>
                <a:gd name="T102" fmla="*/ 267 w 343"/>
                <a:gd name="T103" fmla="*/ 63 h 323"/>
                <a:gd name="T104" fmla="*/ 255 w 343"/>
                <a:gd name="T105" fmla="*/ 51 h 323"/>
                <a:gd name="T106" fmla="*/ 239 w 343"/>
                <a:gd name="T107" fmla="*/ 40 h 323"/>
                <a:gd name="T108" fmla="*/ 220 w 343"/>
                <a:gd name="T109" fmla="*/ 29 h 323"/>
                <a:gd name="T110" fmla="*/ 202 w 343"/>
                <a:gd name="T111" fmla="*/ 20 h 323"/>
                <a:gd name="T112" fmla="*/ 184 w 343"/>
                <a:gd name="T113" fmla="*/ 12 h 323"/>
                <a:gd name="T114" fmla="*/ 169 w 343"/>
                <a:gd name="T115" fmla="*/ 5 h 323"/>
                <a:gd name="T116" fmla="*/ 160 w 343"/>
                <a:gd name="T117" fmla="*/ 1 h 323"/>
                <a:gd name="T118" fmla="*/ 156 w 343"/>
                <a:gd name="T119" fmla="*/ 0 h 3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343" h="323">
                  <a:moveTo>
                    <a:pt x="156" y="0"/>
                  </a:moveTo>
                  <a:lnTo>
                    <a:pt x="108" y="43"/>
                  </a:lnTo>
                  <a:lnTo>
                    <a:pt x="73" y="14"/>
                  </a:lnTo>
                  <a:lnTo>
                    <a:pt x="4" y="57"/>
                  </a:lnTo>
                  <a:lnTo>
                    <a:pt x="0" y="190"/>
                  </a:lnTo>
                  <a:lnTo>
                    <a:pt x="114" y="226"/>
                  </a:lnTo>
                  <a:lnTo>
                    <a:pt x="114" y="225"/>
                  </a:lnTo>
                  <a:lnTo>
                    <a:pt x="116" y="224"/>
                  </a:lnTo>
                  <a:lnTo>
                    <a:pt x="119" y="221"/>
                  </a:lnTo>
                  <a:lnTo>
                    <a:pt x="123" y="219"/>
                  </a:lnTo>
                  <a:lnTo>
                    <a:pt x="128" y="216"/>
                  </a:lnTo>
                  <a:lnTo>
                    <a:pt x="136" y="212"/>
                  </a:lnTo>
                  <a:lnTo>
                    <a:pt x="144" y="210"/>
                  </a:lnTo>
                  <a:lnTo>
                    <a:pt x="154" y="209"/>
                  </a:lnTo>
                  <a:lnTo>
                    <a:pt x="165" y="209"/>
                  </a:lnTo>
                  <a:lnTo>
                    <a:pt x="174" y="211"/>
                  </a:lnTo>
                  <a:lnTo>
                    <a:pt x="183" y="214"/>
                  </a:lnTo>
                  <a:lnTo>
                    <a:pt x="189" y="219"/>
                  </a:lnTo>
                  <a:lnTo>
                    <a:pt x="194" y="223"/>
                  </a:lnTo>
                  <a:lnTo>
                    <a:pt x="197" y="226"/>
                  </a:lnTo>
                  <a:lnTo>
                    <a:pt x="199" y="229"/>
                  </a:lnTo>
                  <a:lnTo>
                    <a:pt x="200" y="230"/>
                  </a:lnTo>
                  <a:lnTo>
                    <a:pt x="250" y="201"/>
                  </a:lnTo>
                  <a:lnTo>
                    <a:pt x="232" y="103"/>
                  </a:lnTo>
                  <a:lnTo>
                    <a:pt x="283" y="214"/>
                  </a:lnTo>
                  <a:lnTo>
                    <a:pt x="232" y="250"/>
                  </a:lnTo>
                  <a:lnTo>
                    <a:pt x="285" y="275"/>
                  </a:lnTo>
                  <a:lnTo>
                    <a:pt x="244" y="297"/>
                  </a:lnTo>
                  <a:lnTo>
                    <a:pt x="245" y="298"/>
                  </a:lnTo>
                  <a:lnTo>
                    <a:pt x="251" y="302"/>
                  </a:lnTo>
                  <a:lnTo>
                    <a:pt x="257" y="308"/>
                  </a:lnTo>
                  <a:lnTo>
                    <a:pt x="265" y="313"/>
                  </a:lnTo>
                  <a:lnTo>
                    <a:pt x="275" y="318"/>
                  </a:lnTo>
                  <a:lnTo>
                    <a:pt x="285" y="322"/>
                  </a:lnTo>
                  <a:lnTo>
                    <a:pt x="297" y="323"/>
                  </a:lnTo>
                  <a:lnTo>
                    <a:pt x="307" y="321"/>
                  </a:lnTo>
                  <a:lnTo>
                    <a:pt x="317" y="315"/>
                  </a:lnTo>
                  <a:lnTo>
                    <a:pt x="325" y="306"/>
                  </a:lnTo>
                  <a:lnTo>
                    <a:pt x="331" y="295"/>
                  </a:lnTo>
                  <a:lnTo>
                    <a:pt x="335" y="282"/>
                  </a:lnTo>
                  <a:lnTo>
                    <a:pt x="339" y="271"/>
                  </a:lnTo>
                  <a:lnTo>
                    <a:pt x="341" y="262"/>
                  </a:lnTo>
                  <a:lnTo>
                    <a:pt x="343" y="254"/>
                  </a:lnTo>
                  <a:lnTo>
                    <a:pt x="343" y="252"/>
                  </a:lnTo>
                  <a:lnTo>
                    <a:pt x="341" y="245"/>
                  </a:lnTo>
                  <a:lnTo>
                    <a:pt x="334" y="227"/>
                  </a:lnTo>
                  <a:lnTo>
                    <a:pt x="326" y="201"/>
                  </a:lnTo>
                  <a:lnTo>
                    <a:pt x="315" y="170"/>
                  </a:lnTo>
                  <a:lnTo>
                    <a:pt x="302" y="136"/>
                  </a:lnTo>
                  <a:lnTo>
                    <a:pt x="289" y="106"/>
                  </a:lnTo>
                  <a:lnTo>
                    <a:pt x="278" y="80"/>
                  </a:lnTo>
                  <a:lnTo>
                    <a:pt x="267" y="63"/>
                  </a:lnTo>
                  <a:lnTo>
                    <a:pt x="255" y="51"/>
                  </a:lnTo>
                  <a:lnTo>
                    <a:pt x="239" y="40"/>
                  </a:lnTo>
                  <a:lnTo>
                    <a:pt x="220" y="29"/>
                  </a:lnTo>
                  <a:lnTo>
                    <a:pt x="202" y="20"/>
                  </a:lnTo>
                  <a:lnTo>
                    <a:pt x="184" y="12"/>
                  </a:lnTo>
                  <a:lnTo>
                    <a:pt x="169" y="5"/>
                  </a:lnTo>
                  <a:lnTo>
                    <a:pt x="160" y="1"/>
                  </a:lnTo>
                  <a:lnTo>
                    <a:pt x="156" y="0"/>
                  </a:lnTo>
                  <a:close/>
                </a:path>
              </a:pathLst>
            </a:custGeom>
            <a:solidFill>
              <a:srgbClr val="FFC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" name="Freeform 15"/>
            <p:cNvSpPr>
              <a:spLocks/>
            </p:cNvSpPr>
            <p:nvPr/>
          </p:nvSpPr>
          <p:spPr bwMode="auto">
            <a:xfrm>
              <a:off x="3071" y="2639"/>
              <a:ext cx="172" cy="255"/>
            </a:xfrm>
            <a:custGeom>
              <a:avLst/>
              <a:gdLst>
                <a:gd name="T0" fmla="*/ 172 w 172"/>
                <a:gd name="T1" fmla="*/ 226 h 255"/>
                <a:gd name="T2" fmla="*/ 142 w 172"/>
                <a:gd name="T3" fmla="*/ 255 h 255"/>
                <a:gd name="T4" fmla="*/ 114 w 172"/>
                <a:gd name="T5" fmla="*/ 233 h 255"/>
                <a:gd name="T6" fmla="*/ 156 w 172"/>
                <a:gd name="T7" fmla="*/ 193 h 255"/>
                <a:gd name="T8" fmla="*/ 153 w 172"/>
                <a:gd name="T9" fmla="*/ 194 h 255"/>
                <a:gd name="T10" fmla="*/ 146 w 172"/>
                <a:gd name="T11" fmla="*/ 196 h 255"/>
                <a:gd name="T12" fmla="*/ 133 w 172"/>
                <a:gd name="T13" fmla="*/ 199 h 255"/>
                <a:gd name="T14" fmla="*/ 119 w 172"/>
                <a:gd name="T15" fmla="*/ 203 h 255"/>
                <a:gd name="T16" fmla="*/ 105 w 172"/>
                <a:gd name="T17" fmla="*/ 206 h 255"/>
                <a:gd name="T18" fmla="*/ 90 w 172"/>
                <a:gd name="T19" fmla="*/ 209 h 255"/>
                <a:gd name="T20" fmla="*/ 77 w 172"/>
                <a:gd name="T21" fmla="*/ 211 h 255"/>
                <a:gd name="T22" fmla="*/ 67 w 172"/>
                <a:gd name="T23" fmla="*/ 212 h 255"/>
                <a:gd name="T24" fmla="*/ 60 w 172"/>
                <a:gd name="T25" fmla="*/ 210 h 255"/>
                <a:gd name="T26" fmla="*/ 52 w 172"/>
                <a:gd name="T27" fmla="*/ 206 h 255"/>
                <a:gd name="T28" fmla="*/ 46 w 172"/>
                <a:gd name="T29" fmla="*/ 200 h 255"/>
                <a:gd name="T30" fmla="*/ 42 w 172"/>
                <a:gd name="T31" fmla="*/ 194 h 255"/>
                <a:gd name="T32" fmla="*/ 37 w 172"/>
                <a:gd name="T33" fmla="*/ 186 h 255"/>
                <a:gd name="T34" fmla="*/ 35 w 172"/>
                <a:gd name="T35" fmla="*/ 180 h 255"/>
                <a:gd name="T36" fmla="*/ 33 w 172"/>
                <a:gd name="T37" fmla="*/ 177 h 255"/>
                <a:gd name="T38" fmla="*/ 32 w 172"/>
                <a:gd name="T39" fmla="*/ 175 h 255"/>
                <a:gd name="T40" fmla="*/ 29 w 172"/>
                <a:gd name="T41" fmla="*/ 173 h 255"/>
                <a:gd name="T42" fmla="*/ 25 w 172"/>
                <a:gd name="T43" fmla="*/ 165 h 255"/>
                <a:gd name="T44" fmla="*/ 19 w 172"/>
                <a:gd name="T45" fmla="*/ 153 h 255"/>
                <a:gd name="T46" fmla="*/ 13 w 172"/>
                <a:gd name="T47" fmla="*/ 136 h 255"/>
                <a:gd name="T48" fmla="*/ 6 w 172"/>
                <a:gd name="T49" fmla="*/ 114 h 255"/>
                <a:gd name="T50" fmla="*/ 3 w 172"/>
                <a:gd name="T51" fmla="*/ 88 h 255"/>
                <a:gd name="T52" fmla="*/ 2 w 172"/>
                <a:gd name="T53" fmla="*/ 58 h 255"/>
                <a:gd name="T54" fmla="*/ 6 w 172"/>
                <a:gd name="T55" fmla="*/ 23 h 255"/>
                <a:gd name="T56" fmla="*/ 10 w 172"/>
                <a:gd name="T57" fmla="*/ 11 h 255"/>
                <a:gd name="T58" fmla="*/ 6 w 172"/>
                <a:gd name="T59" fmla="*/ 7 h 255"/>
                <a:gd name="T60" fmla="*/ 2 w 172"/>
                <a:gd name="T61" fmla="*/ 8 h 255"/>
                <a:gd name="T62" fmla="*/ 0 w 172"/>
                <a:gd name="T63" fmla="*/ 10 h 255"/>
                <a:gd name="T64" fmla="*/ 105 w 172"/>
                <a:gd name="T65" fmla="*/ 41 h 255"/>
                <a:gd name="T66" fmla="*/ 105 w 172"/>
                <a:gd name="T67" fmla="*/ 39 h 255"/>
                <a:gd name="T68" fmla="*/ 104 w 172"/>
                <a:gd name="T69" fmla="*/ 34 h 255"/>
                <a:gd name="T70" fmla="*/ 103 w 172"/>
                <a:gd name="T71" fmla="*/ 26 h 255"/>
                <a:gd name="T72" fmla="*/ 103 w 172"/>
                <a:gd name="T73" fmla="*/ 18 h 255"/>
                <a:gd name="T74" fmla="*/ 105 w 172"/>
                <a:gd name="T75" fmla="*/ 10 h 255"/>
                <a:gd name="T76" fmla="*/ 108 w 172"/>
                <a:gd name="T77" fmla="*/ 3 h 255"/>
                <a:gd name="T78" fmla="*/ 115 w 172"/>
                <a:gd name="T79" fmla="*/ 0 h 255"/>
                <a:gd name="T80" fmla="*/ 125 w 172"/>
                <a:gd name="T81" fmla="*/ 1 h 255"/>
                <a:gd name="T82" fmla="*/ 134 w 172"/>
                <a:gd name="T83" fmla="*/ 4 h 255"/>
                <a:gd name="T84" fmla="*/ 140 w 172"/>
                <a:gd name="T85" fmla="*/ 7 h 255"/>
                <a:gd name="T86" fmla="*/ 142 w 172"/>
                <a:gd name="T87" fmla="*/ 8 h 255"/>
                <a:gd name="T88" fmla="*/ 143 w 172"/>
                <a:gd name="T89" fmla="*/ 11 h 255"/>
                <a:gd name="T90" fmla="*/ 142 w 172"/>
                <a:gd name="T91" fmla="*/ 12 h 255"/>
                <a:gd name="T92" fmla="*/ 140 w 172"/>
                <a:gd name="T93" fmla="*/ 13 h 255"/>
                <a:gd name="T94" fmla="*/ 139 w 172"/>
                <a:gd name="T95" fmla="*/ 13 h 255"/>
                <a:gd name="T96" fmla="*/ 138 w 172"/>
                <a:gd name="T97" fmla="*/ 13 h 255"/>
                <a:gd name="T98" fmla="*/ 170 w 172"/>
                <a:gd name="T99" fmla="*/ 76 h 255"/>
                <a:gd name="T100" fmla="*/ 172 w 172"/>
                <a:gd name="T101" fmla="*/ 226 h 2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172" h="255">
                  <a:moveTo>
                    <a:pt x="172" y="226"/>
                  </a:moveTo>
                  <a:lnTo>
                    <a:pt x="142" y="255"/>
                  </a:lnTo>
                  <a:lnTo>
                    <a:pt x="114" y="233"/>
                  </a:lnTo>
                  <a:lnTo>
                    <a:pt x="156" y="193"/>
                  </a:lnTo>
                  <a:lnTo>
                    <a:pt x="153" y="194"/>
                  </a:lnTo>
                  <a:lnTo>
                    <a:pt x="146" y="196"/>
                  </a:lnTo>
                  <a:lnTo>
                    <a:pt x="133" y="199"/>
                  </a:lnTo>
                  <a:lnTo>
                    <a:pt x="119" y="203"/>
                  </a:lnTo>
                  <a:lnTo>
                    <a:pt x="105" y="206"/>
                  </a:lnTo>
                  <a:lnTo>
                    <a:pt x="90" y="209"/>
                  </a:lnTo>
                  <a:lnTo>
                    <a:pt x="77" y="211"/>
                  </a:lnTo>
                  <a:lnTo>
                    <a:pt x="67" y="212"/>
                  </a:lnTo>
                  <a:lnTo>
                    <a:pt x="60" y="210"/>
                  </a:lnTo>
                  <a:lnTo>
                    <a:pt x="52" y="206"/>
                  </a:lnTo>
                  <a:lnTo>
                    <a:pt x="46" y="200"/>
                  </a:lnTo>
                  <a:lnTo>
                    <a:pt x="42" y="194"/>
                  </a:lnTo>
                  <a:lnTo>
                    <a:pt x="37" y="186"/>
                  </a:lnTo>
                  <a:lnTo>
                    <a:pt x="35" y="180"/>
                  </a:lnTo>
                  <a:lnTo>
                    <a:pt x="33" y="177"/>
                  </a:lnTo>
                  <a:lnTo>
                    <a:pt x="32" y="175"/>
                  </a:lnTo>
                  <a:lnTo>
                    <a:pt x="29" y="173"/>
                  </a:lnTo>
                  <a:lnTo>
                    <a:pt x="25" y="165"/>
                  </a:lnTo>
                  <a:lnTo>
                    <a:pt x="19" y="153"/>
                  </a:lnTo>
                  <a:lnTo>
                    <a:pt x="13" y="136"/>
                  </a:lnTo>
                  <a:lnTo>
                    <a:pt x="6" y="114"/>
                  </a:lnTo>
                  <a:lnTo>
                    <a:pt x="3" y="88"/>
                  </a:lnTo>
                  <a:lnTo>
                    <a:pt x="2" y="58"/>
                  </a:lnTo>
                  <a:lnTo>
                    <a:pt x="6" y="23"/>
                  </a:lnTo>
                  <a:lnTo>
                    <a:pt x="10" y="11"/>
                  </a:lnTo>
                  <a:lnTo>
                    <a:pt x="6" y="7"/>
                  </a:lnTo>
                  <a:lnTo>
                    <a:pt x="2" y="8"/>
                  </a:lnTo>
                  <a:lnTo>
                    <a:pt x="0" y="10"/>
                  </a:lnTo>
                  <a:lnTo>
                    <a:pt x="105" y="41"/>
                  </a:lnTo>
                  <a:lnTo>
                    <a:pt x="105" y="39"/>
                  </a:lnTo>
                  <a:lnTo>
                    <a:pt x="104" y="34"/>
                  </a:lnTo>
                  <a:lnTo>
                    <a:pt x="103" y="26"/>
                  </a:lnTo>
                  <a:lnTo>
                    <a:pt x="103" y="18"/>
                  </a:lnTo>
                  <a:lnTo>
                    <a:pt x="105" y="10"/>
                  </a:lnTo>
                  <a:lnTo>
                    <a:pt x="108" y="3"/>
                  </a:lnTo>
                  <a:lnTo>
                    <a:pt x="115" y="0"/>
                  </a:lnTo>
                  <a:lnTo>
                    <a:pt x="125" y="1"/>
                  </a:lnTo>
                  <a:lnTo>
                    <a:pt x="134" y="4"/>
                  </a:lnTo>
                  <a:lnTo>
                    <a:pt x="140" y="7"/>
                  </a:lnTo>
                  <a:lnTo>
                    <a:pt x="142" y="8"/>
                  </a:lnTo>
                  <a:lnTo>
                    <a:pt x="143" y="11"/>
                  </a:lnTo>
                  <a:lnTo>
                    <a:pt x="142" y="12"/>
                  </a:lnTo>
                  <a:lnTo>
                    <a:pt x="140" y="13"/>
                  </a:lnTo>
                  <a:lnTo>
                    <a:pt x="139" y="13"/>
                  </a:lnTo>
                  <a:lnTo>
                    <a:pt x="138" y="13"/>
                  </a:lnTo>
                  <a:lnTo>
                    <a:pt x="170" y="76"/>
                  </a:lnTo>
                  <a:lnTo>
                    <a:pt x="172" y="226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" name="Freeform 16"/>
            <p:cNvSpPr>
              <a:spLocks/>
            </p:cNvSpPr>
            <p:nvPr/>
          </p:nvSpPr>
          <p:spPr bwMode="auto">
            <a:xfrm>
              <a:off x="3104" y="2681"/>
              <a:ext cx="18" cy="38"/>
            </a:xfrm>
            <a:custGeom>
              <a:avLst/>
              <a:gdLst>
                <a:gd name="T0" fmla="*/ 9 w 18"/>
                <a:gd name="T1" fmla="*/ 38 h 38"/>
                <a:gd name="T2" fmla="*/ 13 w 18"/>
                <a:gd name="T3" fmla="*/ 37 h 38"/>
                <a:gd name="T4" fmla="*/ 15 w 18"/>
                <a:gd name="T5" fmla="*/ 32 h 38"/>
                <a:gd name="T6" fmla="*/ 17 w 18"/>
                <a:gd name="T7" fmla="*/ 26 h 38"/>
                <a:gd name="T8" fmla="*/ 18 w 18"/>
                <a:gd name="T9" fmla="*/ 19 h 38"/>
                <a:gd name="T10" fmla="*/ 17 w 18"/>
                <a:gd name="T11" fmla="*/ 11 h 38"/>
                <a:gd name="T12" fmla="*/ 15 w 18"/>
                <a:gd name="T13" fmla="*/ 5 h 38"/>
                <a:gd name="T14" fmla="*/ 13 w 18"/>
                <a:gd name="T15" fmla="*/ 1 h 38"/>
                <a:gd name="T16" fmla="*/ 9 w 18"/>
                <a:gd name="T17" fmla="*/ 0 h 38"/>
                <a:gd name="T18" fmla="*/ 5 w 18"/>
                <a:gd name="T19" fmla="*/ 1 h 38"/>
                <a:gd name="T20" fmla="*/ 3 w 18"/>
                <a:gd name="T21" fmla="*/ 5 h 38"/>
                <a:gd name="T22" fmla="*/ 1 w 18"/>
                <a:gd name="T23" fmla="*/ 11 h 38"/>
                <a:gd name="T24" fmla="*/ 0 w 18"/>
                <a:gd name="T25" fmla="*/ 19 h 38"/>
                <a:gd name="T26" fmla="*/ 1 w 18"/>
                <a:gd name="T27" fmla="*/ 26 h 38"/>
                <a:gd name="T28" fmla="*/ 3 w 18"/>
                <a:gd name="T29" fmla="*/ 32 h 38"/>
                <a:gd name="T30" fmla="*/ 5 w 18"/>
                <a:gd name="T31" fmla="*/ 37 h 38"/>
                <a:gd name="T32" fmla="*/ 9 w 18"/>
                <a:gd name="T33" fmla="*/ 38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18" h="38">
                  <a:moveTo>
                    <a:pt x="9" y="38"/>
                  </a:moveTo>
                  <a:lnTo>
                    <a:pt x="13" y="37"/>
                  </a:lnTo>
                  <a:lnTo>
                    <a:pt x="15" y="32"/>
                  </a:lnTo>
                  <a:lnTo>
                    <a:pt x="17" y="26"/>
                  </a:lnTo>
                  <a:lnTo>
                    <a:pt x="18" y="19"/>
                  </a:lnTo>
                  <a:lnTo>
                    <a:pt x="17" y="11"/>
                  </a:lnTo>
                  <a:lnTo>
                    <a:pt x="15" y="5"/>
                  </a:lnTo>
                  <a:lnTo>
                    <a:pt x="13" y="1"/>
                  </a:lnTo>
                  <a:lnTo>
                    <a:pt x="9" y="0"/>
                  </a:lnTo>
                  <a:lnTo>
                    <a:pt x="5" y="1"/>
                  </a:lnTo>
                  <a:lnTo>
                    <a:pt x="3" y="5"/>
                  </a:lnTo>
                  <a:lnTo>
                    <a:pt x="1" y="11"/>
                  </a:lnTo>
                  <a:lnTo>
                    <a:pt x="0" y="19"/>
                  </a:lnTo>
                  <a:lnTo>
                    <a:pt x="1" y="26"/>
                  </a:lnTo>
                  <a:lnTo>
                    <a:pt x="3" y="32"/>
                  </a:lnTo>
                  <a:lnTo>
                    <a:pt x="5" y="37"/>
                  </a:lnTo>
                  <a:lnTo>
                    <a:pt x="9" y="3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2" name="Freeform 17"/>
            <p:cNvSpPr>
              <a:spLocks/>
            </p:cNvSpPr>
            <p:nvPr/>
          </p:nvSpPr>
          <p:spPr bwMode="auto">
            <a:xfrm>
              <a:off x="3183" y="2675"/>
              <a:ext cx="22" cy="40"/>
            </a:xfrm>
            <a:custGeom>
              <a:avLst/>
              <a:gdLst>
                <a:gd name="T0" fmla="*/ 11 w 22"/>
                <a:gd name="T1" fmla="*/ 40 h 40"/>
                <a:gd name="T2" fmla="*/ 6 w 22"/>
                <a:gd name="T3" fmla="*/ 38 h 40"/>
                <a:gd name="T4" fmla="*/ 3 w 22"/>
                <a:gd name="T5" fmla="*/ 34 h 40"/>
                <a:gd name="T6" fmla="*/ 1 w 22"/>
                <a:gd name="T7" fmla="*/ 28 h 40"/>
                <a:gd name="T8" fmla="*/ 0 w 22"/>
                <a:gd name="T9" fmla="*/ 20 h 40"/>
                <a:gd name="T10" fmla="*/ 1 w 22"/>
                <a:gd name="T11" fmla="*/ 12 h 40"/>
                <a:gd name="T12" fmla="*/ 3 w 22"/>
                <a:gd name="T13" fmla="*/ 6 h 40"/>
                <a:gd name="T14" fmla="*/ 6 w 22"/>
                <a:gd name="T15" fmla="*/ 2 h 40"/>
                <a:gd name="T16" fmla="*/ 11 w 22"/>
                <a:gd name="T17" fmla="*/ 0 h 40"/>
                <a:gd name="T18" fmla="*/ 15 w 22"/>
                <a:gd name="T19" fmla="*/ 2 h 40"/>
                <a:gd name="T20" fmla="*/ 19 w 22"/>
                <a:gd name="T21" fmla="*/ 6 h 40"/>
                <a:gd name="T22" fmla="*/ 21 w 22"/>
                <a:gd name="T23" fmla="*/ 12 h 40"/>
                <a:gd name="T24" fmla="*/ 22 w 22"/>
                <a:gd name="T25" fmla="*/ 20 h 40"/>
                <a:gd name="T26" fmla="*/ 21 w 22"/>
                <a:gd name="T27" fmla="*/ 28 h 40"/>
                <a:gd name="T28" fmla="*/ 19 w 22"/>
                <a:gd name="T29" fmla="*/ 34 h 40"/>
                <a:gd name="T30" fmla="*/ 15 w 22"/>
                <a:gd name="T31" fmla="*/ 38 h 40"/>
                <a:gd name="T32" fmla="*/ 11 w 22"/>
                <a:gd name="T33" fmla="*/ 4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22" h="40">
                  <a:moveTo>
                    <a:pt x="11" y="40"/>
                  </a:moveTo>
                  <a:lnTo>
                    <a:pt x="6" y="38"/>
                  </a:lnTo>
                  <a:lnTo>
                    <a:pt x="3" y="34"/>
                  </a:lnTo>
                  <a:lnTo>
                    <a:pt x="1" y="28"/>
                  </a:lnTo>
                  <a:lnTo>
                    <a:pt x="0" y="20"/>
                  </a:lnTo>
                  <a:lnTo>
                    <a:pt x="1" y="12"/>
                  </a:lnTo>
                  <a:lnTo>
                    <a:pt x="3" y="6"/>
                  </a:lnTo>
                  <a:lnTo>
                    <a:pt x="6" y="2"/>
                  </a:lnTo>
                  <a:lnTo>
                    <a:pt x="11" y="0"/>
                  </a:lnTo>
                  <a:lnTo>
                    <a:pt x="15" y="2"/>
                  </a:lnTo>
                  <a:lnTo>
                    <a:pt x="19" y="6"/>
                  </a:lnTo>
                  <a:lnTo>
                    <a:pt x="21" y="12"/>
                  </a:lnTo>
                  <a:lnTo>
                    <a:pt x="22" y="20"/>
                  </a:lnTo>
                  <a:lnTo>
                    <a:pt x="21" y="28"/>
                  </a:lnTo>
                  <a:lnTo>
                    <a:pt x="19" y="34"/>
                  </a:lnTo>
                  <a:lnTo>
                    <a:pt x="15" y="38"/>
                  </a:lnTo>
                  <a:lnTo>
                    <a:pt x="11" y="4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" name="Freeform 18"/>
            <p:cNvSpPr>
              <a:spLocks/>
            </p:cNvSpPr>
            <p:nvPr/>
          </p:nvSpPr>
          <p:spPr bwMode="auto">
            <a:xfrm>
              <a:off x="3129" y="2754"/>
              <a:ext cx="35" cy="20"/>
            </a:xfrm>
            <a:custGeom>
              <a:avLst/>
              <a:gdLst>
                <a:gd name="T0" fmla="*/ 35 w 35"/>
                <a:gd name="T1" fmla="*/ 6 h 20"/>
                <a:gd name="T2" fmla="*/ 0 w 35"/>
                <a:gd name="T3" fmla="*/ 0 h 20"/>
                <a:gd name="T4" fmla="*/ 23 w 35"/>
                <a:gd name="T5" fmla="*/ 20 h 20"/>
                <a:gd name="T6" fmla="*/ 35 w 35"/>
                <a:gd name="T7" fmla="*/ 6 h 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20">
                  <a:moveTo>
                    <a:pt x="35" y="6"/>
                  </a:moveTo>
                  <a:lnTo>
                    <a:pt x="0" y="0"/>
                  </a:lnTo>
                  <a:lnTo>
                    <a:pt x="23" y="20"/>
                  </a:lnTo>
                  <a:lnTo>
                    <a:pt x="35" y="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4" name="Freeform 19"/>
            <p:cNvSpPr>
              <a:spLocks/>
            </p:cNvSpPr>
            <p:nvPr/>
          </p:nvSpPr>
          <p:spPr bwMode="auto">
            <a:xfrm>
              <a:off x="3026" y="2815"/>
              <a:ext cx="61" cy="41"/>
            </a:xfrm>
            <a:custGeom>
              <a:avLst/>
              <a:gdLst>
                <a:gd name="T0" fmla="*/ 31 w 61"/>
                <a:gd name="T1" fmla="*/ 41 h 41"/>
                <a:gd name="T2" fmla="*/ 42 w 61"/>
                <a:gd name="T3" fmla="*/ 39 h 41"/>
                <a:gd name="T4" fmla="*/ 52 w 61"/>
                <a:gd name="T5" fmla="*/ 34 h 41"/>
                <a:gd name="T6" fmla="*/ 59 w 61"/>
                <a:gd name="T7" fmla="*/ 28 h 41"/>
                <a:gd name="T8" fmla="*/ 61 w 61"/>
                <a:gd name="T9" fmla="*/ 20 h 41"/>
                <a:gd name="T10" fmla="*/ 59 w 61"/>
                <a:gd name="T11" fmla="*/ 12 h 41"/>
                <a:gd name="T12" fmla="*/ 52 w 61"/>
                <a:gd name="T13" fmla="*/ 6 h 41"/>
                <a:gd name="T14" fmla="*/ 42 w 61"/>
                <a:gd name="T15" fmla="*/ 2 h 41"/>
                <a:gd name="T16" fmla="*/ 31 w 61"/>
                <a:gd name="T17" fmla="*/ 0 h 41"/>
                <a:gd name="T18" fmla="*/ 19 w 61"/>
                <a:gd name="T19" fmla="*/ 2 h 41"/>
                <a:gd name="T20" fmla="*/ 10 w 61"/>
                <a:gd name="T21" fmla="*/ 6 h 41"/>
                <a:gd name="T22" fmla="*/ 2 w 61"/>
                <a:gd name="T23" fmla="*/ 12 h 41"/>
                <a:gd name="T24" fmla="*/ 0 w 61"/>
                <a:gd name="T25" fmla="*/ 20 h 41"/>
                <a:gd name="T26" fmla="*/ 2 w 61"/>
                <a:gd name="T27" fmla="*/ 28 h 41"/>
                <a:gd name="T28" fmla="*/ 10 w 61"/>
                <a:gd name="T29" fmla="*/ 34 h 41"/>
                <a:gd name="T30" fmla="*/ 19 w 61"/>
                <a:gd name="T31" fmla="*/ 39 h 41"/>
                <a:gd name="T32" fmla="*/ 31 w 61"/>
                <a:gd name="T33" fmla="*/ 41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61" h="41">
                  <a:moveTo>
                    <a:pt x="31" y="41"/>
                  </a:moveTo>
                  <a:lnTo>
                    <a:pt x="42" y="39"/>
                  </a:lnTo>
                  <a:lnTo>
                    <a:pt x="52" y="34"/>
                  </a:lnTo>
                  <a:lnTo>
                    <a:pt x="59" y="28"/>
                  </a:lnTo>
                  <a:lnTo>
                    <a:pt x="61" y="20"/>
                  </a:lnTo>
                  <a:lnTo>
                    <a:pt x="59" y="12"/>
                  </a:lnTo>
                  <a:lnTo>
                    <a:pt x="52" y="6"/>
                  </a:lnTo>
                  <a:lnTo>
                    <a:pt x="42" y="2"/>
                  </a:lnTo>
                  <a:lnTo>
                    <a:pt x="31" y="0"/>
                  </a:lnTo>
                  <a:lnTo>
                    <a:pt x="19" y="2"/>
                  </a:lnTo>
                  <a:lnTo>
                    <a:pt x="10" y="6"/>
                  </a:lnTo>
                  <a:lnTo>
                    <a:pt x="2" y="12"/>
                  </a:lnTo>
                  <a:lnTo>
                    <a:pt x="0" y="20"/>
                  </a:lnTo>
                  <a:lnTo>
                    <a:pt x="2" y="28"/>
                  </a:lnTo>
                  <a:lnTo>
                    <a:pt x="10" y="34"/>
                  </a:lnTo>
                  <a:lnTo>
                    <a:pt x="19" y="39"/>
                  </a:lnTo>
                  <a:lnTo>
                    <a:pt x="31" y="4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5" name="Freeform 20"/>
            <p:cNvSpPr>
              <a:spLocks/>
            </p:cNvSpPr>
            <p:nvPr/>
          </p:nvSpPr>
          <p:spPr bwMode="auto">
            <a:xfrm>
              <a:off x="3112" y="2790"/>
              <a:ext cx="70" cy="18"/>
            </a:xfrm>
            <a:custGeom>
              <a:avLst/>
              <a:gdLst>
                <a:gd name="T0" fmla="*/ 6 w 70"/>
                <a:gd name="T1" fmla="*/ 6 h 18"/>
                <a:gd name="T2" fmla="*/ 17 w 70"/>
                <a:gd name="T3" fmla="*/ 5 h 18"/>
                <a:gd name="T4" fmla="*/ 27 w 70"/>
                <a:gd name="T5" fmla="*/ 4 h 18"/>
                <a:gd name="T6" fmla="*/ 38 w 70"/>
                <a:gd name="T7" fmla="*/ 3 h 18"/>
                <a:gd name="T8" fmla="*/ 48 w 70"/>
                <a:gd name="T9" fmla="*/ 2 h 18"/>
                <a:gd name="T10" fmla="*/ 56 w 70"/>
                <a:gd name="T11" fmla="*/ 1 h 18"/>
                <a:gd name="T12" fmla="*/ 64 w 70"/>
                <a:gd name="T13" fmla="*/ 1 h 18"/>
                <a:gd name="T14" fmla="*/ 68 w 70"/>
                <a:gd name="T15" fmla="*/ 0 h 18"/>
                <a:gd name="T16" fmla="*/ 70 w 70"/>
                <a:gd name="T17" fmla="*/ 0 h 18"/>
                <a:gd name="T18" fmla="*/ 42 w 70"/>
                <a:gd name="T19" fmla="*/ 18 h 18"/>
                <a:gd name="T20" fmla="*/ 40 w 70"/>
                <a:gd name="T21" fmla="*/ 18 h 18"/>
                <a:gd name="T22" fmla="*/ 32 w 70"/>
                <a:gd name="T23" fmla="*/ 16 h 18"/>
                <a:gd name="T24" fmla="*/ 24 w 70"/>
                <a:gd name="T25" fmla="*/ 14 h 18"/>
                <a:gd name="T26" fmla="*/ 15 w 70"/>
                <a:gd name="T27" fmla="*/ 13 h 18"/>
                <a:gd name="T28" fmla="*/ 6 w 70"/>
                <a:gd name="T29" fmla="*/ 11 h 18"/>
                <a:gd name="T30" fmla="*/ 1 w 70"/>
                <a:gd name="T31" fmla="*/ 9 h 18"/>
                <a:gd name="T32" fmla="*/ 0 w 70"/>
                <a:gd name="T33" fmla="*/ 7 h 18"/>
                <a:gd name="T34" fmla="*/ 6 w 70"/>
                <a:gd name="T35" fmla="*/ 6 h 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70" h="18">
                  <a:moveTo>
                    <a:pt x="6" y="6"/>
                  </a:moveTo>
                  <a:lnTo>
                    <a:pt x="17" y="5"/>
                  </a:lnTo>
                  <a:lnTo>
                    <a:pt x="27" y="4"/>
                  </a:lnTo>
                  <a:lnTo>
                    <a:pt x="38" y="3"/>
                  </a:lnTo>
                  <a:lnTo>
                    <a:pt x="48" y="2"/>
                  </a:lnTo>
                  <a:lnTo>
                    <a:pt x="56" y="1"/>
                  </a:lnTo>
                  <a:lnTo>
                    <a:pt x="64" y="1"/>
                  </a:lnTo>
                  <a:lnTo>
                    <a:pt x="68" y="0"/>
                  </a:lnTo>
                  <a:lnTo>
                    <a:pt x="70" y="0"/>
                  </a:lnTo>
                  <a:lnTo>
                    <a:pt x="42" y="18"/>
                  </a:lnTo>
                  <a:lnTo>
                    <a:pt x="40" y="18"/>
                  </a:lnTo>
                  <a:lnTo>
                    <a:pt x="32" y="16"/>
                  </a:lnTo>
                  <a:lnTo>
                    <a:pt x="24" y="14"/>
                  </a:lnTo>
                  <a:lnTo>
                    <a:pt x="15" y="13"/>
                  </a:lnTo>
                  <a:lnTo>
                    <a:pt x="6" y="11"/>
                  </a:lnTo>
                  <a:lnTo>
                    <a:pt x="1" y="9"/>
                  </a:lnTo>
                  <a:lnTo>
                    <a:pt x="0" y="7"/>
                  </a:lnTo>
                  <a:lnTo>
                    <a:pt x="6" y="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6" name="Freeform 21"/>
            <p:cNvSpPr>
              <a:spLocks/>
            </p:cNvSpPr>
            <p:nvPr/>
          </p:nvSpPr>
          <p:spPr bwMode="auto">
            <a:xfrm>
              <a:off x="3253" y="2958"/>
              <a:ext cx="556" cy="499"/>
            </a:xfrm>
            <a:custGeom>
              <a:avLst/>
              <a:gdLst>
                <a:gd name="T0" fmla="*/ 556 w 556"/>
                <a:gd name="T1" fmla="*/ 59 h 499"/>
                <a:gd name="T2" fmla="*/ 556 w 556"/>
                <a:gd name="T3" fmla="*/ 421 h 499"/>
                <a:gd name="T4" fmla="*/ 293 w 556"/>
                <a:gd name="T5" fmla="*/ 499 h 499"/>
                <a:gd name="T6" fmla="*/ 0 w 556"/>
                <a:gd name="T7" fmla="*/ 377 h 499"/>
                <a:gd name="T8" fmla="*/ 8 w 556"/>
                <a:gd name="T9" fmla="*/ 192 h 499"/>
                <a:gd name="T10" fmla="*/ 169 w 556"/>
                <a:gd name="T11" fmla="*/ 99 h 499"/>
                <a:gd name="T12" fmla="*/ 199 w 556"/>
                <a:gd name="T13" fmla="*/ 32 h 499"/>
                <a:gd name="T14" fmla="*/ 300 w 556"/>
                <a:gd name="T15" fmla="*/ 0 h 499"/>
                <a:gd name="T16" fmla="*/ 556 w 556"/>
                <a:gd name="T17" fmla="*/ 59 h 49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556" h="499">
                  <a:moveTo>
                    <a:pt x="556" y="59"/>
                  </a:moveTo>
                  <a:lnTo>
                    <a:pt x="556" y="421"/>
                  </a:lnTo>
                  <a:lnTo>
                    <a:pt x="293" y="499"/>
                  </a:lnTo>
                  <a:lnTo>
                    <a:pt x="0" y="377"/>
                  </a:lnTo>
                  <a:lnTo>
                    <a:pt x="8" y="192"/>
                  </a:lnTo>
                  <a:lnTo>
                    <a:pt x="169" y="99"/>
                  </a:lnTo>
                  <a:lnTo>
                    <a:pt x="199" y="32"/>
                  </a:lnTo>
                  <a:lnTo>
                    <a:pt x="300" y="0"/>
                  </a:lnTo>
                  <a:lnTo>
                    <a:pt x="556" y="59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auto">
            <a:xfrm>
              <a:off x="3268" y="3183"/>
              <a:ext cx="263" cy="247"/>
            </a:xfrm>
            <a:custGeom>
              <a:avLst/>
              <a:gdLst>
                <a:gd name="T0" fmla="*/ 0 w 263"/>
                <a:gd name="T1" fmla="*/ 134 h 247"/>
                <a:gd name="T2" fmla="*/ 263 w 263"/>
                <a:gd name="T3" fmla="*/ 247 h 247"/>
                <a:gd name="T4" fmla="*/ 263 w 263"/>
                <a:gd name="T5" fmla="*/ 90 h 247"/>
                <a:gd name="T6" fmla="*/ 0 w 263"/>
                <a:gd name="T7" fmla="*/ 0 h 247"/>
                <a:gd name="T8" fmla="*/ 0 w 263"/>
                <a:gd name="T9" fmla="*/ 134 h 2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63" h="247">
                  <a:moveTo>
                    <a:pt x="0" y="134"/>
                  </a:moveTo>
                  <a:lnTo>
                    <a:pt x="263" y="247"/>
                  </a:lnTo>
                  <a:lnTo>
                    <a:pt x="263" y="90"/>
                  </a:lnTo>
                  <a:lnTo>
                    <a:pt x="0" y="0"/>
                  </a:lnTo>
                  <a:lnTo>
                    <a:pt x="0" y="13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8" name="Freeform 23"/>
            <p:cNvSpPr>
              <a:spLocks/>
            </p:cNvSpPr>
            <p:nvPr/>
          </p:nvSpPr>
          <p:spPr bwMode="auto">
            <a:xfrm>
              <a:off x="3551" y="3037"/>
              <a:ext cx="238" cy="393"/>
            </a:xfrm>
            <a:custGeom>
              <a:avLst/>
              <a:gdLst>
                <a:gd name="T0" fmla="*/ 238 w 238"/>
                <a:gd name="T1" fmla="*/ 322 h 393"/>
                <a:gd name="T2" fmla="*/ 238 w 238"/>
                <a:gd name="T3" fmla="*/ 0 h 393"/>
                <a:gd name="T4" fmla="*/ 147 w 238"/>
                <a:gd name="T5" fmla="*/ 36 h 393"/>
                <a:gd name="T6" fmla="*/ 128 w 238"/>
                <a:gd name="T7" fmla="*/ 117 h 393"/>
                <a:gd name="T8" fmla="*/ 0 w 238"/>
                <a:gd name="T9" fmla="*/ 231 h 393"/>
                <a:gd name="T10" fmla="*/ 0 w 238"/>
                <a:gd name="T11" fmla="*/ 393 h 393"/>
                <a:gd name="T12" fmla="*/ 238 w 238"/>
                <a:gd name="T13" fmla="*/ 322 h 3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38" h="393">
                  <a:moveTo>
                    <a:pt x="238" y="322"/>
                  </a:moveTo>
                  <a:lnTo>
                    <a:pt x="238" y="0"/>
                  </a:lnTo>
                  <a:lnTo>
                    <a:pt x="147" y="36"/>
                  </a:lnTo>
                  <a:lnTo>
                    <a:pt x="128" y="117"/>
                  </a:lnTo>
                  <a:lnTo>
                    <a:pt x="0" y="231"/>
                  </a:lnTo>
                  <a:lnTo>
                    <a:pt x="0" y="393"/>
                  </a:lnTo>
                  <a:lnTo>
                    <a:pt x="238" y="322"/>
                  </a:lnTo>
                  <a:close/>
                </a:path>
              </a:pathLst>
            </a:custGeom>
            <a:solidFill>
              <a:srgbClr val="FFC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9" name="Freeform 24"/>
            <p:cNvSpPr>
              <a:spLocks/>
            </p:cNvSpPr>
            <p:nvPr/>
          </p:nvSpPr>
          <p:spPr bwMode="auto">
            <a:xfrm>
              <a:off x="3280" y="2973"/>
              <a:ext cx="472" cy="276"/>
            </a:xfrm>
            <a:custGeom>
              <a:avLst/>
              <a:gdLst>
                <a:gd name="T0" fmla="*/ 372 w 472"/>
                <a:gd name="T1" fmla="*/ 171 h 276"/>
                <a:gd name="T2" fmla="*/ 251 w 472"/>
                <a:gd name="T3" fmla="*/ 276 h 276"/>
                <a:gd name="T4" fmla="*/ 0 w 472"/>
                <a:gd name="T5" fmla="*/ 188 h 276"/>
                <a:gd name="T6" fmla="*/ 165 w 472"/>
                <a:gd name="T7" fmla="*/ 98 h 276"/>
                <a:gd name="T8" fmla="*/ 197 w 472"/>
                <a:gd name="T9" fmla="*/ 29 h 276"/>
                <a:gd name="T10" fmla="*/ 273 w 472"/>
                <a:gd name="T11" fmla="*/ 0 h 276"/>
                <a:gd name="T12" fmla="*/ 472 w 472"/>
                <a:gd name="T13" fmla="*/ 51 h 276"/>
                <a:gd name="T14" fmla="*/ 394 w 472"/>
                <a:gd name="T15" fmla="*/ 80 h 276"/>
                <a:gd name="T16" fmla="*/ 372 w 472"/>
                <a:gd name="T17" fmla="*/ 171 h 2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472" h="276">
                  <a:moveTo>
                    <a:pt x="372" y="171"/>
                  </a:moveTo>
                  <a:lnTo>
                    <a:pt x="251" y="276"/>
                  </a:lnTo>
                  <a:lnTo>
                    <a:pt x="0" y="188"/>
                  </a:lnTo>
                  <a:lnTo>
                    <a:pt x="165" y="98"/>
                  </a:lnTo>
                  <a:lnTo>
                    <a:pt x="197" y="29"/>
                  </a:lnTo>
                  <a:lnTo>
                    <a:pt x="273" y="0"/>
                  </a:lnTo>
                  <a:lnTo>
                    <a:pt x="472" y="51"/>
                  </a:lnTo>
                  <a:lnTo>
                    <a:pt x="394" y="80"/>
                  </a:lnTo>
                  <a:lnTo>
                    <a:pt x="372" y="17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" name="Freeform 25"/>
            <p:cNvSpPr>
              <a:spLocks/>
            </p:cNvSpPr>
            <p:nvPr/>
          </p:nvSpPr>
          <p:spPr bwMode="auto">
            <a:xfrm>
              <a:off x="3738" y="2619"/>
              <a:ext cx="480" cy="750"/>
            </a:xfrm>
            <a:custGeom>
              <a:avLst/>
              <a:gdLst>
                <a:gd name="T0" fmla="*/ 65 w 480"/>
                <a:gd name="T1" fmla="*/ 418 h 750"/>
                <a:gd name="T2" fmla="*/ 78 w 480"/>
                <a:gd name="T3" fmla="*/ 414 h 750"/>
                <a:gd name="T4" fmla="*/ 95 w 480"/>
                <a:gd name="T5" fmla="*/ 408 h 750"/>
                <a:gd name="T6" fmla="*/ 107 w 480"/>
                <a:gd name="T7" fmla="*/ 398 h 750"/>
                <a:gd name="T8" fmla="*/ 106 w 480"/>
                <a:gd name="T9" fmla="*/ 382 h 750"/>
                <a:gd name="T10" fmla="*/ 88 w 480"/>
                <a:gd name="T11" fmla="*/ 363 h 750"/>
                <a:gd name="T12" fmla="*/ 64 w 480"/>
                <a:gd name="T13" fmla="*/ 345 h 750"/>
                <a:gd name="T14" fmla="*/ 47 w 480"/>
                <a:gd name="T15" fmla="*/ 334 h 750"/>
                <a:gd name="T16" fmla="*/ 41 w 480"/>
                <a:gd name="T17" fmla="*/ 333 h 750"/>
                <a:gd name="T18" fmla="*/ 31 w 480"/>
                <a:gd name="T19" fmla="*/ 335 h 750"/>
                <a:gd name="T20" fmla="*/ 15 w 480"/>
                <a:gd name="T21" fmla="*/ 335 h 750"/>
                <a:gd name="T22" fmla="*/ 3 w 480"/>
                <a:gd name="T23" fmla="*/ 328 h 750"/>
                <a:gd name="T24" fmla="*/ 0 w 480"/>
                <a:gd name="T25" fmla="*/ 311 h 750"/>
                <a:gd name="T26" fmla="*/ 10 w 480"/>
                <a:gd name="T27" fmla="*/ 299 h 750"/>
                <a:gd name="T28" fmla="*/ 25 w 480"/>
                <a:gd name="T29" fmla="*/ 295 h 750"/>
                <a:gd name="T30" fmla="*/ 36 w 480"/>
                <a:gd name="T31" fmla="*/ 295 h 750"/>
                <a:gd name="T32" fmla="*/ 34 w 480"/>
                <a:gd name="T33" fmla="*/ 289 h 750"/>
                <a:gd name="T34" fmla="*/ 25 w 480"/>
                <a:gd name="T35" fmla="*/ 207 h 750"/>
                <a:gd name="T36" fmla="*/ 2 w 480"/>
                <a:gd name="T37" fmla="*/ 93 h 750"/>
                <a:gd name="T38" fmla="*/ 9 w 480"/>
                <a:gd name="T39" fmla="*/ 84 h 750"/>
                <a:gd name="T40" fmla="*/ 29 w 480"/>
                <a:gd name="T41" fmla="*/ 63 h 750"/>
                <a:gd name="T42" fmla="*/ 55 w 480"/>
                <a:gd name="T43" fmla="*/ 40 h 750"/>
                <a:gd name="T44" fmla="*/ 83 w 480"/>
                <a:gd name="T45" fmla="*/ 22 h 750"/>
                <a:gd name="T46" fmla="*/ 116 w 480"/>
                <a:gd name="T47" fmla="*/ 13 h 750"/>
                <a:gd name="T48" fmla="*/ 152 w 480"/>
                <a:gd name="T49" fmla="*/ 5 h 750"/>
                <a:gd name="T50" fmla="*/ 182 w 480"/>
                <a:gd name="T51" fmla="*/ 1 h 750"/>
                <a:gd name="T52" fmla="*/ 193 w 480"/>
                <a:gd name="T53" fmla="*/ 0 h 750"/>
                <a:gd name="T54" fmla="*/ 205 w 480"/>
                <a:gd name="T55" fmla="*/ 4 h 750"/>
                <a:gd name="T56" fmla="*/ 232 w 480"/>
                <a:gd name="T57" fmla="*/ 18 h 750"/>
                <a:gd name="T58" fmla="*/ 261 w 480"/>
                <a:gd name="T59" fmla="*/ 40 h 750"/>
                <a:gd name="T60" fmla="*/ 282 w 480"/>
                <a:gd name="T61" fmla="*/ 69 h 750"/>
                <a:gd name="T62" fmla="*/ 286 w 480"/>
                <a:gd name="T63" fmla="*/ 137 h 750"/>
                <a:gd name="T64" fmla="*/ 279 w 480"/>
                <a:gd name="T65" fmla="*/ 172 h 750"/>
                <a:gd name="T66" fmla="*/ 283 w 480"/>
                <a:gd name="T67" fmla="*/ 172 h 750"/>
                <a:gd name="T68" fmla="*/ 295 w 480"/>
                <a:gd name="T69" fmla="*/ 175 h 750"/>
                <a:gd name="T70" fmla="*/ 306 w 480"/>
                <a:gd name="T71" fmla="*/ 184 h 750"/>
                <a:gd name="T72" fmla="*/ 313 w 480"/>
                <a:gd name="T73" fmla="*/ 204 h 750"/>
                <a:gd name="T74" fmla="*/ 310 w 480"/>
                <a:gd name="T75" fmla="*/ 227 h 750"/>
                <a:gd name="T76" fmla="*/ 298 w 480"/>
                <a:gd name="T77" fmla="*/ 244 h 750"/>
                <a:gd name="T78" fmla="*/ 285 w 480"/>
                <a:gd name="T79" fmla="*/ 254 h 750"/>
                <a:gd name="T80" fmla="*/ 279 w 480"/>
                <a:gd name="T81" fmla="*/ 258 h 750"/>
                <a:gd name="T82" fmla="*/ 306 w 480"/>
                <a:gd name="T83" fmla="*/ 358 h 750"/>
                <a:gd name="T84" fmla="*/ 394 w 480"/>
                <a:gd name="T85" fmla="*/ 425 h 750"/>
                <a:gd name="T86" fmla="*/ 419 w 480"/>
                <a:gd name="T87" fmla="*/ 475 h 750"/>
                <a:gd name="T88" fmla="*/ 453 w 480"/>
                <a:gd name="T89" fmla="*/ 548 h 750"/>
                <a:gd name="T90" fmla="*/ 477 w 480"/>
                <a:gd name="T91" fmla="*/ 618 h 750"/>
                <a:gd name="T92" fmla="*/ 478 w 480"/>
                <a:gd name="T93" fmla="*/ 665 h 750"/>
                <a:gd name="T94" fmla="*/ 467 w 480"/>
                <a:gd name="T95" fmla="*/ 700 h 750"/>
                <a:gd name="T96" fmla="*/ 450 w 480"/>
                <a:gd name="T97" fmla="*/ 726 h 750"/>
                <a:gd name="T98" fmla="*/ 430 w 480"/>
                <a:gd name="T99" fmla="*/ 742 h 750"/>
                <a:gd name="T100" fmla="*/ 408 w 480"/>
                <a:gd name="T101" fmla="*/ 746 h 750"/>
                <a:gd name="T102" fmla="*/ 380 w 480"/>
                <a:gd name="T103" fmla="*/ 742 h 750"/>
                <a:gd name="T104" fmla="*/ 355 w 480"/>
                <a:gd name="T105" fmla="*/ 735 h 750"/>
                <a:gd name="T106" fmla="*/ 340 w 480"/>
                <a:gd name="T107" fmla="*/ 728 h 750"/>
                <a:gd name="T108" fmla="*/ 291 w 480"/>
                <a:gd name="T109" fmla="*/ 711 h 750"/>
                <a:gd name="T110" fmla="*/ 63 w 480"/>
                <a:gd name="T111" fmla="*/ 713 h 7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480" h="750">
                  <a:moveTo>
                    <a:pt x="63" y="418"/>
                  </a:moveTo>
                  <a:lnTo>
                    <a:pt x="65" y="418"/>
                  </a:lnTo>
                  <a:lnTo>
                    <a:pt x="71" y="417"/>
                  </a:lnTo>
                  <a:lnTo>
                    <a:pt x="78" y="414"/>
                  </a:lnTo>
                  <a:lnTo>
                    <a:pt x="86" y="411"/>
                  </a:lnTo>
                  <a:lnTo>
                    <a:pt x="95" y="408"/>
                  </a:lnTo>
                  <a:lnTo>
                    <a:pt x="102" y="403"/>
                  </a:lnTo>
                  <a:lnTo>
                    <a:pt x="107" y="398"/>
                  </a:lnTo>
                  <a:lnTo>
                    <a:pt x="109" y="390"/>
                  </a:lnTo>
                  <a:lnTo>
                    <a:pt x="106" y="382"/>
                  </a:lnTo>
                  <a:lnTo>
                    <a:pt x="99" y="373"/>
                  </a:lnTo>
                  <a:lnTo>
                    <a:pt x="88" y="363"/>
                  </a:lnTo>
                  <a:lnTo>
                    <a:pt x="77" y="354"/>
                  </a:lnTo>
                  <a:lnTo>
                    <a:pt x="64" y="345"/>
                  </a:lnTo>
                  <a:lnTo>
                    <a:pt x="54" y="338"/>
                  </a:lnTo>
                  <a:lnTo>
                    <a:pt x="47" y="334"/>
                  </a:lnTo>
                  <a:lnTo>
                    <a:pt x="43" y="332"/>
                  </a:lnTo>
                  <a:lnTo>
                    <a:pt x="41" y="333"/>
                  </a:lnTo>
                  <a:lnTo>
                    <a:pt x="37" y="334"/>
                  </a:lnTo>
                  <a:lnTo>
                    <a:pt x="31" y="335"/>
                  </a:lnTo>
                  <a:lnTo>
                    <a:pt x="24" y="336"/>
                  </a:lnTo>
                  <a:lnTo>
                    <a:pt x="15" y="335"/>
                  </a:lnTo>
                  <a:lnTo>
                    <a:pt x="9" y="333"/>
                  </a:lnTo>
                  <a:lnTo>
                    <a:pt x="3" y="328"/>
                  </a:lnTo>
                  <a:lnTo>
                    <a:pt x="0" y="319"/>
                  </a:lnTo>
                  <a:lnTo>
                    <a:pt x="0" y="311"/>
                  </a:lnTo>
                  <a:lnTo>
                    <a:pt x="4" y="304"/>
                  </a:lnTo>
                  <a:lnTo>
                    <a:pt x="10" y="299"/>
                  </a:lnTo>
                  <a:lnTo>
                    <a:pt x="17" y="297"/>
                  </a:lnTo>
                  <a:lnTo>
                    <a:pt x="25" y="295"/>
                  </a:lnTo>
                  <a:lnTo>
                    <a:pt x="32" y="295"/>
                  </a:lnTo>
                  <a:lnTo>
                    <a:pt x="36" y="295"/>
                  </a:lnTo>
                  <a:lnTo>
                    <a:pt x="38" y="295"/>
                  </a:lnTo>
                  <a:lnTo>
                    <a:pt x="34" y="289"/>
                  </a:lnTo>
                  <a:lnTo>
                    <a:pt x="27" y="263"/>
                  </a:lnTo>
                  <a:lnTo>
                    <a:pt x="25" y="207"/>
                  </a:lnTo>
                  <a:lnTo>
                    <a:pt x="34" y="115"/>
                  </a:lnTo>
                  <a:lnTo>
                    <a:pt x="2" y="93"/>
                  </a:lnTo>
                  <a:lnTo>
                    <a:pt x="4" y="91"/>
                  </a:lnTo>
                  <a:lnTo>
                    <a:pt x="9" y="84"/>
                  </a:lnTo>
                  <a:lnTo>
                    <a:pt x="17" y="75"/>
                  </a:lnTo>
                  <a:lnTo>
                    <a:pt x="29" y="63"/>
                  </a:lnTo>
                  <a:lnTo>
                    <a:pt x="41" y="51"/>
                  </a:lnTo>
                  <a:lnTo>
                    <a:pt x="55" y="40"/>
                  </a:lnTo>
                  <a:lnTo>
                    <a:pt x="69" y="30"/>
                  </a:lnTo>
                  <a:lnTo>
                    <a:pt x="83" y="22"/>
                  </a:lnTo>
                  <a:lnTo>
                    <a:pt x="99" y="17"/>
                  </a:lnTo>
                  <a:lnTo>
                    <a:pt x="116" y="13"/>
                  </a:lnTo>
                  <a:lnTo>
                    <a:pt x="134" y="9"/>
                  </a:lnTo>
                  <a:lnTo>
                    <a:pt x="152" y="5"/>
                  </a:lnTo>
                  <a:lnTo>
                    <a:pt x="168" y="3"/>
                  </a:lnTo>
                  <a:lnTo>
                    <a:pt x="182" y="1"/>
                  </a:lnTo>
                  <a:lnTo>
                    <a:pt x="190" y="0"/>
                  </a:lnTo>
                  <a:lnTo>
                    <a:pt x="193" y="0"/>
                  </a:lnTo>
                  <a:lnTo>
                    <a:pt x="196" y="1"/>
                  </a:lnTo>
                  <a:lnTo>
                    <a:pt x="205" y="4"/>
                  </a:lnTo>
                  <a:lnTo>
                    <a:pt x="217" y="11"/>
                  </a:lnTo>
                  <a:lnTo>
                    <a:pt x="232" y="18"/>
                  </a:lnTo>
                  <a:lnTo>
                    <a:pt x="247" y="28"/>
                  </a:lnTo>
                  <a:lnTo>
                    <a:pt x="261" y="40"/>
                  </a:lnTo>
                  <a:lnTo>
                    <a:pt x="274" y="54"/>
                  </a:lnTo>
                  <a:lnTo>
                    <a:pt x="282" y="69"/>
                  </a:lnTo>
                  <a:lnTo>
                    <a:pt x="287" y="104"/>
                  </a:lnTo>
                  <a:lnTo>
                    <a:pt x="286" y="137"/>
                  </a:lnTo>
                  <a:lnTo>
                    <a:pt x="281" y="162"/>
                  </a:lnTo>
                  <a:lnTo>
                    <a:pt x="279" y="172"/>
                  </a:lnTo>
                  <a:lnTo>
                    <a:pt x="280" y="172"/>
                  </a:lnTo>
                  <a:lnTo>
                    <a:pt x="283" y="172"/>
                  </a:lnTo>
                  <a:lnTo>
                    <a:pt x="288" y="173"/>
                  </a:lnTo>
                  <a:lnTo>
                    <a:pt x="295" y="175"/>
                  </a:lnTo>
                  <a:lnTo>
                    <a:pt x="300" y="179"/>
                  </a:lnTo>
                  <a:lnTo>
                    <a:pt x="306" y="184"/>
                  </a:lnTo>
                  <a:lnTo>
                    <a:pt x="310" y="193"/>
                  </a:lnTo>
                  <a:lnTo>
                    <a:pt x="313" y="204"/>
                  </a:lnTo>
                  <a:lnTo>
                    <a:pt x="313" y="217"/>
                  </a:lnTo>
                  <a:lnTo>
                    <a:pt x="310" y="227"/>
                  </a:lnTo>
                  <a:lnTo>
                    <a:pt x="305" y="237"/>
                  </a:lnTo>
                  <a:lnTo>
                    <a:pt x="298" y="244"/>
                  </a:lnTo>
                  <a:lnTo>
                    <a:pt x="291" y="250"/>
                  </a:lnTo>
                  <a:lnTo>
                    <a:pt x="285" y="254"/>
                  </a:lnTo>
                  <a:lnTo>
                    <a:pt x="281" y="257"/>
                  </a:lnTo>
                  <a:lnTo>
                    <a:pt x="279" y="258"/>
                  </a:lnTo>
                  <a:lnTo>
                    <a:pt x="269" y="351"/>
                  </a:lnTo>
                  <a:lnTo>
                    <a:pt x="306" y="358"/>
                  </a:lnTo>
                  <a:lnTo>
                    <a:pt x="390" y="418"/>
                  </a:lnTo>
                  <a:lnTo>
                    <a:pt x="394" y="425"/>
                  </a:lnTo>
                  <a:lnTo>
                    <a:pt x="404" y="445"/>
                  </a:lnTo>
                  <a:lnTo>
                    <a:pt x="419" y="475"/>
                  </a:lnTo>
                  <a:lnTo>
                    <a:pt x="436" y="511"/>
                  </a:lnTo>
                  <a:lnTo>
                    <a:pt x="453" y="548"/>
                  </a:lnTo>
                  <a:lnTo>
                    <a:pt x="467" y="586"/>
                  </a:lnTo>
                  <a:lnTo>
                    <a:pt x="477" y="618"/>
                  </a:lnTo>
                  <a:lnTo>
                    <a:pt x="480" y="645"/>
                  </a:lnTo>
                  <a:lnTo>
                    <a:pt x="478" y="665"/>
                  </a:lnTo>
                  <a:lnTo>
                    <a:pt x="473" y="683"/>
                  </a:lnTo>
                  <a:lnTo>
                    <a:pt x="467" y="700"/>
                  </a:lnTo>
                  <a:lnTo>
                    <a:pt x="460" y="714"/>
                  </a:lnTo>
                  <a:lnTo>
                    <a:pt x="450" y="726"/>
                  </a:lnTo>
                  <a:lnTo>
                    <a:pt x="441" y="735"/>
                  </a:lnTo>
                  <a:lnTo>
                    <a:pt x="430" y="742"/>
                  </a:lnTo>
                  <a:lnTo>
                    <a:pt x="419" y="745"/>
                  </a:lnTo>
                  <a:lnTo>
                    <a:pt x="408" y="746"/>
                  </a:lnTo>
                  <a:lnTo>
                    <a:pt x="394" y="744"/>
                  </a:lnTo>
                  <a:lnTo>
                    <a:pt x="380" y="742"/>
                  </a:lnTo>
                  <a:lnTo>
                    <a:pt x="368" y="738"/>
                  </a:lnTo>
                  <a:lnTo>
                    <a:pt x="355" y="735"/>
                  </a:lnTo>
                  <a:lnTo>
                    <a:pt x="346" y="730"/>
                  </a:lnTo>
                  <a:lnTo>
                    <a:pt x="340" y="728"/>
                  </a:lnTo>
                  <a:lnTo>
                    <a:pt x="337" y="727"/>
                  </a:lnTo>
                  <a:lnTo>
                    <a:pt x="291" y="711"/>
                  </a:lnTo>
                  <a:lnTo>
                    <a:pt x="124" y="750"/>
                  </a:lnTo>
                  <a:lnTo>
                    <a:pt x="63" y="713"/>
                  </a:lnTo>
                  <a:lnTo>
                    <a:pt x="63" y="41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24" name="Freeform 26"/>
            <p:cNvSpPr>
              <a:spLocks/>
            </p:cNvSpPr>
            <p:nvPr/>
          </p:nvSpPr>
          <p:spPr bwMode="auto">
            <a:xfrm>
              <a:off x="3920" y="3249"/>
              <a:ext cx="161" cy="44"/>
            </a:xfrm>
            <a:custGeom>
              <a:avLst/>
              <a:gdLst>
                <a:gd name="T0" fmla="*/ 161 w 161"/>
                <a:gd name="T1" fmla="*/ 37 h 44"/>
                <a:gd name="T2" fmla="*/ 159 w 161"/>
                <a:gd name="T3" fmla="*/ 35 h 44"/>
                <a:gd name="T4" fmla="*/ 152 w 161"/>
                <a:gd name="T5" fmla="*/ 30 h 44"/>
                <a:gd name="T6" fmla="*/ 143 w 161"/>
                <a:gd name="T7" fmla="*/ 24 h 44"/>
                <a:gd name="T8" fmla="*/ 131 w 161"/>
                <a:gd name="T9" fmla="*/ 17 h 44"/>
                <a:gd name="T10" fmla="*/ 118 w 161"/>
                <a:gd name="T11" fmla="*/ 10 h 44"/>
                <a:gd name="T12" fmla="*/ 104 w 161"/>
                <a:gd name="T13" fmla="*/ 4 h 44"/>
                <a:gd name="T14" fmla="*/ 90 w 161"/>
                <a:gd name="T15" fmla="*/ 1 h 44"/>
                <a:gd name="T16" fmla="*/ 75 w 161"/>
                <a:gd name="T17" fmla="*/ 0 h 44"/>
                <a:gd name="T18" fmla="*/ 60 w 161"/>
                <a:gd name="T19" fmla="*/ 1 h 44"/>
                <a:gd name="T20" fmla="*/ 46 w 161"/>
                <a:gd name="T21" fmla="*/ 4 h 44"/>
                <a:gd name="T22" fmla="*/ 32 w 161"/>
                <a:gd name="T23" fmla="*/ 8 h 44"/>
                <a:gd name="T24" fmla="*/ 19 w 161"/>
                <a:gd name="T25" fmla="*/ 13 h 44"/>
                <a:gd name="T26" fmla="*/ 9 w 161"/>
                <a:gd name="T27" fmla="*/ 18 h 44"/>
                <a:gd name="T28" fmla="*/ 2 w 161"/>
                <a:gd name="T29" fmla="*/ 23 h 44"/>
                <a:gd name="T30" fmla="*/ 0 w 161"/>
                <a:gd name="T31" fmla="*/ 27 h 44"/>
                <a:gd name="T32" fmla="*/ 2 w 161"/>
                <a:gd name="T33" fmla="*/ 31 h 44"/>
                <a:gd name="T34" fmla="*/ 10 w 161"/>
                <a:gd name="T35" fmla="*/ 35 h 44"/>
                <a:gd name="T36" fmla="*/ 23 w 161"/>
                <a:gd name="T37" fmla="*/ 38 h 44"/>
                <a:gd name="T38" fmla="*/ 38 w 161"/>
                <a:gd name="T39" fmla="*/ 40 h 44"/>
                <a:gd name="T40" fmla="*/ 55 w 161"/>
                <a:gd name="T41" fmla="*/ 41 h 44"/>
                <a:gd name="T42" fmla="*/ 71 w 161"/>
                <a:gd name="T43" fmla="*/ 43 h 44"/>
                <a:gd name="T44" fmla="*/ 84 w 161"/>
                <a:gd name="T45" fmla="*/ 43 h 44"/>
                <a:gd name="T46" fmla="*/ 94 w 161"/>
                <a:gd name="T47" fmla="*/ 44 h 44"/>
                <a:gd name="T48" fmla="*/ 97 w 161"/>
                <a:gd name="T49" fmla="*/ 44 h 44"/>
                <a:gd name="T50" fmla="*/ 161 w 161"/>
                <a:gd name="T51" fmla="*/ 37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161" h="44">
                  <a:moveTo>
                    <a:pt x="161" y="37"/>
                  </a:moveTo>
                  <a:lnTo>
                    <a:pt x="159" y="35"/>
                  </a:lnTo>
                  <a:lnTo>
                    <a:pt x="152" y="30"/>
                  </a:lnTo>
                  <a:lnTo>
                    <a:pt x="143" y="24"/>
                  </a:lnTo>
                  <a:lnTo>
                    <a:pt x="131" y="17"/>
                  </a:lnTo>
                  <a:lnTo>
                    <a:pt x="118" y="10"/>
                  </a:lnTo>
                  <a:lnTo>
                    <a:pt x="104" y="4"/>
                  </a:lnTo>
                  <a:lnTo>
                    <a:pt x="90" y="1"/>
                  </a:lnTo>
                  <a:lnTo>
                    <a:pt x="75" y="0"/>
                  </a:lnTo>
                  <a:lnTo>
                    <a:pt x="60" y="1"/>
                  </a:lnTo>
                  <a:lnTo>
                    <a:pt x="46" y="4"/>
                  </a:lnTo>
                  <a:lnTo>
                    <a:pt x="32" y="8"/>
                  </a:lnTo>
                  <a:lnTo>
                    <a:pt x="19" y="13"/>
                  </a:lnTo>
                  <a:lnTo>
                    <a:pt x="9" y="18"/>
                  </a:lnTo>
                  <a:lnTo>
                    <a:pt x="2" y="23"/>
                  </a:lnTo>
                  <a:lnTo>
                    <a:pt x="0" y="27"/>
                  </a:lnTo>
                  <a:lnTo>
                    <a:pt x="2" y="31"/>
                  </a:lnTo>
                  <a:lnTo>
                    <a:pt x="10" y="35"/>
                  </a:lnTo>
                  <a:lnTo>
                    <a:pt x="23" y="38"/>
                  </a:lnTo>
                  <a:lnTo>
                    <a:pt x="38" y="40"/>
                  </a:lnTo>
                  <a:lnTo>
                    <a:pt x="55" y="41"/>
                  </a:lnTo>
                  <a:lnTo>
                    <a:pt x="71" y="43"/>
                  </a:lnTo>
                  <a:lnTo>
                    <a:pt x="84" y="43"/>
                  </a:lnTo>
                  <a:lnTo>
                    <a:pt x="94" y="44"/>
                  </a:lnTo>
                  <a:lnTo>
                    <a:pt x="97" y="44"/>
                  </a:lnTo>
                  <a:lnTo>
                    <a:pt x="161" y="37"/>
                  </a:lnTo>
                  <a:close/>
                </a:path>
              </a:pathLst>
            </a:custGeom>
            <a:solidFill>
              <a:srgbClr val="FFC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26" name="Freeform 27"/>
            <p:cNvSpPr>
              <a:spLocks/>
            </p:cNvSpPr>
            <p:nvPr/>
          </p:nvSpPr>
          <p:spPr bwMode="auto">
            <a:xfrm>
              <a:off x="3822" y="3225"/>
              <a:ext cx="173" cy="114"/>
            </a:xfrm>
            <a:custGeom>
              <a:avLst/>
              <a:gdLst>
                <a:gd name="T0" fmla="*/ 173 w 173"/>
                <a:gd name="T1" fmla="*/ 83 h 114"/>
                <a:gd name="T2" fmla="*/ 40 w 173"/>
                <a:gd name="T3" fmla="*/ 114 h 114"/>
                <a:gd name="T4" fmla="*/ 0 w 173"/>
                <a:gd name="T5" fmla="*/ 92 h 114"/>
                <a:gd name="T6" fmla="*/ 2 w 173"/>
                <a:gd name="T7" fmla="*/ 0 h 114"/>
                <a:gd name="T8" fmla="*/ 85 w 173"/>
                <a:gd name="T9" fmla="*/ 39 h 114"/>
                <a:gd name="T10" fmla="*/ 83 w 173"/>
                <a:gd name="T11" fmla="*/ 39 h 114"/>
                <a:gd name="T12" fmla="*/ 79 w 173"/>
                <a:gd name="T13" fmla="*/ 40 h 114"/>
                <a:gd name="T14" fmla="*/ 72 w 173"/>
                <a:gd name="T15" fmla="*/ 41 h 114"/>
                <a:gd name="T16" fmla="*/ 66 w 173"/>
                <a:gd name="T17" fmla="*/ 43 h 114"/>
                <a:gd name="T18" fmla="*/ 61 w 173"/>
                <a:gd name="T19" fmla="*/ 46 h 114"/>
                <a:gd name="T20" fmla="*/ 57 w 173"/>
                <a:gd name="T21" fmla="*/ 49 h 114"/>
                <a:gd name="T22" fmla="*/ 56 w 173"/>
                <a:gd name="T23" fmla="*/ 53 h 114"/>
                <a:gd name="T24" fmla="*/ 60 w 173"/>
                <a:gd name="T25" fmla="*/ 59 h 114"/>
                <a:gd name="T26" fmla="*/ 70 w 173"/>
                <a:gd name="T27" fmla="*/ 64 h 114"/>
                <a:gd name="T28" fmla="*/ 85 w 173"/>
                <a:gd name="T29" fmla="*/ 68 h 114"/>
                <a:gd name="T30" fmla="*/ 104 w 173"/>
                <a:gd name="T31" fmla="*/ 72 h 114"/>
                <a:gd name="T32" fmla="*/ 123 w 173"/>
                <a:gd name="T33" fmla="*/ 75 h 114"/>
                <a:gd name="T34" fmla="*/ 142 w 173"/>
                <a:gd name="T35" fmla="*/ 78 h 114"/>
                <a:gd name="T36" fmla="*/ 158 w 173"/>
                <a:gd name="T37" fmla="*/ 80 h 114"/>
                <a:gd name="T38" fmla="*/ 169 w 173"/>
                <a:gd name="T39" fmla="*/ 83 h 114"/>
                <a:gd name="T40" fmla="*/ 173 w 173"/>
                <a:gd name="T41" fmla="*/ 83 h 1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173" h="114">
                  <a:moveTo>
                    <a:pt x="173" y="83"/>
                  </a:moveTo>
                  <a:lnTo>
                    <a:pt x="40" y="114"/>
                  </a:lnTo>
                  <a:lnTo>
                    <a:pt x="0" y="92"/>
                  </a:lnTo>
                  <a:lnTo>
                    <a:pt x="2" y="0"/>
                  </a:lnTo>
                  <a:lnTo>
                    <a:pt x="85" y="39"/>
                  </a:lnTo>
                  <a:lnTo>
                    <a:pt x="83" y="39"/>
                  </a:lnTo>
                  <a:lnTo>
                    <a:pt x="79" y="40"/>
                  </a:lnTo>
                  <a:lnTo>
                    <a:pt x="72" y="41"/>
                  </a:lnTo>
                  <a:lnTo>
                    <a:pt x="66" y="43"/>
                  </a:lnTo>
                  <a:lnTo>
                    <a:pt x="61" y="46"/>
                  </a:lnTo>
                  <a:lnTo>
                    <a:pt x="57" y="49"/>
                  </a:lnTo>
                  <a:lnTo>
                    <a:pt x="56" y="53"/>
                  </a:lnTo>
                  <a:lnTo>
                    <a:pt x="60" y="59"/>
                  </a:lnTo>
                  <a:lnTo>
                    <a:pt x="70" y="64"/>
                  </a:lnTo>
                  <a:lnTo>
                    <a:pt x="85" y="68"/>
                  </a:lnTo>
                  <a:lnTo>
                    <a:pt x="104" y="72"/>
                  </a:lnTo>
                  <a:lnTo>
                    <a:pt x="123" y="75"/>
                  </a:lnTo>
                  <a:lnTo>
                    <a:pt x="142" y="78"/>
                  </a:lnTo>
                  <a:lnTo>
                    <a:pt x="158" y="80"/>
                  </a:lnTo>
                  <a:lnTo>
                    <a:pt x="169" y="83"/>
                  </a:lnTo>
                  <a:lnTo>
                    <a:pt x="173" y="83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27" name="Freeform 28"/>
            <p:cNvSpPr>
              <a:spLocks/>
            </p:cNvSpPr>
            <p:nvPr/>
          </p:nvSpPr>
          <p:spPr bwMode="auto">
            <a:xfrm>
              <a:off x="3821" y="2990"/>
              <a:ext cx="378" cy="354"/>
            </a:xfrm>
            <a:custGeom>
              <a:avLst/>
              <a:gdLst>
                <a:gd name="T0" fmla="*/ 172 w 378"/>
                <a:gd name="T1" fmla="*/ 0 h 354"/>
                <a:gd name="T2" fmla="*/ 119 w 378"/>
                <a:gd name="T3" fmla="*/ 47 h 354"/>
                <a:gd name="T4" fmla="*/ 81 w 378"/>
                <a:gd name="T5" fmla="*/ 14 h 354"/>
                <a:gd name="T6" fmla="*/ 4 w 378"/>
                <a:gd name="T7" fmla="*/ 61 h 354"/>
                <a:gd name="T8" fmla="*/ 0 w 378"/>
                <a:gd name="T9" fmla="*/ 208 h 354"/>
                <a:gd name="T10" fmla="*/ 125 w 378"/>
                <a:gd name="T11" fmla="*/ 246 h 354"/>
                <a:gd name="T12" fmla="*/ 126 w 378"/>
                <a:gd name="T13" fmla="*/ 245 h 354"/>
                <a:gd name="T14" fmla="*/ 127 w 378"/>
                <a:gd name="T15" fmla="*/ 244 h 354"/>
                <a:gd name="T16" fmla="*/ 130 w 378"/>
                <a:gd name="T17" fmla="*/ 241 h 354"/>
                <a:gd name="T18" fmla="*/ 135 w 378"/>
                <a:gd name="T19" fmla="*/ 239 h 354"/>
                <a:gd name="T20" fmla="*/ 141 w 378"/>
                <a:gd name="T21" fmla="*/ 236 h 354"/>
                <a:gd name="T22" fmla="*/ 150 w 378"/>
                <a:gd name="T23" fmla="*/ 233 h 354"/>
                <a:gd name="T24" fmla="*/ 159 w 378"/>
                <a:gd name="T25" fmla="*/ 231 h 354"/>
                <a:gd name="T26" fmla="*/ 171 w 378"/>
                <a:gd name="T27" fmla="*/ 229 h 354"/>
                <a:gd name="T28" fmla="*/ 182 w 378"/>
                <a:gd name="T29" fmla="*/ 229 h 354"/>
                <a:gd name="T30" fmla="*/ 193 w 378"/>
                <a:gd name="T31" fmla="*/ 231 h 354"/>
                <a:gd name="T32" fmla="*/ 201 w 378"/>
                <a:gd name="T33" fmla="*/ 235 h 354"/>
                <a:gd name="T34" fmla="*/ 208 w 378"/>
                <a:gd name="T35" fmla="*/ 239 h 354"/>
                <a:gd name="T36" fmla="*/ 214 w 378"/>
                <a:gd name="T37" fmla="*/ 243 h 354"/>
                <a:gd name="T38" fmla="*/ 218 w 378"/>
                <a:gd name="T39" fmla="*/ 247 h 354"/>
                <a:gd name="T40" fmla="*/ 220 w 378"/>
                <a:gd name="T41" fmla="*/ 251 h 354"/>
                <a:gd name="T42" fmla="*/ 221 w 378"/>
                <a:gd name="T43" fmla="*/ 252 h 354"/>
                <a:gd name="T44" fmla="*/ 274 w 378"/>
                <a:gd name="T45" fmla="*/ 220 h 354"/>
                <a:gd name="T46" fmla="*/ 254 w 378"/>
                <a:gd name="T47" fmla="*/ 113 h 354"/>
                <a:gd name="T48" fmla="*/ 311 w 378"/>
                <a:gd name="T49" fmla="*/ 234 h 354"/>
                <a:gd name="T50" fmla="*/ 254 w 378"/>
                <a:gd name="T51" fmla="*/ 274 h 354"/>
                <a:gd name="T52" fmla="*/ 314 w 378"/>
                <a:gd name="T53" fmla="*/ 301 h 354"/>
                <a:gd name="T54" fmla="*/ 270 w 378"/>
                <a:gd name="T55" fmla="*/ 325 h 354"/>
                <a:gd name="T56" fmla="*/ 272 w 378"/>
                <a:gd name="T57" fmla="*/ 327 h 354"/>
                <a:gd name="T58" fmla="*/ 276 w 378"/>
                <a:gd name="T59" fmla="*/ 331 h 354"/>
                <a:gd name="T60" fmla="*/ 284 w 378"/>
                <a:gd name="T61" fmla="*/ 336 h 354"/>
                <a:gd name="T62" fmla="*/ 293 w 378"/>
                <a:gd name="T63" fmla="*/ 343 h 354"/>
                <a:gd name="T64" fmla="*/ 304 w 378"/>
                <a:gd name="T65" fmla="*/ 349 h 354"/>
                <a:gd name="T66" fmla="*/ 315 w 378"/>
                <a:gd name="T67" fmla="*/ 353 h 354"/>
                <a:gd name="T68" fmla="*/ 327 w 378"/>
                <a:gd name="T69" fmla="*/ 354 h 354"/>
                <a:gd name="T70" fmla="*/ 338 w 378"/>
                <a:gd name="T71" fmla="*/ 352 h 354"/>
                <a:gd name="T72" fmla="*/ 349 w 378"/>
                <a:gd name="T73" fmla="*/ 346 h 354"/>
                <a:gd name="T74" fmla="*/ 357 w 378"/>
                <a:gd name="T75" fmla="*/ 335 h 354"/>
                <a:gd name="T76" fmla="*/ 364 w 378"/>
                <a:gd name="T77" fmla="*/ 323 h 354"/>
                <a:gd name="T78" fmla="*/ 370 w 378"/>
                <a:gd name="T79" fmla="*/ 309 h 354"/>
                <a:gd name="T80" fmla="*/ 374 w 378"/>
                <a:gd name="T81" fmla="*/ 297 h 354"/>
                <a:gd name="T82" fmla="*/ 376 w 378"/>
                <a:gd name="T83" fmla="*/ 286 h 354"/>
                <a:gd name="T84" fmla="*/ 378 w 378"/>
                <a:gd name="T85" fmla="*/ 279 h 354"/>
                <a:gd name="T86" fmla="*/ 378 w 378"/>
                <a:gd name="T87" fmla="*/ 276 h 354"/>
                <a:gd name="T88" fmla="*/ 376 w 378"/>
                <a:gd name="T89" fmla="*/ 268 h 354"/>
                <a:gd name="T90" fmla="*/ 368 w 378"/>
                <a:gd name="T91" fmla="*/ 249 h 354"/>
                <a:gd name="T92" fmla="*/ 359 w 378"/>
                <a:gd name="T93" fmla="*/ 219 h 354"/>
                <a:gd name="T94" fmla="*/ 347 w 378"/>
                <a:gd name="T95" fmla="*/ 185 h 354"/>
                <a:gd name="T96" fmla="*/ 333 w 378"/>
                <a:gd name="T97" fmla="*/ 149 h 354"/>
                <a:gd name="T98" fmla="*/ 319 w 378"/>
                <a:gd name="T99" fmla="*/ 116 h 354"/>
                <a:gd name="T100" fmla="*/ 306 w 378"/>
                <a:gd name="T101" fmla="*/ 87 h 354"/>
                <a:gd name="T102" fmla="*/ 294 w 378"/>
                <a:gd name="T103" fmla="*/ 69 h 354"/>
                <a:gd name="T104" fmla="*/ 281 w 378"/>
                <a:gd name="T105" fmla="*/ 56 h 354"/>
                <a:gd name="T106" fmla="*/ 263 w 378"/>
                <a:gd name="T107" fmla="*/ 43 h 354"/>
                <a:gd name="T108" fmla="*/ 243 w 378"/>
                <a:gd name="T109" fmla="*/ 32 h 354"/>
                <a:gd name="T110" fmla="*/ 222 w 378"/>
                <a:gd name="T111" fmla="*/ 22 h 354"/>
                <a:gd name="T112" fmla="*/ 203 w 378"/>
                <a:gd name="T113" fmla="*/ 12 h 354"/>
                <a:gd name="T114" fmla="*/ 186 w 378"/>
                <a:gd name="T115" fmla="*/ 6 h 354"/>
                <a:gd name="T116" fmla="*/ 176 w 378"/>
                <a:gd name="T117" fmla="*/ 1 h 354"/>
                <a:gd name="T118" fmla="*/ 172 w 378"/>
                <a:gd name="T119" fmla="*/ 0 h 3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378" h="354">
                  <a:moveTo>
                    <a:pt x="172" y="0"/>
                  </a:moveTo>
                  <a:lnTo>
                    <a:pt x="119" y="47"/>
                  </a:lnTo>
                  <a:lnTo>
                    <a:pt x="81" y="14"/>
                  </a:lnTo>
                  <a:lnTo>
                    <a:pt x="4" y="61"/>
                  </a:lnTo>
                  <a:lnTo>
                    <a:pt x="0" y="208"/>
                  </a:lnTo>
                  <a:lnTo>
                    <a:pt x="125" y="246"/>
                  </a:lnTo>
                  <a:lnTo>
                    <a:pt x="126" y="245"/>
                  </a:lnTo>
                  <a:lnTo>
                    <a:pt x="127" y="244"/>
                  </a:lnTo>
                  <a:lnTo>
                    <a:pt x="130" y="241"/>
                  </a:lnTo>
                  <a:lnTo>
                    <a:pt x="135" y="239"/>
                  </a:lnTo>
                  <a:lnTo>
                    <a:pt x="141" y="236"/>
                  </a:lnTo>
                  <a:lnTo>
                    <a:pt x="150" y="233"/>
                  </a:lnTo>
                  <a:lnTo>
                    <a:pt x="159" y="231"/>
                  </a:lnTo>
                  <a:lnTo>
                    <a:pt x="171" y="229"/>
                  </a:lnTo>
                  <a:lnTo>
                    <a:pt x="182" y="229"/>
                  </a:lnTo>
                  <a:lnTo>
                    <a:pt x="193" y="231"/>
                  </a:lnTo>
                  <a:lnTo>
                    <a:pt x="201" y="235"/>
                  </a:lnTo>
                  <a:lnTo>
                    <a:pt x="208" y="239"/>
                  </a:lnTo>
                  <a:lnTo>
                    <a:pt x="214" y="243"/>
                  </a:lnTo>
                  <a:lnTo>
                    <a:pt x="218" y="247"/>
                  </a:lnTo>
                  <a:lnTo>
                    <a:pt x="220" y="251"/>
                  </a:lnTo>
                  <a:lnTo>
                    <a:pt x="221" y="252"/>
                  </a:lnTo>
                  <a:lnTo>
                    <a:pt x="274" y="220"/>
                  </a:lnTo>
                  <a:lnTo>
                    <a:pt x="254" y="113"/>
                  </a:lnTo>
                  <a:lnTo>
                    <a:pt x="311" y="234"/>
                  </a:lnTo>
                  <a:lnTo>
                    <a:pt x="254" y="274"/>
                  </a:lnTo>
                  <a:lnTo>
                    <a:pt x="314" y="301"/>
                  </a:lnTo>
                  <a:lnTo>
                    <a:pt x="270" y="325"/>
                  </a:lnTo>
                  <a:lnTo>
                    <a:pt x="272" y="327"/>
                  </a:lnTo>
                  <a:lnTo>
                    <a:pt x="276" y="331"/>
                  </a:lnTo>
                  <a:lnTo>
                    <a:pt x="284" y="336"/>
                  </a:lnTo>
                  <a:lnTo>
                    <a:pt x="293" y="343"/>
                  </a:lnTo>
                  <a:lnTo>
                    <a:pt x="304" y="349"/>
                  </a:lnTo>
                  <a:lnTo>
                    <a:pt x="315" y="353"/>
                  </a:lnTo>
                  <a:lnTo>
                    <a:pt x="327" y="354"/>
                  </a:lnTo>
                  <a:lnTo>
                    <a:pt x="338" y="352"/>
                  </a:lnTo>
                  <a:lnTo>
                    <a:pt x="349" y="346"/>
                  </a:lnTo>
                  <a:lnTo>
                    <a:pt x="357" y="335"/>
                  </a:lnTo>
                  <a:lnTo>
                    <a:pt x="364" y="323"/>
                  </a:lnTo>
                  <a:lnTo>
                    <a:pt x="370" y="309"/>
                  </a:lnTo>
                  <a:lnTo>
                    <a:pt x="374" y="297"/>
                  </a:lnTo>
                  <a:lnTo>
                    <a:pt x="376" y="286"/>
                  </a:lnTo>
                  <a:lnTo>
                    <a:pt x="378" y="279"/>
                  </a:lnTo>
                  <a:lnTo>
                    <a:pt x="378" y="276"/>
                  </a:lnTo>
                  <a:lnTo>
                    <a:pt x="376" y="268"/>
                  </a:lnTo>
                  <a:lnTo>
                    <a:pt x="368" y="249"/>
                  </a:lnTo>
                  <a:lnTo>
                    <a:pt x="359" y="219"/>
                  </a:lnTo>
                  <a:lnTo>
                    <a:pt x="347" y="185"/>
                  </a:lnTo>
                  <a:lnTo>
                    <a:pt x="333" y="149"/>
                  </a:lnTo>
                  <a:lnTo>
                    <a:pt x="319" y="116"/>
                  </a:lnTo>
                  <a:lnTo>
                    <a:pt x="306" y="87"/>
                  </a:lnTo>
                  <a:lnTo>
                    <a:pt x="294" y="69"/>
                  </a:lnTo>
                  <a:lnTo>
                    <a:pt x="281" y="56"/>
                  </a:lnTo>
                  <a:lnTo>
                    <a:pt x="263" y="43"/>
                  </a:lnTo>
                  <a:lnTo>
                    <a:pt x="243" y="32"/>
                  </a:lnTo>
                  <a:lnTo>
                    <a:pt x="222" y="22"/>
                  </a:lnTo>
                  <a:lnTo>
                    <a:pt x="203" y="12"/>
                  </a:lnTo>
                  <a:lnTo>
                    <a:pt x="186" y="6"/>
                  </a:lnTo>
                  <a:lnTo>
                    <a:pt x="176" y="1"/>
                  </a:lnTo>
                  <a:lnTo>
                    <a:pt x="172" y="0"/>
                  </a:lnTo>
                  <a:close/>
                </a:path>
              </a:pathLst>
            </a:custGeom>
            <a:solidFill>
              <a:srgbClr val="FFC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29" name="Freeform 29"/>
            <p:cNvSpPr>
              <a:spLocks/>
            </p:cNvSpPr>
            <p:nvPr/>
          </p:nvSpPr>
          <p:spPr bwMode="auto">
            <a:xfrm>
              <a:off x="3787" y="2673"/>
              <a:ext cx="200" cy="324"/>
            </a:xfrm>
            <a:custGeom>
              <a:avLst/>
              <a:gdLst>
                <a:gd name="T0" fmla="*/ 186 w 200"/>
                <a:gd name="T1" fmla="*/ 292 h 324"/>
                <a:gd name="T2" fmla="*/ 153 w 200"/>
                <a:gd name="T3" fmla="*/ 324 h 324"/>
                <a:gd name="T4" fmla="*/ 122 w 200"/>
                <a:gd name="T5" fmla="*/ 300 h 324"/>
                <a:gd name="T6" fmla="*/ 169 w 200"/>
                <a:gd name="T7" fmla="*/ 256 h 324"/>
                <a:gd name="T8" fmla="*/ 166 w 200"/>
                <a:gd name="T9" fmla="*/ 258 h 324"/>
                <a:gd name="T10" fmla="*/ 158 w 200"/>
                <a:gd name="T11" fmla="*/ 262 h 324"/>
                <a:gd name="T12" fmla="*/ 146 w 200"/>
                <a:gd name="T13" fmla="*/ 269 h 324"/>
                <a:gd name="T14" fmla="*/ 132 w 200"/>
                <a:gd name="T15" fmla="*/ 277 h 324"/>
                <a:gd name="T16" fmla="*/ 117 w 200"/>
                <a:gd name="T17" fmla="*/ 285 h 324"/>
                <a:gd name="T18" fmla="*/ 101 w 200"/>
                <a:gd name="T19" fmla="*/ 291 h 324"/>
                <a:gd name="T20" fmla="*/ 89 w 200"/>
                <a:gd name="T21" fmla="*/ 296 h 324"/>
                <a:gd name="T22" fmla="*/ 78 w 200"/>
                <a:gd name="T23" fmla="*/ 297 h 324"/>
                <a:gd name="T24" fmla="*/ 70 w 200"/>
                <a:gd name="T25" fmla="*/ 295 h 324"/>
                <a:gd name="T26" fmla="*/ 61 w 200"/>
                <a:gd name="T27" fmla="*/ 289 h 324"/>
                <a:gd name="T28" fmla="*/ 53 w 200"/>
                <a:gd name="T29" fmla="*/ 282 h 324"/>
                <a:gd name="T30" fmla="*/ 46 w 200"/>
                <a:gd name="T31" fmla="*/ 275 h 324"/>
                <a:gd name="T32" fmla="*/ 39 w 200"/>
                <a:gd name="T33" fmla="*/ 266 h 324"/>
                <a:gd name="T34" fmla="*/ 35 w 200"/>
                <a:gd name="T35" fmla="*/ 259 h 324"/>
                <a:gd name="T36" fmla="*/ 32 w 200"/>
                <a:gd name="T37" fmla="*/ 255 h 324"/>
                <a:gd name="T38" fmla="*/ 31 w 200"/>
                <a:gd name="T39" fmla="*/ 253 h 324"/>
                <a:gd name="T40" fmla="*/ 29 w 200"/>
                <a:gd name="T41" fmla="*/ 250 h 324"/>
                <a:gd name="T42" fmla="*/ 24 w 200"/>
                <a:gd name="T43" fmla="*/ 239 h 324"/>
                <a:gd name="T44" fmla="*/ 17 w 200"/>
                <a:gd name="T45" fmla="*/ 223 h 324"/>
                <a:gd name="T46" fmla="*/ 10 w 200"/>
                <a:gd name="T47" fmla="*/ 201 h 324"/>
                <a:gd name="T48" fmla="*/ 4 w 200"/>
                <a:gd name="T49" fmla="*/ 174 h 324"/>
                <a:gd name="T50" fmla="*/ 0 w 200"/>
                <a:gd name="T51" fmla="*/ 143 h 324"/>
                <a:gd name="T52" fmla="*/ 0 w 200"/>
                <a:gd name="T53" fmla="*/ 107 h 324"/>
                <a:gd name="T54" fmla="*/ 4 w 200"/>
                <a:gd name="T55" fmla="*/ 69 h 324"/>
                <a:gd name="T56" fmla="*/ 9 w 200"/>
                <a:gd name="T57" fmla="*/ 60 h 324"/>
                <a:gd name="T58" fmla="*/ 16 w 200"/>
                <a:gd name="T59" fmla="*/ 53 h 324"/>
                <a:gd name="T60" fmla="*/ 25 w 200"/>
                <a:gd name="T61" fmla="*/ 48 h 324"/>
                <a:gd name="T62" fmla="*/ 34 w 200"/>
                <a:gd name="T63" fmla="*/ 44 h 324"/>
                <a:gd name="T64" fmla="*/ 43 w 200"/>
                <a:gd name="T65" fmla="*/ 41 h 324"/>
                <a:gd name="T66" fmla="*/ 50 w 200"/>
                <a:gd name="T67" fmla="*/ 39 h 324"/>
                <a:gd name="T68" fmla="*/ 54 w 200"/>
                <a:gd name="T69" fmla="*/ 38 h 324"/>
                <a:gd name="T70" fmla="*/ 56 w 200"/>
                <a:gd name="T71" fmla="*/ 38 h 324"/>
                <a:gd name="T72" fmla="*/ 144 w 200"/>
                <a:gd name="T73" fmla="*/ 40 h 324"/>
                <a:gd name="T74" fmla="*/ 145 w 200"/>
                <a:gd name="T75" fmla="*/ 38 h 324"/>
                <a:gd name="T76" fmla="*/ 148 w 200"/>
                <a:gd name="T77" fmla="*/ 33 h 324"/>
                <a:gd name="T78" fmla="*/ 152 w 200"/>
                <a:gd name="T79" fmla="*/ 25 h 324"/>
                <a:gd name="T80" fmla="*/ 159 w 200"/>
                <a:gd name="T81" fmla="*/ 16 h 324"/>
                <a:gd name="T82" fmla="*/ 167 w 200"/>
                <a:gd name="T83" fmla="*/ 9 h 324"/>
                <a:gd name="T84" fmla="*/ 177 w 200"/>
                <a:gd name="T85" fmla="*/ 3 h 324"/>
                <a:gd name="T86" fmla="*/ 187 w 200"/>
                <a:gd name="T87" fmla="*/ 0 h 324"/>
                <a:gd name="T88" fmla="*/ 200 w 200"/>
                <a:gd name="T89" fmla="*/ 1 h 324"/>
                <a:gd name="T90" fmla="*/ 162 w 200"/>
                <a:gd name="T91" fmla="*/ 45 h 324"/>
                <a:gd name="T92" fmla="*/ 195 w 200"/>
                <a:gd name="T93" fmla="*/ 128 h 324"/>
                <a:gd name="T94" fmla="*/ 186 w 200"/>
                <a:gd name="T95" fmla="*/ 292 h 3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200" h="324">
                  <a:moveTo>
                    <a:pt x="186" y="292"/>
                  </a:moveTo>
                  <a:lnTo>
                    <a:pt x="153" y="324"/>
                  </a:lnTo>
                  <a:lnTo>
                    <a:pt x="122" y="300"/>
                  </a:lnTo>
                  <a:lnTo>
                    <a:pt x="169" y="256"/>
                  </a:lnTo>
                  <a:lnTo>
                    <a:pt x="166" y="258"/>
                  </a:lnTo>
                  <a:lnTo>
                    <a:pt x="158" y="262"/>
                  </a:lnTo>
                  <a:lnTo>
                    <a:pt x="146" y="269"/>
                  </a:lnTo>
                  <a:lnTo>
                    <a:pt x="132" y="277"/>
                  </a:lnTo>
                  <a:lnTo>
                    <a:pt x="117" y="285"/>
                  </a:lnTo>
                  <a:lnTo>
                    <a:pt x="101" y="291"/>
                  </a:lnTo>
                  <a:lnTo>
                    <a:pt x="89" y="296"/>
                  </a:lnTo>
                  <a:lnTo>
                    <a:pt x="78" y="297"/>
                  </a:lnTo>
                  <a:lnTo>
                    <a:pt x="70" y="295"/>
                  </a:lnTo>
                  <a:lnTo>
                    <a:pt x="61" y="289"/>
                  </a:lnTo>
                  <a:lnTo>
                    <a:pt x="53" y="282"/>
                  </a:lnTo>
                  <a:lnTo>
                    <a:pt x="46" y="275"/>
                  </a:lnTo>
                  <a:lnTo>
                    <a:pt x="39" y="266"/>
                  </a:lnTo>
                  <a:lnTo>
                    <a:pt x="35" y="259"/>
                  </a:lnTo>
                  <a:lnTo>
                    <a:pt x="32" y="255"/>
                  </a:lnTo>
                  <a:lnTo>
                    <a:pt x="31" y="253"/>
                  </a:lnTo>
                  <a:lnTo>
                    <a:pt x="29" y="250"/>
                  </a:lnTo>
                  <a:lnTo>
                    <a:pt x="24" y="239"/>
                  </a:lnTo>
                  <a:lnTo>
                    <a:pt x="17" y="223"/>
                  </a:lnTo>
                  <a:lnTo>
                    <a:pt x="10" y="201"/>
                  </a:lnTo>
                  <a:lnTo>
                    <a:pt x="4" y="174"/>
                  </a:lnTo>
                  <a:lnTo>
                    <a:pt x="0" y="143"/>
                  </a:lnTo>
                  <a:lnTo>
                    <a:pt x="0" y="107"/>
                  </a:lnTo>
                  <a:lnTo>
                    <a:pt x="4" y="69"/>
                  </a:lnTo>
                  <a:lnTo>
                    <a:pt x="9" y="60"/>
                  </a:lnTo>
                  <a:lnTo>
                    <a:pt x="16" y="53"/>
                  </a:lnTo>
                  <a:lnTo>
                    <a:pt x="25" y="48"/>
                  </a:lnTo>
                  <a:lnTo>
                    <a:pt x="34" y="44"/>
                  </a:lnTo>
                  <a:lnTo>
                    <a:pt x="43" y="41"/>
                  </a:lnTo>
                  <a:lnTo>
                    <a:pt x="50" y="39"/>
                  </a:lnTo>
                  <a:lnTo>
                    <a:pt x="54" y="38"/>
                  </a:lnTo>
                  <a:lnTo>
                    <a:pt x="56" y="38"/>
                  </a:lnTo>
                  <a:lnTo>
                    <a:pt x="144" y="40"/>
                  </a:lnTo>
                  <a:lnTo>
                    <a:pt x="145" y="38"/>
                  </a:lnTo>
                  <a:lnTo>
                    <a:pt x="148" y="33"/>
                  </a:lnTo>
                  <a:lnTo>
                    <a:pt x="152" y="25"/>
                  </a:lnTo>
                  <a:lnTo>
                    <a:pt x="159" y="16"/>
                  </a:lnTo>
                  <a:lnTo>
                    <a:pt x="167" y="9"/>
                  </a:lnTo>
                  <a:lnTo>
                    <a:pt x="177" y="3"/>
                  </a:lnTo>
                  <a:lnTo>
                    <a:pt x="187" y="0"/>
                  </a:lnTo>
                  <a:lnTo>
                    <a:pt x="200" y="1"/>
                  </a:lnTo>
                  <a:lnTo>
                    <a:pt x="162" y="45"/>
                  </a:lnTo>
                  <a:lnTo>
                    <a:pt x="195" y="128"/>
                  </a:lnTo>
                  <a:lnTo>
                    <a:pt x="186" y="292"/>
                  </a:lnTo>
                  <a:close/>
                </a:path>
              </a:pathLst>
            </a:custGeom>
            <a:solidFill>
              <a:srgbClr val="FFC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0" name="Freeform 30"/>
            <p:cNvSpPr>
              <a:spLocks/>
            </p:cNvSpPr>
            <p:nvPr/>
          </p:nvSpPr>
          <p:spPr bwMode="auto">
            <a:xfrm>
              <a:off x="3820" y="2763"/>
              <a:ext cx="21" cy="41"/>
            </a:xfrm>
            <a:custGeom>
              <a:avLst/>
              <a:gdLst>
                <a:gd name="T0" fmla="*/ 11 w 21"/>
                <a:gd name="T1" fmla="*/ 41 h 41"/>
                <a:gd name="T2" fmla="*/ 15 w 21"/>
                <a:gd name="T3" fmla="*/ 39 h 41"/>
                <a:gd name="T4" fmla="*/ 18 w 21"/>
                <a:gd name="T5" fmla="*/ 35 h 41"/>
                <a:gd name="T6" fmla="*/ 20 w 21"/>
                <a:gd name="T7" fmla="*/ 29 h 41"/>
                <a:gd name="T8" fmla="*/ 21 w 21"/>
                <a:gd name="T9" fmla="*/ 20 h 41"/>
                <a:gd name="T10" fmla="*/ 20 w 21"/>
                <a:gd name="T11" fmla="*/ 12 h 41"/>
                <a:gd name="T12" fmla="*/ 18 w 21"/>
                <a:gd name="T13" fmla="*/ 6 h 41"/>
                <a:gd name="T14" fmla="*/ 15 w 21"/>
                <a:gd name="T15" fmla="*/ 2 h 41"/>
                <a:gd name="T16" fmla="*/ 11 w 21"/>
                <a:gd name="T17" fmla="*/ 0 h 41"/>
                <a:gd name="T18" fmla="*/ 6 w 21"/>
                <a:gd name="T19" fmla="*/ 2 h 41"/>
                <a:gd name="T20" fmla="*/ 3 w 21"/>
                <a:gd name="T21" fmla="*/ 6 h 41"/>
                <a:gd name="T22" fmla="*/ 1 w 21"/>
                <a:gd name="T23" fmla="*/ 12 h 41"/>
                <a:gd name="T24" fmla="*/ 0 w 21"/>
                <a:gd name="T25" fmla="*/ 20 h 41"/>
                <a:gd name="T26" fmla="*/ 1 w 21"/>
                <a:gd name="T27" fmla="*/ 29 h 41"/>
                <a:gd name="T28" fmla="*/ 3 w 21"/>
                <a:gd name="T29" fmla="*/ 35 h 41"/>
                <a:gd name="T30" fmla="*/ 6 w 21"/>
                <a:gd name="T31" fmla="*/ 39 h 41"/>
                <a:gd name="T32" fmla="*/ 11 w 21"/>
                <a:gd name="T33" fmla="*/ 41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21" h="41">
                  <a:moveTo>
                    <a:pt x="11" y="41"/>
                  </a:moveTo>
                  <a:lnTo>
                    <a:pt x="15" y="39"/>
                  </a:lnTo>
                  <a:lnTo>
                    <a:pt x="18" y="35"/>
                  </a:lnTo>
                  <a:lnTo>
                    <a:pt x="20" y="29"/>
                  </a:lnTo>
                  <a:lnTo>
                    <a:pt x="21" y="20"/>
                  </a:lnTo>
                  <a:lnTo>
                    <a:pt x="20" y="12"/>
                  </a:lnTo>
                  <a:lnTo>
                    <a:pt x="18" y="6"/>
                  </a:lnTo>
                  <a:lnTo>
                    <a:pt x="15" y="2"/>
                  </a:lnTo>
                  <a:lnTo>
                    <a:pt x="11" y="0"/>
                  </a:lnTo>
                  <a:lnTo>
                    <a:pt x="6" y="2"/>
                  </a:lnTo>
                  <a:lnTo>
                    <a:pt x="3" y="6"/>
                  </a:lnTo>
                  <a:lnTo>
                    <a:pt x="1" y="12"/>
                  </a:lnTo>
                  <a:lnTo>
                    <a:pt x="0" y="20"/>
                  </a:lnTo>
                  <a:lnTo>
                    <a:pt x="1" y="29"/>
                  </a:lnTo>
                  <a:lnTo>
                    <a:pt x="3" y="35"/>
                  </a:lnTo>
                  <a:lnTo>
                    <a:pt x="6" y="39"/>
                  </a:lnTo>
                  <a:lnTo>
                    <a:pt x="11" y="4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1" name="Freeform 31"/>
            <p:cNvSpPr>
              <a:spLocks/>
            </p:cNvSpPr>
            <p:nvPr/>
          </p:nvSpPr>
          <p:spPr bwMode="auto">
            <a:xfrm>
              <a:off x="3907" y="2755"/>
              <a:ext cx="24" cy="45"/>
            </a:xfrm>
            <a:custGeom>
              <a:avLst/>
              <a:gdLst>
                <a:gd name="T0" fmla="*/ 12 w 24"/>
                <a:gd name="T1" fmla="*/ 45 h 45"/>
                <a:gd name="T2" fmla="*/ 7 w 24"/>
                <a:gd name="T3" fmla="*/ 43 h 45"/>
                <a:gd name="T4" fmla="*/ 3 w 24"/>
                <a:gd name="T5" fmla="*/ 39 h 45"/>
                <a:gd name="T6" fmla="*/ 1 w 24"/>
                <a:gd name="T7" fmla="*/ 32 h 45"/>
                <a:gd name="T8" fmla="*/ 0 w 24"/>
                <a:gd name="T9" fmla="*/ 23 h 45"/>
                <a:gd name="T10" fmla="*/ 1 w 24"/>
                <a:gd name="T11" fmla="*/ 14 h 45"/>
                <a:gd name="T12" fmla="*/ 3 w 24"/>
                <a:gd name="T13" fmla="*/ 7 h 45"/>
                <a:gd name="T14" fmla="*/ 7 w 24"/>
                <a:gd name="T15" fmla="*/ 2 h 45"/>
                <a:gd name="T16" fmla="*/ 12 w 24"/>
                <a:gd name="T17" fmla="*/ 0 h 45"/>
                <a:gd name="T18" fmla="*/ 17 w 24"/>
                <a:gd name="T19" fmla="*/ 2 h 45"/>
                <a:gd name="T20" fmla="*/ 21 w 24"/>
                <a:gd name="T21" fmla="*/ 7 h 45"/>
                <a:gd name="T22" fmla="*/ 23 w 24"/>
                <a:gd name="T23" fmla="*/ 14 h 45"/>
                <a:gd name="T24" fmla="*/ 24 w 24"/>
                <a:gd name="T25" fmla="*/ 23 h 45"/>
                <a:gd name="T26" fmla="*/ 23 w 24"/>
                <a:gd name="T27" fmla="*/ 32 h 45"/>
                <a:gd name="T28" fmla="*/ 21 w 24"/>
                <a:gd name="T29" fmla="*/ 39 h 45"/>
                <a:gd name="T30" fmla="*/ 17 w 24"/>
                <a:gd name="T31" fmla="*/ 43 h 45"/>
                <a:gd name="T32" fmla="*/ 12 w 24"/>
                <a:gd name="T33" fmla="*/ 45 h 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24" h="45">
                  <a:moveTo>
                    <a:pt x="12" y="45"/>
                  </a:moveTo>
                  <a:lnTo>
                    <a:pt x="7" y="43"/>
                  </a:lnTo>
                  <a:lnTo>
                    <a:pt x="3" y="39"/>
                  </a:lnTo>
                  <a:lnTo>
                    <a:pt x="1" y="32"/>
                  </a:lnTo>
                  <a:lnTo>
                    <a:pt x="0" y="23"/>
                  </a:lnTo>
                  <a:lnTo>
                    <a:pt x="1" y="14"/>
                  </a:lnTo>
                  <a:lnTo>
                    <a:pt x="3" y="7"/>
                  </a:lnTo>
                  <a:lnTo>
                    <a:pt x="7" y="2"/>
                  </a:lnTo>
                  <a:lnTo>
                    <a:pt x="12" y="0"/>
                  </a:lnTo>
                  <a:lnTo>
                    <a:pt x="17" y="2"/>
                  </a:lnTo>
                  <a:lnTo>
                    <a:pt x="21" y="7"/>
                  </a:lnTo>
                  <a:lnTo>
                    <a:pt x="23" y="14"/>
                  </a:lnTo>
                  <a:lnTo>
                    <a:pt x="24" y="23"/>
                  </a:lnTo>
                  <a:lnTo>
                    <a:pt x="23" y="32"/>
                  </a:lnTo>
                  <a:lnTo>
                    <a:pt x="21" y="39"/>
                  </a:lnTo>
                  <a:lnTo>
                    <a:pt x="17" y="43"/>
                  </a:lnTo>
                  <a:lnTo>
                    <a:pt x="12" y="4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2" name="Freeform 32"/>
            <p:cNvSpPr>
              <a:spLocks/>
            </p:cNvSpPr>
            <p:nvPr/>
          </p:nvSpPr>
          <p:spPr bwMode="auto">
            <a:xfrm>
              <a:off x="3847" y="2843"/>
              <a:ext cx="40" cy="22"/>
            </a:xfrm>
            <a:custGeom>
              <a:avLst/>
              <a:gdLst>
                <a:gd name="T0" fmla="*/ 40 w 40"/>
                <a:gd name="T1" fmla="*/ 7 h 22"/>
                <a:gd name="T2" fmla="*/ 0 w 40"/>
                <a:gd name="T3" fmla="*/ 0 h 22"/>
                <a:gd name="T4" fmla="*/ 25 w 40"/>
                <a:gd name="T5" fmla="*/ 22 h 22"/>
                <a:gd name="T6" fmla="*/ 40 w 40"/>
                <a:gd name="T7" fmla="*/ 7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0" h="22">
                  <a:moveTo>
                    <a:pt x="40" y="7"/>
                  </a:moveTo>
                  <a:lnTo>
                    <a:pt x="0" y="0"/>
                  </a:lnTo>
                  <a:lnTo>
                    <a:pt x="25" y="22"/>
                  </a:lnTo>
                  <a:lnTo>
                    <a:pt x="40" y="7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3" name="Freeform 33"/>
            <p:cNvSpPr>
              <a:spLocks/>
            </p:cNvSpPr>
            <p:nvPr/>
          </p:nvSpPr>
          <p:spPr bwMode="auto">
            <a:xfrm>
              <a:off x="3942" y="2791"/>
              <a:ext cx="110" cy="72"/>
            </a:xfrm>
            <a:custGeom>
              <a:avLst/>
              <a:gdLst>
                <a:gd name="T0" fmla="*/ 55 w 110"/>
                <a:gd name="T1" fmla="*/ 72 h 72"/>
                <a:gd name="T2" fmla="*/ 66 w 110"/>
                <a:gd name="T3" fmla="*/ 71 h 72"/>
                <a:gd name="T4" fmla="*/ 77 w 110"/>
                <a:gd name="T5" fmla="*/ 69 h 72"/>
                <a:gd name="T6" fmla="*/ 86 w 110"/>
                <a:gd name="T7" fmla="*/ 66 h 72"/>
                <a:gd name="T8" fmla="*/ 95 w 110"/>
                <a:gd name="T9" fmla="*/ 62 h 72"/>
                <a:gd name="T10" fmla="*/ 101 w 110"/>
                <a:gd name="T11" fmla="*/ 56 h 72"/>
                <a:gd name="T12" fmla="*/ 106 w 110"/>
                <a:gd name="T13" fmla="*/ 50 h 72"/>
                <a:gd name="T14" fmla="*/ 109 w 110"/>
                <a:gd name="T15" fmla="*/ 43 h 72"/>
                <a:gd name="T16" fmla="*/ 110 w 110"/>
                <a:gd name="T17" fmla="*/ 35 h 72"/>
                <a:gd name="T18" fmla="*/ 109 w 110"/>
                <a:gd name="T19" fmla="*/ 28 h 72"/>
                <a:gd name="T20" fmla="*/ 106 w 110"/>
                <a:gd name="T21" fmla="*/ 22 h 72"/>
                <a:gd name="T22" fmla="*/ 101 w 110"/>
                <a:gd name="T23" fmla="*/ 15 h 72"/>
                <a:gd name="T24" fmla="*/ 95 w 110"/>
                <a:gd name="T25" fmla="*/ 10 h 72"/>
                <a:gd name="T26" fmla="*/ 86 w 110"/>
                <a:gd name="T27" fmla="*/ 6 h 72"/>
                <a:gd name="T28" fmla="*/ 77 w 110"/>
                <a:gd name="T29" fmla="*/ 3 h 72"/>
                <a:gd name="T30" fmla="*/ 66 w 110"/>
                <a:gd name="T31" fmla="*/ 1 h 72"/>
                <a:gd name="T32" fmla="*/ 55 w 110"/>
                <a:gd name="T33" fmla="*/ 0 h 72"/>
                <a:gd name="T34" fmla="*/ 43 w 110"/>
                <a:gd name="T35" fmla="*/ 1 h 72"/>
                <a:gd name="T36" fmla="*/ 33 w 110"/>
                <a:gd name="T37" fmla="*/ 3 h 72"/>
                <a:gd name="T38" fmla="*/ 24 w 110"/>
                <a:gd name="T39" fmla="*/ 6 h 72"/>
                <a:gd name="T40" fmla="*/ 16 w 110"/>
                <a:gd name="T41" fmla="*/ 10 h 72"/>
                <a:gd name="T42" fmla="*/ 9 w 110"/>
                <a:gd name="T43" fmla="*/ 15 h 72"/>
                <a:gd name="T44" fmla="*/ 4 w 110"/>
                <a:gd name="T45" fmla="*/ 22 h 72"/>
                <a:gd name="T46" fmla="*/ 1 w 110"/>
                <a:gd name="T47" fmla="*/ 28 h 72"/>
                <a:gd name="T48" fmla="*/ 0 w 110"/>
                <a:gd name="T49" fmla="*/ 35 h 72"/>
                <a:gd name="T50" fmla="*/ 1 w 110"/>
                <a:gd name="T51" fmla="*/ 43 h 72"/>
                <a:gd name="T52" fmla="*/ 4 w 110"/>
                <a:gd name="T53" fmla="*/ 50 h 72"/>
                <a:gd name="T54" fmla="*/ 9 w 110"/>
                <a:gd name="T55" fmla="*/ 56 h 72"/>
                <a:gd name="T56" fmla="*/ 16 w 110"/>
                <a:gd name="T57" fmla="*/ 62 h 72"/>
                <a:gd name="T58" fmla="*/ 24 w 110"/>
                <a:gd name="T59" fmla="*/ 66 h 72"/>
                <a:gd name="T60" fmla="*/ 33 w 110"/>
                <a:gd name="T61" fmla="*/ 69 h 72"/>
                <a:gd name="T62" fmla="*/ 43 w 110"/>
                <a:gd name="T63" fmla="*/ 71 h 72"/>
                <a:gd name="T64" fmla="*/ 55 w 110"/>
                <a:gd name="T65" fmla="*/ 72 h 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10" h="72">
                  <a:moveTo>
                    <a:pt x="55" y="72"/>
                  </a:moveTo>
                  <a:lnTo>
                    <a:pt x="66" y="71"/>
                  </a:lnTo>
                  <a:lnTo>
                    <a:pt x="77" y="69"/>
                  </a:lnTo>
                  <a:lnTo>
                    <a:pt x="86" y="66"/>
                  </a:lnTo>
                  <a:lnTo>
                    <a:pt x="95" y="62"/>
                  </a:lnTo>
                  <a:lnTo>
                    <a:pt x="101" y="56"/>
                  </a:lnTo>
                  <a:lnTo>
                    <a:pt x="106" y="50"/>
                  </a:lnTo>
                  <a:lnTo>
                    <a:pt x="109" y="43"/>
                  </a:lnTo>
                  <a:lnTo>
                    <a:pt x="110" y="35"/>
                  </a:lnTo>
                  <a:lnTo>
                    <a:pt x="109" y="28"/>
                  </a:lnTo>
                  <a:lnTo>
                    <a:pt x="106" y="22"/>
                  </a:lnTo>
                  <a:lnTo>
                    <a:pt x="101" y="15"/>
                  </a:lnTo>
                  <a:lnTo>
                    <a:pt x="95" y="10"/>
                  </a:lnTo>
                  <a:lnTo>
                    <a:pt x="86" y="6"/>
                  </a:lnTo>
                  <a:lnTo>
                    <a:pt x="77" y="3"/>
                  </a:lnTo>
                  <a:lnTo>
                    <a:pt x="66" y="1"/>
                  </a:lnTo>
                  <a:lnTo>
                    <a:pt x="55" y="0"/>
                  </a:lnTo>
                  <a:lnTo>
                    <a:pt x="43" y="1"/>
                  </a:lnTo>
                  <a:lnTo>
                    <a:pt x="33" y="3"/>
                  </a:lnTo>
                  <a:lnTo>
                    <a:pt x="24" y="6"/>
                  </a:lnTo>
                  <a:lnTo>
                    <a:pt x="16" y="10"/>
                  </a:lnTo>
                  <a:lnTo>
                    <a:pt x="9" y="15"/>
                  </a:lnTo>
                  <a:lnTo>
                    <a:pt x="4" y="22"/>
                  </a:lnTo>
                  <a:lnTo>
                    <a:pt x="1" y="28"/>
                  </a:lnTo>
                  <a:lnTo>
                    <a:pt x="0" y="35"/>
                  </a:lnTo>
                  <a:lnTo>
                    <a:pt x="1" y="43"/>
                  </a:lnTo>
                  <a:lnTo>
                    <a:pt x="4" y="50"/>
                  </a:lnTo>
                  <a:lnTo>
                    <a:pt x="9" y="56"/>
                  </a:lnTo>
                  <a:lnTo>
                    <a:pt x="16" y="62"/>
                  </a:lnTo>
                  <a:lnTo>
                    <a:pt x="24" y="66"/>
                  </a:lnTo>
                  <a:lnTo>
                    <a:pt x="33" y="69"/>
                  </a:lnTo>
                  <a:lnTo>
                    <a:pt x="43" y="71"/>
                  </a:lnTo>
                  <a:lnTo>
                    <a:pt x="55" y="7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4" name="Freeform 34"/>
            <p:cNvSpPr>
              <a:spLocks/>
            </p:cNvSpPr>
            <p:nvPr/>
          </p:nvSpPr>
          <p:spPr bwMode="auto">
            <a:xfrm>
              <a:off x="3735" y="2910"/>
              <a:ext cx="66" cy="45"/>
            </a:xfrm>
            <a:custGeom>
              <a:avLst/>
              <a:gdLst>
                <a:gd name="T0" fmla="*/ 33 w 66"/>
                <a:gd name="T1" fmla="*/ 45 h 45"/>
                <a:gd name="T2" fmla="*/ 40 w 66"/>
                <a:gd name="T3" fmla="*/ 45 h 45"/>
                <a:gd name="T4" fmla="*/ 46 w 66"/>
                <a:gd name="T5" fmla="*/ 43 h 45"/>
                <a:gd name="T6" fmla="*/ 52 w 66"/>
                <a:gd name="T7" fmla="*/ 41 h 45"/>
                <a:gd name="T8" fmla="*/ 57 w 66"/>
                <a:gd name="T9" fmla="*/ 38 h 45"/>
                <a:gd name="T10" fmla="*/ 61 w 66"/>
                <a:gd name="T11" fmla="*/ 35 h 45"/>
                <a:gd name="T12" fmla="*/ 64 w 66"/>
                <a:gd name="T13" fmla="*/ 30 h 45"/>
                <a:gd name="T14" fmla="*/ 65 w 66"/>
                <a:gd name="T15" fmla="*/ 26 h 45"/>
                <a:gd name="T16" fmla="*/ 66 w 66"/>
                <a:gd name="T17" fmla="*/ 22 h 45"/>
                <a:gd name="T18" fmla="*/ 65 w 66"/>
                <a:gd name="T19" fmla="*/ 18 h 45"/>
                <a:gd name="T20" fmla="*/ 64 w 66"/>
                <a:gd name="T21" fmla="*/ 14 h 45"/>
                <a:gd name="T22" fmla="*/ 61 w 66"/>
                <a:gd name="T23" fmla="*/ 9 h 45"/>
                <a:gd name="T24" fmla="*/ 57 w 66"/>
                <a:gd name="T25" fmla="*/ 6 h 45"/>
                <a:gd name="T26" fmla="*/ 52 w 66"/>
                <a:gd name="T27" fmla="*/ 3 h 45"/>
                <a:gd name="T28" fmla="*/ 46 w 66"/>
                <a:gd name="T29" fmla="*/ 2 h 45"/>
                <a:gd name="T30" fmla="*/ 40 w 66"/>
                <a:gd name="T31" fmla="*/ 0 h 45"/>
                <a:gd name="T32" fmla="*/ 33 w 66"/>
                <a:gd name="T33" fmla="*/ 0 h 45"/>
                <a:gd name="T34" fmla="*/ 27 w 66"/>
                <a:gd name="T35" fmla="*/ 0 h 45"/>
                <a:gd name="T36" fmla="*/ 20 w 66"/>
                <a:gd name="T37" fmla="*/ 2 h 45"/>
                <a:gd name="T38" fmla="*/ 15 w 66"/>
                <a:gd name="T39" fmla="*/ 3 h 45"/>
                <a:gd name="T40" fmla="*/ 10 w 66"/>
                <a:gd name="T41" fmla="*/ 6 h 45"/>
                <a:gd name="T42" fmla="*/ 6 w 66"/>
                <a:gd name="T43" fmla="*/ 9 h 45"/>
                <a:gd name="T44" fmla="*/ 3 w 66"/>
                <a:gd name="T45" fmla="*/ 14 h 45"/>
                <a:gd name="T46" fmla="*/ 1 w 66"/>
                <a:gd name="T47" fmla="*/ 18 h 45"/>
                <a:gd name="T48" fmla="*/ 0 w 66"/>
                <a:gd name="T49" fmla="*/ 22 h 45"/>
                <a:gd name="T50" fmla="*/ 1 w 66"/>
                <a:gd name="T51" fmla="*/ 26 h 45"/>
                <a:gd name="T52" fmla="*/ 3 w 66"/>
                <a:gd name="T53" fmla="*/ 30 h 45"/>
                <a:gd name="T54" fmla="*/ 6 w 66"/>
                <a:gd name="T55" fmla="*/ 35 h 45"/>
                <a:gd name="T56" fmla="*/ 10 w 66"/>
                <a:gd name="T57" fmla="*/ 38 h 45"/>
                <a:gd name="T58" fmla="*/ 15 w 66"/>
                <a:gd name="T59" fmla="*/ 41 h 45"/>
                <a:gd name="T60" fmla="*/ 20 w 66"/>
                <a:gd name="T61" fmla="*/ 43 h 45"/>
                <a:gd name="T62" fmla="*/ 27 w 66"/>
                <a:gd name="T63" fmla="*/ 45 h 45"/>
                <a:gd name="T64" fmla="*/ 33 w 66"/>
                <a:gd name="T65" fmla="*/ 45 h 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66" h="45">
                  <a:moveTo>
                    <a:pt x="33" y="45"/>
                  </a:moveTo>
                  <a:lnTo>
                    <a:pt x="40" y="45"/>
                  </a:lnTo>
                  <a:lnTo>
                    <a:pt x="46" y="43"/>
                  </a:lnTo>
                  <a:lnTo>
                    <a:pt x="52" y="41"/>
                  </a:lnTo>
                  <a:lnTo>
                    <a:pt x="57" y="38"/>
                  </a:lnTo>
                  <a:lnTo>
                    <a:pt x="61" y="35"/>
                  </a:lnTo>
                  <a:lnTo>
                    <a:pt x="64" y="30"/>
                  </a:lnTo>
                  <a:lnTo>
                    <a:pt x="65" y="26"/>
                  </a:lnTo>
                  <a:lnTo>
                    <a:pt x="66" y="22"/>
                  </a:lnTo>
                  <a:lnTo>
                    <a:pt x="65" y="18"/>
                  </a:lnTo>
                  <a:lnTo>
                    <a:pt x="64" y="14"/>
                  </a:lnTo>
                  <a:lnTo>
                    <a:pt x="61" y="9"/>
                  </a:lnTo>
                  <a:lnTo>
                    <a:pt x="57" y="6"/>
                  </a:lnTo>
                  <a:lnTo>
                    <a:pt x="52" y="3"/>
                  </a:lnTo>
                  <a:lnTo>
                    <a:pt x="46" y="2"/>
                  </a:lnTo>
                  <a:lnTo>
                    <a:pt x="40" y="0"/>
                  </a:lnTo>
                  <a:lnTo>
                    <a:pt x="33" y="0"/>
                  </a:lnTo>
                  <a:lnTo>
                    <a:pt x="27" y="0"/>
                  </a:lnTo>
                  <a:lnTo>
                    <a:pt x="20" y="2"/>
                  </a:lnTo>
                  <a:lnTo>
                    <a:pt x="15" y="3"/>
                  </a:lnTo>
                  <a:lnTo>
                    <a:pt x="10" y="6"/>
                  </a:lnTo>
                  <a:lnTo>
                    <a:pt x="6" y="9"/>
                  </a:lnTo>
                  <a:lnTo>
                    <a:pt x="3" y="14"/>
                  </a:lnTo>
                  <a:lnTo>
                    <a:pt x="1" y="18"/>
                  </a:lnTo>
                  <a:lnTo>
                    <a:pt x="0" y="22"/>
                  </a:lnTo>
                  <a:lnTo>
                    <a:pt x="1" y="26"/>
                  </a:lnTo>
                  <a:lnTo>
                    <a:pt x="3" y="30"/>
                  </a:lnTo>
                  <a:lnTo>
                    <a:pt x="6" y="35"/>
                  </a:lnTo>
                  <a:lnTo>
                    <a:pt x="10" y="38"/>
                  </a:lnTo>
                  <a:lnTo>
                    <a:pt x="15" y="41"/>
                  </a:lnTo>
                  <a:lnTo>
                    <a:pt x="20" y="43"/>
                  </a:lnTo>
                  <a:lnTo>
                    <a:pt x="27" y="45"/>
                  </a:lnTo>
                  <a:lnTo>
                    <a:pt x="33" y="4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5" name="Freeform 35"/>
            <p:cNvSpPr>
              <a:spLocks/>
            </p:cNvSpPr>
            <p:nvPr/>
          </p:nvSpPr>
          <p:spPr bwMode="auto">
            <a:xfrm>
              <a:off x="3830" y="2882"/>
              <a:ext cx="77" cy="20"/>
            </a:xfrm>
            <a:custGeom>
              <a:avLst/>
              <a:gdLst>
                <a:gd name="T0" fmla="*/ 6 w 77"/>
                <a:gd name="T1" fmla="*/ 7 h 20"/>
                <a:gd name="T2" fmla="*/ 17 w 77"/>
                <a:gd name="T3" fmla="*/ 6 h 20"/>
                <a:gd name="T4" fmla="*/ 29 w 77"/>
                <a:gd name="T5" fmla="*/ 5 h 20"/>
                <a:gd name="T6" fmla="*/ 40 w 77"/>
                <a:gd name="T7" fmla="*/ 3 h 20"/>
                <a:gd name="T8" fmla="*/ 52 w 77"/>
                <a:gd name="T9" fmla="*/ 2 h 20"/>
                <a:gd name="T10" fmla="*/ 62 w 77"/>
                <a:gd name="T11" fmla="*/ 1 h 20"/>
                <a:gd name="T12" fmla="*/ 70 w 77"/>
                <a:gd name="T13" fmla="*/ 1 h 20"/>
                <a:gd name="T14" fmla="*/ 75 w 77"/>
                <a:gd name="T15" fmla="*/ 0 h 20"/>
                <a:gd name="T16" fmla="*/ 77 w 77"/>
                <a:gd name="T17" fmla="*/ 0 h 20"/>
                <a:gd name="T18" fmla="*/ 45 w 77"/>
                <a:gd name="T19" fmla="*/ 20 h 20"/>
                <a:gd name="T20" fmla="*/ 41 w 77"/>
                <a:gd name="T21" fmla="*/ 20 h 20"/>
                <a:gd name="T22" fmla="*/ 34 w 77"/>
                <a:gd name="T23" fmla="*/ 19 h 20"/>
                <a:gd name="T24" fmla="*/ 25 w 77"/>
                <a:gd name="T25" fmla="*/ 17 h 20"/>
                <a:gd name="T26" fmla="*/ 14 w 77"/>
                <a:gd name="T27" fmla="*/ 14 h 20"/>
                <a:gd name="T28" fmla="*/ 5 w 77"/>
                <a:gd name="T29" fmla="*/ 12 h 20"/>
                <a:gd name="T30" fmla="*/ 0 w 77"/>
                <a:gd name="T31" fmla="*/ 10 h 20"/>
                <a:gd name="T32" fmla="*/ 0 w 77"/>
                <a:gd name="T33" fmla="*/ 8 h 20"/>
                <a:gd name="T34" fmla="*/ 6 w 77"/>
                <a:gd name="T35" fmla="*/ 7 h 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77" h="20">
                  <a:moveTo>
                    <a:pt x="6" y="7"/>
                  </a:moveTo>
                  <a:lnTo>
                    <a:pt x="17" y="6"/>
                  </a:lnTo>
                  <a:lnTo>
                    <a:pt x="29" y="5"/>
                  </a:lnTo>
                  <a:lnTo>
                    <a:pt x="40" y="3"/>
                  </a:lnTo>
                  <a:lnTo>
                    <a:pt x="52" y="2"/>
                  </a:lnTo>
                  <a:lnTo>
                    <a:pt x="62" y="1"/>
                  </a:lnTo>
                  <a:lnTo>
                    <a:pt x="70" y="1"/>
                  </a:lnTo>
                  <a:lnTo>
                    <a:pt x="75" y="0"/>
                  </a:lnTo>
                  <a:lnTo>
                    <a:pt x="77" y="0"/>
                  </a:lnTo>
                  <a:lnTo>
                    <a:pt x="45" y="20"/>
                  </a:lnTo>
                  <a:lnTo>
                    <a:pt x="41" y="20"/>
                  </a:lnTo>
                  <a:lnTo>
                    <a:pt x="34" y="19"/>
                  </a:lnTo>
                  <a:lnTo>
                    <a:pt x="25" y="17"/>
                  </a:lnTo>
                  <a:lnTo>
                    <a:pt x="14" y="14"/>
                  </a:lnTo>
                  <a:lnTo>
                    <a:pt x="5" y="12"/>
                  </a:lnTo>
                  <a:lnTo>
                    <a:pt x="0" y="10"/>
                  </a:lnTo>
                  <a:lnTo>
                    <a:pt x="0" y="8"/>
                  </a:lnTo>
                  <a:lnTo>
                    <a:pt x="6" y="7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6" name="Freeform 36"/>
            <p:cNvSpPr>
              <a:spLocks/>
            </p:cNvSpPr>
            <p:nvPr/>
          </p:nvSpPr>
          <p:spPr bwMode="auto">
            <a:xfrm>
              <a:off x="3791" y="2862"/>
              <a:ext cx="184" cy="71"/>
            </a:xfrm>
            <a:custGeom>
              <a:avLst/>
              <a:gdLst>
                <a:gd name="T0" fmla="*/ 184 w 184"/>
                <a:gd name="T1" fmla="*/ 0 h 71"/>
                <a:gd name="T2" fmla="*/ 176 w 184"/>
                <a:gd name="T3" fmla="*/ 10 h 71"/>
                <a:gd name="T4" fmla="*/ 166 w 184"/>
                <a:gd name="T5" fmla="*/ 20 h 71"/>
                <a:gd name="T6" fmla="*/ 154 w 184"/>
                <a:gd name="T7" fmla="*/ 28 h 71"/>
                <a:gd name="T8" fmla="*/ 140 w 184"/>
                <a:gd name="T9" fmla="*/ 35 h 71"/>
                <a:gd name="T10" fmla="*/ 125 w 184"/>
                <a:gd name="T11" fmla="*/ 42 h 71"/>
                <a:gd name="T12" fmla="*/ 110 w 184"/>
                <a:gd name="T13" fmla="*/ 48 h 71"/>
                <a:gd name="T14" fmla="*/ 94 w 184"/>
                <a:gd name="T15" fmla="*/ 52 h 71"/>
                <a:gd name="T16" fmla="*/ 78 w 184"/>
                <a:gd name="T17" fmla="*/ 57 h 71"/>
                <a:gd name="T18" fmla="*/ 64 w 184"/>
                <a:gd name="T19" fmla="*/ 61 h 71"/>
                <a:gd name="T20" fmla="*/ 49 w 184"/>
                <a:gd name="T21" fmla="*/ 64 h 71"/>
                <a:gd name="T22" fmla="*/ 35 w 184"/>
                <a:gd name="T23" fmla="*/ 66 h 71"/>
                <a:gd name="T24" fmla="*/ 24 w 184"/>
                <a:gd name="T25" fmla="*/ 68 h 71"/>
                <a:gd name="T26" fmla="*/ 13 w 184"/>
                <a:gd name="T27" fmla="*/ 69 h 71"/>
                <a:gd name="T28" fmla="*/ 6 w 184"/>
                <a:gd name="T29" fmla="*/ 70 h 71"/>
                <a:gd name="T30" fmla="*/ 2 w 184"/>
                <a:gd name="T31" fmla="*/ 71 h 71"/>
                <a:gd name="T32" fmla="*/ 0 w 184"/>
                <a:gd name="T33" fmla="*/ 71 h 71"/>
                <a:gd name="T34" fmla="*/ 1 w 184"/>
                <a:gd name="T35" fmla="*/ 71 h 71"/>
                <a:gd name="T36" fmla="*/ 4 w 184"/>
                <a:gd name="T37" fmla="*/ 70 h 71"/>
                <a:gd name="T38" fmla="*/ 9 w 184"/>
                <a:gd name="T39" fmla="*/ 68 h 71"/>
                <a:gd name="T40" fmla="*/ 16 w 184"/>
                <a:gd name="T41" fmla="*/ 65 h 71"/>
                <a:gd name="T42" fmla="*/ 24 w 184"/>
                <a:gd name="T43" fmla="*/ 62 h 71"/>
                <a:gd name="T44" fmla="*/ 34 w 184"/>
                <a:gd name="T45" fmla="*/ 59 h 71"/>
                <a:gd name="T46" fmla="*/ 46 w 184"/>
                <a:gd name="T47" fmla="*/ 54 h 71"/>
                <a:gd name="T48" fmla="*/ 58 w 184"/>
                <a:gd name="T49" fmla="*/ 49 h 71"/>
                <a:gd name="T50" fmla="*/ 72 w 184"/>
                <a:gd name="T51" fmla="*/ 44 h 71"/>
                <a:gd name="T52" fmla="*/ 87 w 184"/>
                <a:gd name="T53" fmla="*/ 39 h 71"/>
                <a:gd name="T54" fmla="*/ 101 w 184"/>
                <a:gd name="T55" fmla="*/ 32 h 71"/>
                <a:gd name="T56" fmla="*/ 117 w 184"/>
                <a:gd name="T57" fmla="*/ 26 h 71"/>
                <a:gd name="T58" fmla="*/ 134 w 184"/>
                <a:gd name="T59" fmla="*/ 20 h 71"/>
                <a:gd name="T60" fmla="*/ 151 w 184"/>
                <a:gd name="T61" fmla="*/ 14 h 71"/>
                <a:gd name="T62" fmla="*/ 167 w 184"/>
                <a:gd name="T63" fmla="*/ 7 h 71"/>
                <a:gd name="T64" fmla="*/ 184 w 184"/>
                <a:gd name="T65" fmla="*/ 0 h 7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84" h="71">
                  <a:moveTo>
                    <a:pt x="184" y="0"/>
                  </a:moveTo>
                  <a:lnTo>
                    <a:pt x="176" y="10"/>
                  </a:lnTo>
                  <a:lnTo>
                    <a:pt x="166" y="20"/>
                  </a:lnTo>
                  <a:lnTo>
                    <a:pt x="154" y="28"/>
                  </a:lnTo>
                  <a:lnTo>
                    <a:pt x="140" y="35"/>
                  </a:lnTo>
                  <a:lnTo>
                    <a:pt x="125" y="42"/>
                  </a:lnTo>
                  <a:lnTo>
                    <a:pt x="110" y="48"/>
                  </a:lnTo>
                  <a:lnTo>
                    <a:pt x="94" y="52"/>
                  </a:lnTo>
                  <a:lnTo>
                    <a:pt x="78" y="57"/>
                  </a:lnTo>
                  <a:lnTo>
                    <a:pt x="64" y="61"/>
                  </a:lnTo>
                  <a:lnTo>
                    <a:pt x="49" y="64"/>
                  </a:lnTo>
                  <a:lnTo>
                    <a:pt x="35" y="66"/>
                  </a:lnTo>
                  <a:lnTo>
                    <a:pt x="24" y="68"/>
                  </a:lnTo>
                  <a:lnTo>
                    <a:pt x="13" y="69"/>
                  </a:lnTo>
                  <a:lnTo>
                    <a:pt x="6" y="70"/>
                  </a:lnTo>
                  <a:lnTo>
                    <a:pt x="2" y="71"/>
                  </a:lnTo>
                  <a:lnTo>
                    <a:pt x="0" y="71"/>
                  </a:lnTo>
                  <a:lnTo>
                    <a:pt x="1" y="71"/>
                  </a:lnTo>
                  <a:lnTo>
                    <a:pt x="4" y="70"/>
                  </a:lnTo>
                  <a:lnTo>
                    <a:pt x="9" y="68"/>
                  </a:lnTo>
                  <a:lnTo>
                    <a:pt x="16" y="65"/>
                  </a:lnTo>
                  <a:lnTo>
                    <a:pt x="24" y="62"/>
                  </a:lnTo>
                  <a:lnTo>
                    <a:pt x="34" y="59"/>
                  </a:lnTo>
                  <a:lnTo>
                    <a:pt x="46" y="54"/>
                  </a:lnTo>
                  <a:lnTo>
                    <a:pt x="58" y="49"/>
                  </a:lnTo>
                  <a:lnTo>
                    <a:pt x="72" y="44"/>
                  </a:lnTo>
                  <a:lnTo>
                    <a:pt x="87" y="39"/>
                  </a:lnTo>
                  <a:lnTo>
                    <a:pt x="101" y="32"/>
                  </a:lnTo>
                  <a:lnTo>
                    <a:pt x="117" y="26"/>
                  </a:lnTo>
                  <a:lnTo>
                    <a:pt x="134" y="20"/>
                  </a:lnTo>
                  <a:lnTo>
                    <a:pt x="151" y="14"/>
                  </a:lnTo>
                  <a:lnTo>
                    <a:pt x="167" y="7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7" name="Freeform 37"/>
            <p:cNvSpPr>
              <a:spLocks/>
            </p:cNvSpPr>
            <p:nvPr/>
          </p:nvSpPr>
          <p:spPr bwMode="auto">
            <a:xfrm>
              <a:off x="3892" y="2619"/>
              <a:ext cx="95" cy="170"/>
            </a:xfrm>
            <a:custGeom>
              <a:avLst/>
              <a:gdLst>
                <a:gd name="T0" fmla="*/ 93 w 95"/>
                <a:gd name="T1" fmla="*/ 170 h 170"/>
                <a:gd name="T2" fmla="*/ 92 w 95"/>
                <a:gd name="T3" fmla="*/ 167 h 170"/>
                <a:gd name="T4" fmla="*/ 88 w 95"/>
                <a:gd name="T5" fmla="*/ 156 h 170"/>
                <a:gd name="T6" fmla="*/ 82 w 95"/>
                <a:gd name="T7" fmla="*/ 139 h 170"/>
                <a:gd name="T8" fmla="*/ 73 w 95"/>
                <a:gd name="T9" fmla="*/ 118 h 170"/>
                <a:gd name="T10" fmla="*/ 60 w 95"/>
                <a:gd name="T11" fmla="*/ 93 h 170"/>
                <a:gd name="T12" fmla="*/ 44 w 95"/>
                <a:gd name="T13" fmla="*/ 65 h 170"/>
                <a:gd name="T14" fmla="*/ 24 w 95"/>
                <a:gd name="T15" fmla="*/ 34 h 170"/>
                <a:gd name="T16" fmla="*/ 0 w 95"/>
                <a:gd name="T17" fmla="*/ 0 h 170"/>
                <a:gd name="T18" fmla="*/ 36 w 95"/>
                <a:gd name="T19" fmla="*/ 30 h 170"/>
                <a:gd name="T20" fmla="*/ 61 w 95"/>
                <a:gd name="T21" fmla="*/ 59 h 170"/>
                <a:gd name="T22" fmla="*/ 78 w 95"/>
                <a:gd name="T23" fmla="*/ 87 h 170"/>
                <a:gd name="T24" fmla="*/ 88 w 95"/>
                <a:gd name="T25" fmla="*/ 113 h 170"/>
                <a:gd name="T26" fmla="*/ 93 w 95"/>
                <a:gd name="T27" fmla="*/ 136 h 170"/>
                <a:gd name="T28" fmla="*/ 95 w 95"/>
                <a:gd name="T29" fmla="*/ 154 h 170"/>
                <a:gd name="T30" fmla="*/ 93 w 95"/>
                <a:gd name="T31" fmla="*/ 166 h 170"/>
                <a:gd name="T32" fmla="*/ 93 w 95"/>
                <a:gd name="T33" fmla="*/ 170 h 1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95" h="170">
                  <a:moveTo>
                    <a:pt x="93" y="170"/>
                  </a:moveTo>
                  <a:lnTo>
                    <a:pt x="92" y="167"/>
                  </a:lnTo>
                  <a:lnTo>
                    <a:pt x="88" y="156"/>
                  </a:lnTo>
                  <a:lnTo>
                    <a:pt x="82" y="139"/>
                  </a:lnTo>
                  <a:lnTo>
                    <a:pt x="73" y="118"/>
                  </a:lnTo>
                  <a:lnTo>
                    <a:pt x="60" y="93"/>
                  </a:lnTo>
                  <a:lnTo>
                    <a:pt x="44" y="65"/>
                  </a:lnTo>
                  <a:lnTo>
                    <a:pt x="24" y="34"/>
                  </a:lnTo>
                  <a:lnTo>
                    <a:pt x="0" y="0"/>
                  </a:lnTo>
                  <a:lnTo>
                    <a:pt x="36" y="30"/>
                  </a:lnTo>
                  <a:lnTo>
                    <a:pt x="61" y="59"/>
                  </a:lnTo>
                  <a:lnTo>
                    <a:pt x="78" y="87"/>
                  </a:lnTo>
                  <a:lnTo>
                    <a:pt x="88" y="113"/>
                  </a:lnTo>
                  <a:lnTo>
                    <a:pt x="93" y="136"/>
                  </a:lnTo>
                  <a:lnTo>
                    <a:pt x="95" y="154"/>
                  </a:lnTo>
                  <a:lnTo>
                    <a:pt x="93" y="166"/>
                  </a:lnTo>
                  <a:lnTo>
                    <a:pt x="93" y="17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8" name="Freeform 38"/>
            <p:cNvSpPr>
              <a:spLocks/>
            </p:cNvSpPr>
            <p:nvPr/>
          </p:nvSpPr>
          <p:spPr bwMode="auto">
            <a:xfrm>
              <a:off x="2736" y="3199"/>
              <a:ext cx="612" cy="549"/>
            </a:xfrm>
            <a:custGeom>
              <a:avLst/>
              <a:gdLst>
                <a:gd name="T0" fmla="*/ 612 w 612"/>
                <a:gd name="T1" fmla="*/ 64 h 549"/>
                <a:gd name="T2" fmla="*/ 612 w 612"/>
                <a:gd name="T3" fmla="*/ 462 h 549"/>
                <a:gd name="T4" fmla="*/ 324 w 612"/>
                <a:gd name="T5" fmla="*/ 549 h 549"/>
                <a:gd name="T6" fmla="*/ 0 w 612"/>
                <a:gd name="T7" fmla="*/ 414 h 549"/>
                <a:gd name="T8" fmla="*/ 9 w 612"/>
                <a:gd name="T9" fmla="*/ 209 h 549"/>
                <a:gd name="T10" fmla="*/ 187 w 612"/>
                <a:gd name="T11" fmla="*/ 106 h 549"/>
                <a:gd name="T12" fmla="*/ 219 w 612"/>
                <a:gd name="T13" fmla="*/ 33 h 549"/>
                <a:gd name="T14" fmla="*/ 332 w 612"/>
                <a:gd name="T15" fmla="*/ 0 h 549"/>
                <a:gd name="T16" fmla="*/ 612 w 612"/>
                <a:gd name="T17" fmla="*/ 64 h 5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612" h="549">
                  <a:moveTo>
                    <a:pt x="612" y="64"/>
                  </a:moveTo>
                  <a:lnTo>
                    <a:pt x="612" y="462"/>
                  </a:lnTo>
                  <a:lnTo>
                    <a:pt x="324" y="549"/>
                  </a:lnTo>
                  <a:lnTo>
                    <a:pt x="0" y="414"/>
                  </a:lnTo>
                  <a:lnTo>
                    <a:pt x="9" y="209"/>
                  </a:lnTo>
                  <a:lnTo>
                    <a:pt x="187" y="106"/>
                  </a:lnTo>
                  <a:lnTo>
                    <a:pt x="219" y="33"/>
                  </a:lnTo>
                  <a:lnTo>
                    <a:pt x="332" y="0"/>
                  </a:lnTo>
                  <a:lnTo>
                    <a:pt x="612" y="6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9" name="Freeform 39"/>
            <p:cNvSpPr>
              <a:spLocks/>
            </p:cNvSpPr>
            <p:nvPr/>
          </p:nvSpPr>
          <p:spPr bwMode="auto">
            <a:xfrm>
              <a:off x="2752" y="3445"/>
              <a:ext cx="292" cy="273"/>
            </a:xfrm>
            <a:custGeom>
              <a:avLst/>
              <a:gdLst>
                <a:gd name="T0" fmla="*/ 0 w 292"/>
                <a:gd name="T1" fmla="*/ 149 h 273"/>
                <a:gd name="T2" fmla="*/ 292 w 292"/>
                <a:gd name="T3" fmla="*/ 273 h 273"/>
                <a:gd name="T4" fmla="*/ 292 w 292"/>
                <a:gd name="T5" fmla="*/ 100 h 273"/>
                <a:gd name="T6" fmla="*/ 0 w 292"/>
                <a:gd name="T7" fmla="*/ 0 h 273"/>
                <a:gd name="T8" fmla="*/ 0 w 292"/>
                <a:gd name="T9" fmla="*/ 149 h 2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92" h="273">
                  <a:moveTo>
                    <a:pt x="0" y="149"/>
                  </a:moveTo>
                  <a:lnTo>
                    <a:pt x="292" y="273"/>
                  </a:lnTo>
                  <a:lnTo>
                    <a:pt x="292" y="100"/>
                  </a:lnTo>
                  <a:lnTo>
                    <a:pt x="0" y="0"/>
                  </a:lnTo>
                  <a:lnTo>
                    <a:pt x="0" y="149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0" name="Freeform 40"/>
            <p:cNvSpPr>
              <a:spLocks/>
            </p:cNvSpPr>
            <p:nvPr/>
          </p:nvSpPr>
          <p:spPr bwMode="auto">
            <a:xfrm>
              <a:off x="3065" y="3284"/>
              <a:ext cx="262" cy="434"/>
            </a:xfrm>
            <a:custGeom>
              <a:avLst/>
              <a:gdLst>
                <a:gd name="T0" fmla="*/ 262 w 262"/>
                <a:gd name="T1" fmla="*/ 356 h 434"/>
                <a:gd name="T2" fmla="*/ 262 w 262"/>
                <a:gd name="T3" fmla="*/ 0 h 434"/>
                <a:gd name="T4" fmla="*/ 162 w 262"/>
                <a:gd name="T5" fmla="*/ 40 h 434"/>
                <a:gd name="T6" fmla="*/ 140 w 262"/>
                <a:gd name="T7" fmla="*/ 129 h 434"/>
                <a:gd name="T8" fmla="*/ 0 w 262"/>
                <a:gd name="T9" fmla="*/ 256 h 434"/>
                <a:gd name="T10" fmla="*/ 0 w 262"/>
                <a:gd name="T11" fmla="*/ 434 h 434"/>
                <a:gd name="T12" fmla="*/ 262 w 262"/>
                <a:gd name="T13" fmla="*/ 356 h 4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2" h="434">
                  <a:moveTo>
                    <a:pt x="262" y="356"/>
                  </a:moveTo>
                  <a:lnTo>
                    <a:pt x="262" y="0"/>
                  </a:lnTo>
                  <a:lnTo>
                    <a:pt x="162" y="40"/>
                  </a:lnTo>
                  <a:lnTo>
                    <a:pt x="140" y="129"/>
                  </a:lnTo>
                  <a:lnTo>
                    <a:pt x="0" y="256"/>
                  </a:lnTo>
                  <a:lnTo>
                    <a:pt x="0" y="434"/>
                  </a:lnTo>
                  <a:lnTo>
                    <a:pt x="262" y="356"/>
                  </a:lnTo>
                  <a:close/>
                </a:path>
              </a:pathLst>
            </a:custGeom>
            <a:solidFill>
              <a:srgbClr val="FFC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1" name="Freeform 41"/>
            <p:cNvSpPr>
              <a:spLocks/>
            </p:cNvSpPr>
            <p:nvPr/>
          </p:nvSpPr>
          <p:spPr bwMode="auto">
            <a:xfrm>
              <a:off x="2766" y="3214"/>
              <a:ext cx="521" cy="305"/>
            </a:xfrm>
            <a:custGeom>
              <a:avLst/>
              <a:gdLst>
                <a:gd name="T0" fmla="*/ 410 w 521"/>
                <a:gd name="T1" fmla="*/ 189 h 305"/>
                <a:gd name="T2" fmla="*/ 278 w 521"/>
                <a:gd name="T3" fmla="*/ 305 h 305"/>
                <a:gd name="T4" fmla="*/ 0 w 521"/>
                <a:gd name="T5" fmla="*/ 208 h 305"/>
                <a:gd name="T6" fmla="*/ 181 w 521"/>
                <a:gd name="T7" fmla="*/ 107 h 305"/>
                <a:gd name="T8" fmla="*/ 218 w 521"/>
                <a:gd name="T9" fmla="*/ 32 h 305"/>
                <a:gd name="T10" fmla="*/ 302 w 521"/>
                <a:gd name="T11" fmla="*/ 0 h 305"/>
                <a:gd name="T12" fmla="*/ 521 w 521"/>
                <a:gd name="T13" fmla="*/ 56 h 305"/>
                <a:gd name="T14" fmla="*/ 434 w 521"/>
                <a:gd name="T15" fmla="*/ 88 h 305"/>
                <a:gd name="T16" fmla="*/ 410 w 521"/>
                <a:gd name="T17" fmla="*/ 189 h 30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521" h="305">
                  <a:moveTo>
                    <a:pt x="410" y="189"/>
                  </a:moveTo>
                  <a:lnTo>
                    <a:pt x="278" y="305"/>
                  </a:lnTo>
                  <a:lnTo>
                    <a:pt x="0" y="208"/>
                  </a:lnTo>
                  <a:lnTo>
                    <a:pt x="181" y="107"/>
                  </a:lnTo>
                  <a:lnTo>
                    <a:pt x="218" y="32"/>
                  </a:lnTo>
                  <a:lnTo>
                    <a:pt x="302" y="0"/>
                  </a:lnTo>
                  <a:lnTo>
                    <a:pt x="521" y="56"/>
                  </a:lnTo>
                  <a:lnTo>
                    <a:pt x="434" y="88"/>
                  </a:lnTo>
                  <a:lnTo>
                    <a:pt x="410" y="189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2" name="Freeform 42"/>
            <p:cNvSpPr>
              <a:spLocks/>
            </p:cNvSpPr>
            <p:nvPr/>
          </p:nvSpPr>
          <p:spPr bwMode="auto">
            <a:xfrm>
              <a:off x="3270" y="2826"/>
              <a:ext cx="528" cy="825"/>
            </a:xfrm>
            <a:custGeom>
              <a:avLst/>
              <a:gdLst>
                <a:gd name="T0" fmla="*/ 72 w 528"/>
                <a:gd name="T1" fmla="*/ 458 h 825"/>
                <a:gd name="T2" fmla="*/ 87 w 528"/>
                <a:gd name="T3" fmla="*/ 454 h 825"/>
                <a:gd name="T4" fmla="*/ 105 w 528"/>
                <a:gd name="T5" fmla="*/ 447 h 825"/>
                <a:gd name="T6" fmla="*/ 119 w 528"/>
                <a:gd name="T7" fmla="*/ 436 h 825"/>
                <a:gd name="T8" fmla="*/ 118 w 528"/>
                <a:gd name="T9" fmla="*/ 419 h 825"/>
                <a:gd name="T10" fmla="*/ 98 w 528"/>
                <a:gd name="T11" fmla="*/ 398 h 825"/>
                <a:gd name="T12" fmla="*/ 72 w 528"/>
                <a:gd name="T13" fmla="*/ 379 h 825"/>
                <a:gd name="T14" fmla="*/ 52 w 528"/>
                <a:gd name="T15" fmla="*/ 367 h 825"/>
                <a:gd name="T16" fmla="*/ 47 w 528"/>
                <a:gd name="T17" fmla="*/ 365 h 825"/>
                <a:gd name="T18" fmla="*/ 35 w 528"/>
                <a:gd name="T19" fmla="*/ 368 h 825"/>
                <a:gd name="T20" fmla="*/ 19 w 528"/>
                <a:gd name="T21" fmla="*/ 368 h 825"/>
                <a:gd name="T22" fmla="*/ 4 w 528"/>
                <a:gd name="T23" fmla="*/ 360 h 825"/>
                <a:gd name="T24" fmla="*/ 0 w 528"/>
                <a:gd name="T25" fmla="*/ 341 h 825"/>
                <a:gd name="T26" fmla="*/ 11 w 528"/>
                <a:gd name="T27" fmla="*/ 329 h 825"/>
                <a:gd name="T28" fmla="*/ 28 w 528"/>
                <a:gd name="T29" fmla="*/ 325 h 825"/>
                <a:gd name="T30" fmla="*/ 42 w 528"/>
                <a:gd name="T31" fmla="*/ 324 h 825"/>
                <a:gd name="T32" fmla="*/ 43 w 528"/>
                <a:gd name="T33" fmla="*/ 322 h 825"/>
                <a:gd name="T34" fmla="*/ 35 w 528"/>
                <a:gd name="T35" fmla="*/ 306 h 825"/>
                <a:gd name="T36" fmla="*/ 28 w 528"/>
                <a:gd name="T37" fmla="*/ 263 h 825"/>
                <a:gd name="T38" fmla="*/ 30 w 528"/>
                <a:gd name="T39" fmla="*/ 183 h 825"/>
                <a:gd name="T40" fmla="*/ 3 w 528"/>
                <a:gd name="T41" fmla="*/ 103 h 825"/>
                <a:gd name="T42" fmla="*/ 11 w 528"/>
                <a:gd name="T43" fmla="*/ 93 h 825"/>
                <a:gd name="T44" fmla="*/ 32 w 528"/>
                <a:gd name="T45" fmla="*/ 69 h 825"/>
                <a:gd name="T46" fmla="*/ 61 w 528"/>
                <a:gd name="T47" fmla="*/ 43 h 825"/>
                <a:gd name="T48" fmla="*/ 92 w 528"/>
                <a:gd name="T49" fmla="*/ 24 h 825"/>
                <a:gd name="T50" fmla="*/ 128 w 528"/>
                <a:gd name="T51" fmla="*/ 14 h 825"/>
                <a:gd name="T52" fmla="*/ 167 w 528"/>
                <a:gd name="T53" fmla="*/ 7 h 825"/>
                <a:gd name="T54" fmla="*/ 200 w 528"/>
                <a:gd name="T55" fmla="*/ 1 h 825"/>
                <a:gd name="T56" fmla="*/ 212 w 528"/>
                <a:gd name="T57" fmla="*/ 0 h 825"/>
                <a:gd name="T58" fmla="*/ 225 w 528"/>
                <a:gd name="T59" fmla="*/ 6 h 825"/>
                <a:gd name="T60" fmla="*/ 255 w 528"/>
                <a:gd name="T61" fmla="*/ 20 h 825"/>
                <a:gd name="T62" fmla="*/ 288 w 528"/>
                <a:gd name="T63" fmla="*/ 43 h 825"/>
                <a:gd name="T64" fmla="*/ 310 w 528"/>
                <a:gd name="T65" fmla="*/ 76 h 825"/>
                <a:gd name="T66" fmla="*/ 314 w 528"/>
                <a:gd name="T67" fmla="*/ 150 h 825"/>
                <a:gd name="T68" fmla="*/ 306 w 528"/>
                <a:gd name="T69" fmla="*/ 189 h 825"/>
                <a:gd name="T70" fmla="*/ 312 w 528"/>
                <a:gd name="T71" fmla="*/ 189 h 825"/>
                <a:gd name="T72" fmla="*/ 323 w 528"/>
                <a:gd name="T73" fmla="*/ 192 h 825"/>
                <a:gd name="T74" fmla="*/ 336 w 528"/>
                <a:gd name="T75" fmla="*/ 202 h 825"/>
                <a:gd name="T76" fmla="*/ 344 w 528"/>
                <a:gd name="T77" fmla="*/ 224 h 825"/>
                <a:gd name="T78" fmla="*/ 341 w 528"/>
                <a:gd name="T79" fmla="*/ 249 h 825"/>
                <a:gd name="T80" fmla="*/ 327 w 528"/>
                <a:gd name="T81" fmla="*/ 268 h 825"/>
                <a:gd name="T82" fmla="*/ 313 w 528"/>
                <a:gd name="T83" fmla="*/ 280 h 825"/>
                <a:gd name="T84" fmla="*/ 306 w 528"/>
                <a:gd name="T85" fmla="*/ 284 h 825"/>
                <a:gd name="T86" fmla="*/ 337 w 528"/>
                <a:gd name="T87" fmla="*/ 394 h 825"/>
                <a:gd name="T88" fmla="*/ 432 w 528"/>
                <a:gd name="T89" fmla="*/ 466 h 825"/>
                <a:gd name="T90" fmla="*/ 460 w 528"/>
                <a:gd name="T91" fmla="*/ 520 h 825"/>
                <a:gd name="T92" fmla="*/ 498 w 528"/>
                <a:gd name="T93" fmla="*/ 602 h 825"/>
                <a:gd name="T94" fmla="*/ 524 w 528"/>
                <a:gd name="T95" fmla="*/ 680 h 825"/>
                <a:gd name="T96" fmla="*/ 526 w 528"/>
                <a:gd name="T97" fmla="*/ 731 h 825"/>
                <a:gd name="T98" fmla="*/ 514 w 528"/>
                <a:gd name="T99" fmla="*/ 769 h 825"/>
                <a:gd name="T100" fmla="*/ 495 w 528"/>
                <a:gd name="T101" fmla="*/ 799 h 825"/>
                <a:gd name="T102" fmla="*/ 473 w 528"/>
                <a:gd name="T103" fmla="*/ 815 h 825"/>
                <a:gd name="T104" fmla="*/ 447 w 528"/>
                <a:gd name="T105" fmla="*/ 821 h 825"/>
                <a:gd name="T106" fmla="*/ 417 w 528"/>
                <a:gd name="T107" fmla="*/ 816 h 825"/>
                <a:gd name="T108" fmla="*/ 391 w 528"/>
                <a:gd name="T109" fmla="*/ 808 h 825"/>
                <a:gd name="T110" fmla="*/ 373 w 528"/>
                <a:gd name="T111" fmla="*/ 802 h 825"/>
                <a:gd name="T112" fmla="*/ 320 w 528"/>
                <a:gd name="T113" fmla="*/ 782 h 825"/>
                <a:gd name="T114" fmla="*/ 70 w 528"/>
                <a:gd name="T115" fmla="*/ 784 h 8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528" h="825">
                  <a:moveTo>
                    <a:pt x="70" y="458"/>
                  </a:moveTo>
                  <a:lnTo>
                    <a:pt x="72" y="458"/>
                  </a:lnTo>
                  <a:lnTo>
                    <a:pt x="78" y="456"/>
                  </a:lnTo>
                  <a:lnTo>
                    <a:pt x="87" y="454"/>
                  </a:lnTo>
                  <a:lnTo>
                    <a:pt x="96" y="451"/>
                  </a:lnTo>
                  <a:lnTo>
                    <a:pt x="105" y="447"/>
                  </a:lnTo>
                  <a:lnTo>
                    <a:pt x="113" y="442"/>
                  </a:lnTo>
                  <a:lnTo>
                    <a:pt x="119" y="436"/>
                  </a:lnTo>
                  <a:lnTo>
                    <a:pt x="121" y="428"/>
                  </a:lnTo>
                  <a:lnTo>
                    <a:pt x="118" y="419"/>
                  </a:lnTo>
                  <a:lnTo>
                    <a:pt x="110" y="409"/>
                  </a:lnTo>
                  <a:lnTo>
                    <a:pt x="98" y="398"/>
                  </a:lnTo>
                  <a:lnTo>
                    <a:pt x="86" y="388"/>
                  </a:lnTo>
                  <a:lnTo>
                    <a:pt x="72" y="379"/>
                  </a:lnTo>
                  <a:lnTo>
                    <a:pt x="61" y="372"/>
                  </a:lnTo>
                  <a:lnTo>
                    <a:pt x="52" y="367"/>
                  </a:lnTo>
                  <a:lnTo>
                    <a:pt x="49" y="364"/>
                  </a:lnTo>
                  <a:lnTo>
                    <a:pt x="47" y="365"/>
                  </a:lnTo>
                  <a:lnTo>
                    <a:pt x="43" y="367"/>
                  </a:lnTo>
                  <a:lnTo>
                    <a:pt x="35" y="368"/>
                  </a:lnTo>
                  <a:lnTo>
                    <a:pt x="27" y="369"/>
                  </a:lnTo>
                  <a:lnTo>
                    <a:pt x="19" y="368"/>
                  </a:lnTo>
                  <a:lnTo>
                    <a:pt x="10" y="365"/>
                  </a:lnTo>
                  <a:lnTo>
                    <a:pt x="4" y="360"/>
                  </a:lnTo>
                  <a:lnTo>
                    <a:pt x="0" y="351"/>
                  </a:lnTo>
                  <a:lnTo>
                    <a:pt x="0" y="341"/>
                  </a:lnTo>
                  <a:lnTo>
                    <a:pt x="4" y="334"/>
                  </a:lnTo>
                  <a:lnTo>
                    <a:pt x="11" y="329"/>
                  </a:lnTo>
                  <a:lnTo>
                    <a:pt x="20" y="326"/>
                  </a:lnTo>
                  <a:lnTo>
                    <a:pt x="28" y="325"/>
                  </a:lnTo>
                  <a:lnTo>
                    <a:pt x="37" y="324"/>
                  </a:lnTo>
                  <a:lnTo>
                    <a:pt x="42" y="324"/>
                  </a:lnTo>
                  <a:lnTo>
                    <a:pt x="44" y="324"/>
                  </a:lnTo>
                  <a:lnTo>
                    <a:pt x="43" y="322"/>
                  </a:lnTo>
                  <a:lnTo>
                    <a:pt x="40" y="316"/>
                  </a:lnTo>
                  <a:lnTo>
                    <a:pt x="35" y="306"/>
                  </a:lnTo>
                  <a:lnTo>
                    <a:pt x="31" y="288"/>
                  </a:lnTo>
                  <a:lnTo>
                    <a:pt x="28" y="263"/>
                  </a:lnTo>
                  <a:lnTo>
                    <a:pt x="27" y="228"/>
                  </a:lnTo>
                  <a:lnTo>
                    <a:pt x="30" y="183"/>
                  </a:lnTo>
                  <a:lnTo>
                    <a:pt x="38" y="127"/>
                  </a:lnTo>
                  <a:lnTo>
                    <a:pt x="3" y="103"/>
                  </a:lnTo>
                  <a:lnTo>
                    <a:pt x="5" y="100"/>
                  </a:lnTo>
                  <a:lnTo>
                    <a:pt x="11" y="93"/>
                  </a:lnTo>
                  <a:lnTo>
                    <a:pt x="21" y="82"/>
                  </a:lnTo>
                  <a:lnTo>
                    <a:pt x="32" y="69"/>
                  </a:lnTo>
                  <a:lnTo>
                    <a:pt x="46" y="57"/>
                  </a:lnTo>
                  <a:lnTo>
                    <a:pt x="61" y="43"/>
                  </a:lnTo>
                  <a:lnTo>
                    <a:pt x="76" y="33"/>
                  </a:lnTo>
                  <a:lnTo>
                    <a:pt x="92" y="24"/>
                  </a:lnTo>
                  <a:lnTo>
                    <a:pt x="109" y="19"/>
                  </a:lnTo>
                  <a:lnTo>
                    <a:pt x="128" y="14"/>
                  </a:lnTo>
                  <a:lnTo>
                    <a:pt x="148" y="10"/>
                  </a:lnTo>
                  <a:lnTo>
                    <a:pt x="167" y="7"/>
                  </a:lnTo>
                  <a:lnTo>
                    <a:pt x="185" y="3"/>
                  </a:lnTo>
                  <a:lnTo>
                    <a:pt x="200" y="1"/>
                  </a:lnTo>
                  <a:lnTo>
                    <a:pt x="209" y="0"/>
                  </a:lnTo>
                  <a:lnTo>
                    <a:pt x="212" y="0"/>
                  </a:lnTo>
                  <a:lnTo>
                    <a:pt x="215" y="1"/>
                  </a:lnTo>
                  <a:lnTo>
                    <a:pt x="225" y="6"/>
                  </a:lnTo>
                  <a:lnTo>
                    <a:pt x="238" y="12"/>
                  </a:lnTo>
                  <a:lnTo>
                    <a:pt x="255" y="20"/>
                  </a:lnTo>
                  <a:lnTo>
                    <a:pt x="272" y="31"/>
                  </a:lnTo>
                  <a:lnTo>
                    <a:pt x="288" y="43"/>
                  </a:lnTo>
                  <a:lnTo>
                    <a:pt x="300" y="59"/>
                  </a:lnTo>
                  <a:lnTo>
                    <a:pt x="310" y="76"/>
                  </a:lnTo>
                  <a:lnTo>
                    <a:pt x="316" y="113"/>
                  </a:lnTo>
                  <a:lnTo>
                    <a:pt x="314" y="150"/>
                  </a:lnTo>
                  <a:lnTo>
                    <a:pt x="310" y="178"/>
                  </a:lnTo>
                  <a:lnTo>
                    <a:pt x="306" y="189"/>
                  </a:lnTo>
                  <a:lnTo>
                    <a:pt x="307" y="189"/>
                  </a:lnTo>
                  <a:lnTo>
                    <a:pt x="312" y="189"/>
                  </a:lnTo>
                  <a:lnTo>
                    <a:pt x="317" y="190"/>
                  </a:lnTo>
                  <a:lnTo>
                    <a:pt x="323" y="192"/>
                  </a:lnTo>
                  <a:lnTo>
                    <a:pt x="329" y="196"/>
                  </a:lnTo>
                  <a:lnTo>
                    <a:pt x="336" y="202"/>
                  </a:lnTo>
                  <a:lnTo>
                    <a:pt x="341" y="212"/>
                  </a:lnTo>
                  <a:lnTo>
                    <a:pt x="344" y="224"/>
                  </a:lnTo>
                  <a:lnTo>
                    <a:pt x="344" y="238"/>
                  </a:lnTo>
                  <a:lnTo>
                    <a:pt x="341" y="249"/>
                  </a:lnTo>
                  <a:lnTo>
                    <a:pt x="335" y="260"/>
                  </a:lnTo>
                  <a:lnTo>
                    <a:pt x="327" y="268"/>
                  </a:lnTo>
                  <a:lnTo>
                    <a:pt x="320" y="274"/>
                  </a:lnTo>
                  <a:lnTo>
                    <a:pt x="313" y="280"/>
                  </a:lnTo>
                  <a:lnTo>
                    <a:pt x="309" y="283"/>
                  </a:lnTo>
                  <a:lnTo>
                    <a:pt x="306" y="284"/>
                  </a:lnTo>
                  <a:lnTo>
                    <a:pt x="296" y="386"/>
                  </a:lnTo>
                  <a:lnTo>
                    <a:pt x="337" y="394"/>
                  </a:lnTo>
                  <a:lnTo>
                    <a:pt x="428" y="458"/>
                  </a:lnTo>
                  <a:lnTo>
                    <a:pt x="432" y="466"/>
                  </a:lnTo>
                  <a:lnTo>
                    <a:pt x="443" y="488"/>
                  </a:lnTo>
                  <a:lnTo>
                    <a:pt x="460" y="520"/>
                  </a:lnTo>
                  <a:lnTo>
                    <a:pt x="479" y="560"/>
                  </a:lnTo>
                  <a:lnTo>
                    <a:pt x="498" y="602"/>
                  </a:lnTo>
                  <a:lnTo>
                    <a:pt x="514" y="644"/>
                  </a:lnTo>
                  <a:lnTo>
                    <a:pt x="524" y="680"/>
                  </a:lnTo>
                  <a:lnTo>
                    <a:pt x="528" y="709"/>
                  </a:lnTo>
                  <a:lnTo>
                    <a:pt x="526" y="731"/>
                  </a:lnTo>
                  <a:lnTo>
                    <a:pt x="521" y="751"/>
                  </a:lnTo>
                  <a:lnTo>
                    <a:pt x="514" y="769"/>
                  </a:lnTo>
                  <a:lnTo>
                    <a:pt x="505" y="785"/>
                  </a:lnTo>
                  <a:lnTo>
                    <a:pt x="495" y="799"/>
                  </a:lnTo>
                  <a:lnTo>
                    <a:pt x="484" y="809"/>
                  </a:lnTo>
                  <a:lnTo>
                    <a:pt x="473" y="815"/>
                  </a:lnTo>
                  <a:lnTo>
                    <a:pt x="460" y="819"/>
                  </a:lnTo>
                  <a:lnTo>
                    <a:pt x="447" y="821"/>
                  </a:lnTo>
                  <a:lnTo>
                    <a:pt x="433" y="818"/>
                  </a:lnTo>
                  <a:lnTo>
                    <a:pt x="417" y="816"/>
                  </a:lnTo>
                  <a:lnTo>
                    <a:pt x="404" y="812"/>
                  </a:lnTo>
                  <a:lnTo>
                    <a:pt x="391" y="808"/>
                  </a:lnTo>
                  <a:lnTo>
                    <a:pt x="381" y="805"/>
                  </a:lnTo>
                  <a:lnTo>
                    <a:pt x="373" y="802"/>
                  </a:lnTo>
                  <a:lnTo>
                    <a:pt x="371" y="801"/>
                  </a:lnTo>
                  <a:lnTo>
                    <a:pt x="320" y="782"/>
                  </a:lnTo>
                  <a:lnTo>
                    <a:pt x="138" y="825"/>
                  </a:lnTo>
                  <a:lnTo>
                    <a:pt x="70" y="784"/>
                  </a:lnTo>
                  <a:lnTo>
                    <a:pt x="70" y="45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3" name="Freeform 43"/>
            <p:cNvSpPr>
              <a:spLocks/>
            </p:cNvSpPr>
            <p:nvPr/>
          </p:nvSpPr>
          <p:spPr bwMode="auto">
            <a:xfrm>
              <a:off x="3470" y="3519"/>
              <a:ext cx="177" cy="48"/>
            </a:xfrm>
            <a:custGeom>
              <a:avLst/>
              <a:gdLst>
                <a:gd name="T0" fmla="*/ 177 w 177"/>
                <a:gd name="T1" fmla="*/ 40 h 48"/>
                <a:gd name="T2" fmla="*/ 174 w 177"/>
                <a:gd name="T3" fmla="*/ 38 h 48"/>
                <a:gd name="T4" fmla="*/ 167 w 177"/>
                <a:gd name="T5" fmla="*/ 33 h 48"/>
                <a:gd name="T6" fmla="*/ 158 w 177"/>
                <a:gd name="T7" fmla="*/ 26 h 48"/>
                <a:gd name="T8" fmla="*/ 145 w 177"/>
                <a:gd name="T9" fmla="*/ 19 h 48"/>
                <a:gd name="T10" fmla="*/ 131 w 177"/>
                <a:gd name="T11" fmla="*/ 11 h 48"/>
                <a:gd name="T12" fmla="*/ 115 w 177"/>
                <a:gd name="T13" fmla="*/ 5 h 48"/>
                <a:gd name="T14" fmla="*/ 98 w 177"/>
                <a:gd name="T15" fmla="*/ 1 h 48"/>
                <a:gd name="T16" fmla="*/ 82 w 177"/>
                <a:gd name="T17" fmla="*/ 0 h 48"/>
                <a:gd name="T18" fmla="*/ 67 w 177"/>
                <a:gd name="T19" fmla="*/ 2 h 48"/>
                <a:gd name="T20" fmla="*/ 50 w 177"/>
                <a:gd name="T21" fmla="*/ 5 h 48"/>
                <a:gd name="T22" fmla="*/ 35 w 177"/>
                <a:gd name="T23" fmla="*/ 9 h 48"/>
                <a:gd name="T24" fmla="*/ 21 w 177"/>
                <a:gd name="T25" fmla="*/ 13 h 48"/>
                <a:gd name="T26" fmla="*/ 10 w 177"/>
                <a:gd name="T27" fmla="*/ 20 h 48"/>
                <a:gd name="T28" fmla="*/ 3 w 177"/>
                <a:gd name="T29" fmla="*/ 25 h 48"/>
                <a:gd name="T30" fmla="*/ 0 w 177"/>
                <a:gd name="T31" fmla="*/ 30 h 48"/>
                <a:gd name="T32" fmla="*/ 3 w 177"/>
                <a:gd name="T33" fmla="*/ 34 h 48"/>
                <a:gd name="T34" fmla="*/ 11 w 177"/>
                <a:gd name="T35" fmla="*/ 38 h 48"/>
                <a:gd name="T36" fmla="*/ 25 w 177"/>
                <a:gd name="T37" fmla="*/ 41 h 48"/>
                <a:gd name="T38" fmla="*/ 42 w 177"/>
                <a:gd name="T39" fmla="*/ 44 h 48"/>
                <a:gd name="T40" fmla="*/ 60 w 177"/>
                <a:gd name="T41" fmla="*/ 45 h 48"/>
                <a:gd name="T42" fmla="*/ 77 w 177"/>
                <a:gd name="T43" fmla="*/ 47 h 48"/>
                <a:gd name="T44" fmla="*/ 93 w 177"/>
                <a:gd name="T45" fmla="*/ 47 h 48"/>
                <a:gd name="T46" fmla="*/ 102 w 177"/>
                <a:gd name="T47" fmla="*/ 48 h 48"/>
                <a:gd name="T48" fmla="*/ 106 w 177"/>
                <a:gd name="T49" fmla="*/ 48 h 48"/>
                <a:gd name="T50" fmla="*/ 177 w 177"/>
                <a:gd name="T51" fmla="*/ 40 h 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177" h="48">
                  <a:moveTo>
                    <a:pt x="177" y="40"/>
                  </a:moveTo>
                  <a:lnTo>
                    <a:pt x="174" y="38"/>
                  </a:lnTo>
                  <a:lnTo>
                    <a:pt x="167" y="33"/>
                  </a:lnTo>
                  <a:lnTo>
                    <a:pt x="158" y="26"/>
                  </a:lnTo>
                  <a:lnTo>
                    <a:pt x="145" y="19"/>
                  </a:lnTo>
                  <a:lnTo>
                    <a:pt x="131" y="11"/>
                  </a:lnTo>
                  <a:lnTo>
                    <a:pt x="115" y="5"/>
                  </a:lnTo>
                  <a:lnTo>
                    <a:pt x="98" y="1"/>
                  </a:lnTo>
                  <a:lnTo>
                    <a:pt x="82" y="0"/>
                  </a:lnTo>
                  <a:lnTo>
                    <a:pt x="67" y="2"/>
                  </a:lnTo>
                  <a:lnTo>
                    <a:pt x="50" y="5"/>
                  </a:lnTo>
                  <a:lnTo>
                    <a:pt x="35" y="9"/>
                  </a:lnTo>
                  <a:lnTo>
                    <a:pt x="21" y="13"/>
                  </a:lnTo>
                  <a:lnTo>
                    <a:pt x="10" y="20"/>
                  </a:lnTo>
                  <a:lnTo>
                    <a:pt x="3" y="25"/>
                  </a:lnTo>
                  <a:lnTo>
                    <a:pt x="0" y="30"/>
                  </a:lnTo>
                  <a:lnTo>
                    <a:pt x="3" y="34"/>
                  </a:lnTo>
                  <a:lnTo>
                    <a:pt x="11" y="38"/>
                  </a:lnTo>
                  <a:lnTo>
                    <a:pt x="25" y="41"/>
                  </a:lnTo>
                  <a:lnTo>
                    <a:pt x="42" y="44"/>
                  </a:lnTo>
                  <a:lnTo>
                    <a:pt x="60" y="45"/>
                  </a:lnTo>
                  <a:lnTo>
                    <a:pt x="77" y="47"/>
                  </a:lnTo>
                  <a:lnTo>
                    <a:pt x="93" y="47"/>
                  </a:lnTo>
                  <a:lnTo>
                    <a:pt x="102" y="48"/>
                  </a:lnTo>
                  <a:lnTo>
                    <a:pt x="106" y="48"/>
                  </a:lnTo>
                  <a:lnTo>
                    <a:pt x="177" y="4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4" name="Freeform 44"/>
            <p:cNvSpPr>
              <a:spLocks/>
            </p:cNvSpPr>
            <p:nvPr/>
          </p:nvSpPr>
          <p:spPr bwMode="auto">
            <a:xfrm>
              <a:off x="3363" y="3493"/>
              <a:ext cx="189" cy="125"/>
            </a:xfrm>
            <a:custGeom>
              <a:avLst/>
              <a:gdLst>
                <a:gd name="T0" fmla="*/ 189 w 189"/>
                <a:gd name="T1" fmla="*/ 90 h 125"/>
                <a:gd name="T2" fmla="*/ 45 w 189"/>
                <a:gd name="T3" fmla="*/ 125 h 125"/>
                <a:gd name="T4" fmla="*/ 0 w 189"/>
                <a:gd name="T5" fmla="*/ 101 h 125"/>
                <a:gd name="T6" fmla="*/ 2 w 189"/>
                <a:gd name="T7" fmla="*/ 0 h 125"/>
                <a:gd name="T8" fmla="*/ 93 w 189"/>
                <a:gd name="T9" fmla="*/ 42 h 125"/>
                <a:gd name="T10" fmla="*/ 91 w 189"/>
                <a:gd name="T11" fmla="*/ 42 h 125"/>
                <a:gd name="T12" fmla="*/ 86 w 189"/>
                <a:gd name="T13" fmla="*/ 43 h 125"/>
                <a:gd name="T14" fmla="*/ 80 w 189"/>
                <a:gd name="T15" fmla="*/ 45 h 125"/>
                <a:gd name="T16" fmla="*/ 72 w 189"/>
                <a:gd name="T17" fmla="*/ 47 h 125"/>
                <a:gd name="T18" fmla="*/ 67 w 189"/>
                <a:gd name="T19" fmla="*/ 50 h 125"/>
                <a:gd name="T20" fmla="*/ 63 w 189"/>
                <a:gd name="T21" fmla="*/ 53 h 125"/>
                <a:gd name="T22" fmla="*/ 63 w 189"/>
                <a:gd name="T23" fmla="*/ 58 h 125"/>
                <a:gd name="T24" fmla="*/ 67 w 189"/>
                <a:gd name="T25" fmla="*/ 64 h 125"/>
                <a:gd name="T26" fmla="*/ 77 w 189"/>
                <a:gd name="T27" fmla="*/ 69 h 125"/>
                <a:gd name="T28" fmla="*/ 94 w 189"/>
                <a:gd name="T29" fmla="*/ 74 h 125"/>
                <a:gd name="T30" fmla="*/ 114 w 189"/>
                <a:gd name="T31" fmla="*/ 79 h 125"/>
                <a:gd name="T32" fmla="*/ 135 w 189"/>
                <a:gd name="T33" fmla="*/ 82 h 125"/>
                <a:gd name="T34" fmla="*/ 156 w 189"/>
                <a:gd name="T35" fmla="*/ 86 h 125"/>
                <a:gd name="T36" fmla="*/ 173 w 189"/>
                <a:gd name="T37" fmla="*/ 88 h 125"/>
                <a:gd name="T38" fmla="*/ 185 w 189"/>
                <a:gd name="T39" fmla="*/ 90 h 125"/>
                <a:gd name="T40" fmla="*/ 189 w 189"/>
                <a:gd name="T41" fmla="*/ 90 h 1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189" h="125">
                  <a:moveTo>
                    <a:pt x="189" y="90"/>
                  </a:moveTo>
                  <a:lnTo>
                    <a:pt x="45" y="125"/>
                  </a:lnTo>
                  <a:lnTo>
                    <a:pt x="0" y="101"/>
                  </a:lnTo>
                  <a:lnTo>
                    <a:pt x="2" y="0"/>
                  </a:lnTo>
                  <a:lnTo>
                    <a:pt x="93" y="42"/>
                  </a:lnTo>
                  <a:lnTo>
                    <a:pt x="91" y="42"/>
                  </a:lnTo>
                  <a:lnTo>
                    <a:pt x="86" y="43"/>
                  </a:lnTo>
                  <a:lnTo>
                    <a:pt x="80" y="45"/>
                  </a:lnTo>
                  <a:lnTo>
                    <a:pt x="72" y="47"/>
                  </a:lnTo>
                  <a:lnTo>
                    <a:pt x="67" y="50"/>
                  </a:lnTo>
                  <a:lnTo>
                    <a:pt x="63" y="53"/>
                  </a:lnTo>
                  <a:lnTo>
                    <a:pt x="63" y="58"/>
                  </a:lnTo>
                  <a:lnTo>
                    <a:pt x="67" y="64"/>
                  </a:lnTo>
                  <a:lnTo>
                    <a:pt x="77" y="69"/>
                  </a:lnTo>
                  <a:lnTo>
                    <a:pt x="94" y="74"/>
                  </a:lnTo>
                  <a:lnTo>
                    <a:pt x="114" y="79"/>
                  </a:lnTo>
                  <a:lnTo>
                    <a:pt x="135" y="82"/>
                  </a:lnTo>
                  <a:lnTo>
                    <a:pt x="156" y="86"/>
                  </a:lnTo>
                  <a:lnTo>
                    <a:pt x="173" y="88"/>
                  </a:lnTo>
                  <a:lnTo>
                    <a:pt x="185" y="90"/>
                  </a:lnTo>
                  <a:lnTo>
                    <a:pt x="189" y="9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5" name="Freeform 45"/>
            <p:cNvSpPr>
              <a:spLocks/>
            </p:cNvSpPr>
            <p:nvPr/>
          </p:nvSpPr>
          <p:spPr bwMode="auto">
            <a:xfrm>
              <a:off x="3362" y="3232"/>
              <a:ext cx="414" cy="392"/>
            </a:xfrm>
            <a:custGeom>
              <a:avLst/>
              <a:gdLst>
                <a:gd name="T0" fmla="*/ 188 w 414"/>
                <a:gd name="T1" fmla="*/ 0 h 392"/>
                <a:gd name="T2" fmla="*/ 131 w 414"/>
                <a:gd name="T3" fmla="*/ 52 h 392"/>
                <a:gd name="T4" fmla="*/ 89 w 414"/>
                <a:gd name="T5" fmla="*/ 17 h 392"/>
                <a:gd name="T6" fmla="*/ 5 w 414"/>
                <a:gd name="T7" fmla="*/ 68 h 392"/>
                <a:gd name="T8" fmla="*/ 0 w 414"/>
                <a:gd name="T9" fmla="*/ 229 h 392"/>
                <a:gd name="T10" fmla="*/ 137 w 414"/>
                <a:gd name="T11" fmla="*/ 273 h 392"/>
                <a:gd name="T12" fmla="*/ 138 w 414"/>
                <a:gd name="T13" fmla="*/ 272 h 392"/>
                <a:gd name="T14" fmla="*/ 139 w 414"/>
                <a:gd name="T15" fmla="*/ 270 h 392"/>
                <a:gd name="T16" fmla="*/ 143 w 414"/>
                <a:gd name="T17" fmla="*/ 268 h 392"/>
                <a:gd name="T18" fmla="*/ 147 w 414"/>
                <a:gd name="T19" fmla="*/ 264 h 392"/>
                <a:gd name="T20" fmla="*/ 155 w 414"/>
                <a:gd name="T21" fmla="*/ 261 h 392"/>
                <a:gd name="T22" fmla="*/ 163 w 414"/>
                <a:gd name="T23" fmla="*/ 258 h 392"/>
                <a:gd name="T24" fmla="*/ 174 w 414"/>
                <a:gd name="T25" fmla="*/ 254 h 392"/>
                <a:gd name="T26" fmla="*/ 186 w 414"/>
                <a:gd name="T27" fmla="*/ 252 h 392"/>
                <a:gd name="T28" fmla="*/ 199 w 414"/>
                <a:gd name="T29" fmla="*/ 252 h 392"/>
                <a:gd name="T30" fmla="*/ 210 w 414"/>
                <a:gd name="T31" fmla="*/ 256 h 392"/>
                <a:gd name="T32" fmla="*/ 220 w 414"/>
                <a:gd name="T33" fmla="*/ 260 h 392"/>
                <a:gd name="T34" fmla="*/ 228 w 414"/>
                <a:gd name="T35" fmla="*/ 264 h 392"/>
                <a:gd name="T36" fmla="*/ 233 w 414"/>
                <a:gd name="T37" fmla="*/ 269 h 392"/>
                <a:gd name="T38" fmla="*/ 239 w 414"/>
                <a:gd name="T39" fmla="*/ 274 h 392"/>
                <a:gd name="T40" fmla="*/ 241 w 414"/>
                <a:gd name="T41" fmla="*/ 277 h 392"/>
                <a:gd name="T42" fmla="*/ 242 w 414"/>
                <a:gd name="T43" fmla="*/ 279 h 392"/>
                <a:gd name="T44" fmla="*/ 301 w 414"/>
                <a:gd name="T45" fmla="*/ 243 h 392"/>
                <a:gd name="T46" fmla="*/ 279 w 414"/>
                <a:gd name="T47" fmla="*/ 125 h 392"/>
                <a:gd name="T48" fmla="*/ 342 w 414"/>
                <a:gd name="T49" fmla="*/ 260 h 392"/>
                <a:gd name="T50" fmla="*/ 279 w 414"/>
                <a:gd name="T51" fmla="*/ 303 h 392"/>
                <a:gd name="T52" fmla="*/ 344 w 414"/>
                <a:gd name="T53" fmla="*/ 332 h 392"/>
                <a:gd name="T54" fmla="*/ 296 w 414"/>
                <a:gd name="T55" fmla="*/ 359 h 392"/>
                <a:gd name="T56" fmla="*/ 298 w 414"/>
                <a:gd name="T57" fmla="*/ 361 h 392"/>
                <a:gd name="T58" fmla="*/ 303 w 414"/>
                <a:gd name="T59" fmla="*/ 365 h 392"/>
                <a:gd name="T60" fmla="*/ 311 w 414"/>
                <a:gd name="T61" fmla="*/ 372 h 392"/>
                <a:gd name="T62" fmla="*/ 321 w 414"/>
                <a:gd name="T63" fmla="*/ 379 h 392"/>
                <a:gd name="T64" fmla="*/ 333 w 414"/>
                <a:gd name="T65" fmla="*/ 385 h 392"/>
                <a:gd name="T66" fmla="*/ 345 w 414"/>
                <a:gd name="T67" fmla="*/ 390 h 392"/>
                <a:gd name="T68" fmla="*/ 359 w 414"/>
                <a:gd name="T69" fmla="*/ 392 h 392"/>
                <a:gd name="T70" fmla="*/ 371 w 414"/>
                <a:gd name="T71" fmla="*/ 389 h 392"/>
                <a:gd name="T72" fmla="*/ 383 w 414"/>
                <a:gd name="T73" fmla="*/ 382 h 392"/>
                <a:gd name="T74" fmla="*/ 392 w 414"/>
                <a:gd name="T75" fmla="*/ 371 h 392"/>
                <a:gd name="T76" fmla="*/ 400 w 414"/>
                <a:gd name="T77" fmla="*/ 357 h 392"/>
                <a:gd name="T78" fmla="*/ 406 w 414"/>
                <a:gd name="T79" fmla="*/ 342 h 392"/>
                <a:gd name="T80" fmla="*/ 409 w 414"/>
                <a:gd name="T81" fmla="*/ 329 h 392"/>
                <a:gd name="T82" fmla="*/ 412 w 414"/>
                <a:gd name="T83" fmla="*/ 317 h 392"/>
                <a:gd name="T84" fmla="*/ 414 w 414"/>
                <a:gd name="T85" fmla="*/ 309 h 392"/>
                <a:gd name="T86" fmla="*/ 414 w 414"/>
                <a:gd name="T87" fmla="*/ 306 h 392"/>
                <a:gd name="T88" fmla="*/ 411 w 414"/>
                <a:gd name="T89" fmla="*/ 297 h 392"/>
                <a:gd name="T90" fmla="*/ 404 w 414"/>
                <a:gd name="T91" fmla="*/ 275 h 392"/>
                <a:gd name="T92" fmla="*/ 393 w 414"/>
                <a:gd name="T93" fmla="*/ 243 h 392"/>
                <a:gd name="T94" fmla="*/ 380 w 414"/>
                <a:gd name="T95" fmla="*/ 205 h 392"/>
                <a:gd name="T96" fmla="*/ 365 w 414"/>
                <a:gd name="T97" fmla="*/ 166 h 392"/>
                <a:gd name="T98" fmla="*/ 350 w 414"/>
                <a:gd name="T99" fmla="*/ 128 h 392"/>
                <a:gd name="T100" fmla="*/ 336 w 414"/>
                <a:gd name="T101" fmla="*/ 97 h 392"/>
                <a:gd name="T102" fmla="*/ 323 w 414"/>
                <a:gd name="T103" fmla="*/ 76 h 392"/>
                <a:gd name="T104" fmla="*/ 309 w 414"/>
                <a:gd name="T105" fmla="*/ 62 h 392"/>
                <a:gd name="T106" fmla="*/ 289 w 414"/>
                <a:gd name="T107" fmla="*/ 48 h 392"/>
                <a:gd name="T108" fmla="*/ 267 w 414"/>
                <a:gd name="T109" fmla="*/ 35 h 392"/>
                <a:gd name="T110" fmla="*/ 244 w 414"/>
                <a:gd name="T111" fmla="*/ 23 h 392"/>
                <a:gd name="T112" fmla="*/ 223 w 414"/>
                <a:gd name="T113" fmla="*/ 14 h 392"/>
                <a:gd name="T114" fmla="*/ 205 w 414"/>
                <a:gd name="T115" fmla="*/ 7 h 392"/>
                <a:gd name="T116" fmla="*/ 192 w 414"/>
                <a:gd name="T117" fmla="*/ 2 h 392"/>
                <a:gd name="T118" fmla="*/ 188 w 414"/>
                <a:gd name="T119" fmla="*/ 0 h 3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414" h="392">
                  <a:moveTo>
                    <a:pt x="188" y="0"/>
                  </a:moveTo>
                  <a:lnTo>
                    <a:pt x="131" y="52"/>
                  </a:lnTo>
                  <a:lnTo>
                    <a:pt x="89" y="17"/>
                  </a:lnTo>
                  <a:lnTo>
                    <a:pt x="5" y="68"/>
                  </a:lnTo>
                  <a:lnTo>
                    <a:pt x="0" y="229"/>
                  </a:lnTo>
                  <a:lnTo>
                    <a:pt x="137" y="273"/>
                  </a:lnTo>
                  <a:lnTo>
                    <a:pt x="138" y="272"/>
                  </a:lnTo>
                  <a:lnTo>
                    <a:pt x="139" y="270"/>
                  </a:lnTo>
                  <a:lnTo>
                    <a:pt x="143" y="268"/>
                  </a:lnTo>
                  <a:lnTo>
                    <a:pt x="147" y="264"/>
                  </a:lnTo>
                  <a:lnTo>
                    <a:pt x="155" y="261"/>
                  </a:lnTo>
                  <a:lnTo>
                    <a:pt x="163" y="258"/>
                  </a:lnTo>
                  <a:lnTo>
                    <a:pt x="174" y="254"/>
                  </a:lnTo>
                  <a:lnTo>
                    <a:pt x="186" y="252"/>
                  </a:lnTo>
                  <a:lnTo>
                    <a:pt x="199" y="252"/>
                  </a:lnTo>
                  <a:lnTo>
                    <a:pt x="210" y="256"/>
                  </a:lnTo>
                  <a:lnTo>
                    <a:pt x="220" y="260"/>
                  </a:lnTo>
                  <a:lnTo>
                    <a:pt x="228" y="264"/>
                  </a:lnTo>
                  <a:lnTo>
                    <a:pt x="233" y="269"/>
                  </a:lnTo>
                  <a:lnTo>
                    <a:pt x="239" y="274"/>
                  </a:lnTo>
                  <a:lnTo>
                    <a:pt x="241" y="277"/>
                  </a:lnTo>
                  <a:lnTo>
                    <a:pt x="242" y="279"/>
                  </a:lnTo>
                  <a:lnTo>
                    <a:pt x="301" y="243"/>
                  </a:lnTo>
                  <a:lnTo>
                    <a:pt x="279" y="125"/>
                  </a:lnTo>
                  <a:lnTo>
                    <a:pt x="342" y="260"/>
                  </a:lnTo>
                  <a:lnTo>
                    <a:pt x="279" y="303"/>
                  </a:lnTo>
                  <a:lnTo>
                    <a:pt x="344" y="332"/>
                  </a:lnTo>
                  <a:lnTo>
                    <a:pt x="296" y="359"/>
                  </a:lnTo>
                  <a:lnTo>
                    <a:pt x="298" y="361"/>
                  </a:lnTo>
                  <a:lnTo>
                    <a:pt x="303" y="365"/>
                  </a:lnTo>
                  <a:lnTo>
                    <a:pt x="311" y="372"/>
                  </a:lnTo>
                  <a:lnTo>
                    <a:pt x="321" y="379"/>
                  </a:lnTo>
                  <a:lnTo>
                    <a:pt x="333" y="385"/>
                  </a:lnTo>
                  <a:lnTo>
                    <a:pt x="345" y="390"/>
                  </a:lnTo>
                  <a:lnTo>
                    <a:pt x="359" y="392"/>
                  </a:lnTo>
                  <a:lnTo>
                    <a:pt x="371" y="389"/>
                  </a:lnTo>
                  <a:lnTo>
                    <a:pt x="383" y="382"/>
                  </a:lnTo>
                  <a:lnTo>
                    <a:pt x="392" y="371"/>
                  </a:lnTo>
                  <a:lnTo>
                    <a:pt x="400" y="357"/>
                  </a:lnTo>
                  <a:lnTo>
                    <a:pt x="406" y="342"/>
                  </a:lnTo>
                  <a:lnTo>
                    <a:pt x="409" y="329"/>
                  </a:lnTo>
                  <a:lnTo>
                    <a:pt x="412" y="317"/>
                  </a:lnTo>
                  <a:lnTo>
                    <a:pt x="414" y="309"/>
                  </a:lnTo>
                  <a:lnTo>
                    <a:pt x="414" y="306"/>
                  </a:lnTo>
                  <a:lnTo>
                    <a:pt x="411" y="297"/>
                  </a:lnTo>
                  <a:lnTo>
                    <a:pt x="404" y="275"/>
                  </a:lnTo>
                  <a:lnTo>
                    <a:pt x="393" y="243"/>
                  </a:lnTo>
                  <a:lnTo>
                    <a:pt x="380" y="205"/>
                  </a:lnTo>
                  <a:lnTo>
                    <a:pt x="365" y="166"/>
                  </a:lnTo>
                  <a:lnTo>
                    <a:pt x="350" y="128"/>
                  </a:lnTo>
                  <a:lnTo>
                    <a:pt x="336" y="97"/>
                  </a:lnTo>
                  <a:lnTo>
                    <a:pt x="323" y="76"/>
                  </a:lnTo>
                  <a:lnTo>
                    <a:pt x="309" y="62"/>
                  </a:lnTo>
                  <a:lnTo>
                    <a:pt x="289" y="48"/>
                  </a:lnTo>
                  <a:lnTo>
                    <a:pt x="267" y="35"/>
                  </a:lnTo>
                  <a:lnTo>
                    <a:pt x="244" y="23"/>
                  </a:lnTo>
                  <a:lnTo>
                    <a:pt x="223" y="14"/>
                  </a:lnTo>
                  <a:lnTo>
                    <a:pt x="205" y="7"/>
                  </a:lnTo>
                  <a:lnTo>
                    <a:pt x="192" y="2"/>
                  </a:lnTo>
                  <a:lnTo>
                    <a:pt x="188" y="0"/>
                  </a:lnTo>
                  <a:close/>
                </a:path>
              </a:pathLst>
            </a:custGeom>
            <a:solidFill>
              <a:srgbClr val="FFC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6" name="Freeform 46"/>
            <p:cNvSpPr>
              <a:spLocks/>
            </p:cNvSpPr>
            <p:nvPr/>
          </p:nvSpPr>
          <p:spPr bwMode="auto">
            <a:xfrm>
              <a:off x="3314" y="2851"/>
              <a:ext cx="238" cy="390"/>
            </a:xfrm>
            <a:custGeom>
              <a:avLst/>
              <a:gdLst>
                <a:gd name="T0" fmla="*/ 214 w 238"/>
                <a:gd name="T1" fmla="*/ 355 h 390"/>
                <a:gd name="T2" fmla="*/ 179 w 238"/>
                <a:gd name="T3" fmla="*/ 390 h 390"/>
                <a:gd name="T4" fmla="*/ 145 w 238"/>
                <a:gd name="T5" fmla="*/ 363 h 390"/>
                <a:gd name="T6" fmla="*/ 195 w 238"/>
                <a:gd name="T7" fmla="*/ 315 h 390"/>
                <a:gd name="T8" fmla="*/ 192 w 238"/>
                <a:gd name="T9" fmla="*/ 317 h 390"/>
                <a:gd name="T10" fmla="*/ 184 w 238"/>
                <a:gd name="T11" fmla="*/ 323 h 390"/>
                <a:gd name="T12" fmla="*/ 170 w 238"/>
                <a:gd name="T13" fmla="*/ 330 h 390"/>
                <a:gd name="T14" fmla="*/ 156 w 238"/>
                <a:gd name="T15" fmla="*/ 338 h 390"/>
                <a:gd name="T16" fmla="*/ 139 w 238"/>
                <a:gd name="T17" fmla="*/ 348 h 390"/>
                <a:gd name="T18" fmla="*/ 122 w 238"/>
                <a:gd name="T19" fmla="*/ 355 h 390"/>
                <a:gd name="T20" fmla="*/ 108 w 238"/>
                <a:gd name="T21" fmla="*/ 359 h 390"/>
                <a:gd name="T22" fmla="*/ 96 w 238"/>
                <a:gd name="T23" fmla="*/ 361 h 390"/>
                <a:gd name="T24" fmla="*/ 87 w 238"/>
                <a:gd name="T25" fmla="*/ 358 h 390"/>
                <a:gd name="T26" fmla="*/ 78 w 238"/>
                <a:gd name="T27" fmla="*/ 353 h 390"/>
                <a:gd name="T28" fmla="*/ 69 w 238"/>
                <a:gd name="T29" fmla="*/ 345 h 390"/>
                <a:gd name="T30" fmla="*/ 62 w 238"/>
                <a:gd name="T31" fmla="*/ 336 h 390"/>
                <a:gd name="T32" fmla="*/ 54 w 238"/>
                <a:gd name="T33" fmla="*/ 327 h 390"/>
                <a:gd name="T34" fmla="*/ 49 w 238"/>
                <a:gd name="T35" fmla="*/ 320 h 390"/>
                <a:gd name="T36" fmla="*/ 46 w 238"/>
                <a:gd name="T37" fmla="*/ 314 h 390"/>
                <a:gd name="T38" fmla="*/ 45 w 238"/>
                <a:gd name="T39" fmla="*/ 312 h 390"/>
                <a:gd name="T40" fmla="*/ 43 w 238"/>
                <a:gd name="T41" fmla="*/ 308 h 390"/>
                <a:gd name="T42" fmla="*/ 38 w 238"/>
                <a:gd name="T43" fmla="*/ 298 h 390"/>
                <a:gd name="T44" fmla="*/ 30 w 238"/>
                <a:gd name="T45" fmla="*/ 280 h 390"/>
                <a:gd name="T46" fmla="*/ 22 w 238"/>
                <a:gd name="T47" fmla="*/ 256 h 390"/>
                <a:gd name="T48" fmla="*/ 16 w 238"/>
                <a:gd name="T49" fmla="*/ 226 h 390"/>
                <a:gd name="T50" fmla="*/ 11 w 238"/>
                <a:gd name="T51" fmla="*/ 192 h 390"/>
                <a:gd name="T52" fmla="*/ 10 w 238"/>
                <a:gd name="T53" fmla="*/ 153 h 390"/>
                <a:gd name="T54" fmla="*/ 16 w 238"/>
                <a:gd name="T55" fmla="*/ 110 h 390"/>
                <a:gd name="T56" fmla="*/ 18 w 238"/>
                <a:gd name="T57" fmla="*/ 91 h 390"/>
                <a:gd name="T58" fmla="*/ 12 w 238"/>
                <a:gd name="T59" fmla="*/ 80 h 390"/>
                <a:gd name="T60" fmla="*/ 4 w 238"/>
                <a:gd name="T61" fmla="*/ 75 h 390"/>
                <a:gd name="T62" fmla="*/ 0 w 238"/>
                <a:gd name="T63" fmla="*/ 73 h 390"/>
                <a:gd name="T64" fmla="*/ 75 w 238"/>
                <a:gd name="T65" fmla="*/ 21 h 390"/>
                <a:gd name="T66" fmla="*/ 78 w 238"/>
                <a:gd name="T67" fmla="*/ 20 h 390"/>
                <a:gd name="T68" fmla="*/ 87 w 238"/>
                <a:gd name="T69" fmla="*/ 17 h 390"/>
                <a:gd name="T70" fmla="*/ 100 w 238"/>
                <a:gd name="T71" fmla="*/ 12 h 390"/>
                <a:gd name="T72" fmla="*/ 116 w 238"/>
                <a:gd name="T73" fmla="*/ 8 h 390"/>
                <a:gd name="T74" fmla="*/ 134 w 238"/>
                <a:gd name="T75" fmla="*/ 4 h 390"/>
                <a:gd name="T76" fmla="*/ 152 w 238"/>
                <a:gd name="T77" fmla="*/ 0 h 390"/>
                <a:gd name="T78" fmla="*/ 169 w 238"/>
                <a:gd name="T79" fmla="*/ 0 h 390"/>
                <a:gd name="T80" fmla="*/ 185 w 238"/>
                <a:gd name="T81" fmla="*/ 3 h 390"/>
                <a:gd name="T82" fmla="*/ 199 w 238"/>
                <a:gd name="T83" fmla="*/ 9 h 390"/>
                <a:gd name="T84" fmla="*/ 209 w 238"/>
                <a:gd name="T85" fmla="*/ 18 h 390"/>
                <a:gd name="T86" fmla="*/ 219 w 238"/>
                <a:gd name="T87" fmla="*/ 30 h 390"/>
                <a:gd name="T88" fmla="*/ 226 w 238"/>
                <a:gd name="T89" fmla="*/ 42 h 390"/>
                <a:gd name="T90" fmla="*/ 231 w 238"/>
                <a:gd name="T91" fmla="*/ 54 h 390"/>
                <a:gd name="T92" fmla="*/ 235 w 238"/>
                <a:gd name="T93" fmla="*/ 63 h 390"/>
                <a:gd name="T94" fmla="*/ 237 w 238"/>
                <a:gd name="T95" fmla="*/ 71 h 390"/>
                <a:gd name="T96" fmla="*/ 238 w 238"/>
                <a:gd name="T97" fmla="*/ 73 h 390"/>
                <a:gd name="T98" fmla="*/ 225 w 238"/>
                <a:gd name="T99" fmla="*/ 175 h 390"/>
                <a:gd name="T100" fmla="*/ 214 w 238"/>
                <a:gd name="T101" fmla="*/ 355 h 3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238" h="390">
                  <a:moveTo>
                    <a:pt x="214" y="355"/>
                  </a:moveTo>
                  <a:lnTo>
                    <a:pt x="179" y="390"/>
                  </a:lnTo>
                  <a:lnTo>
                    <a:pt x="145" y="363"/>
                  </a:lnTo>
                  <a:lnTo>
                    <a:pt x="195" y="315"/>
                  </a:lnTo>
                  <a:lnTo>
                    <a:pt x="192" y="317"/>
                  </a:lnTo>
                  <a:lnTo>
                    <a:pt x="184" y="323"/>
                  </a:lnTo>
                  <a:lnTo>
                    <a:pt x="170" y="330"/>
                  </a:lnTo>
                  <a:lnTo>
                    <a:pt x="156" y="338"/>
                  </a:lnTo>
                  <a:lnTo>
                    <a:pt x="139" y="348"/>
                  </a:lnTo>
                  <a:lnTo>
                    <a:pt x="122" y="355"/>
                  </a:lnTo>
                  <a:lnTo>
                    <a:pt x="108" y="359"/>
                  </a:lnTo>
                  <a:lnTo>
                    <a:pt x="96" y="361"/>
                  </a:lnTo>
                  <a:lnTo>
                    <a:pt x="87" y="358"/>
                  </a:lnTo>
                  <a:lnTo>
                    <a:pt x="78" y="353"/>
                  </a:lnTo>
                  <a:lnTo>
                    <a:pt x="69" y="345"/>
                  </a:lnTo>
                  <a:lnTo>
                    <a:pt x="62" y="336"/>
                  </a:lnTo>
                  <a:lnTo>
                    <a:pt x="54" y="327"/>
                  </a:lnTo>
                  <a:lnTo>
                    <a:pt x="49" y="320"/>
                  </a:lnTo>
                  <a:lnTo>
                    <a:pt x="46" y="314"/>
                  </a:lnTo>
                  <a:lnTo>
                    <a:pt x="45" y="312"/>
                  </a:lnTo>
                  <a:lnTo>
                    <a:pt x="43" y="308"/>
                  </a:lnTo>
                  <a:lnTo>
                    <a:pt x="38" y="298"/>
                  </a:lnTo>
                  <a:lnTo>
                    <a:pt x="30" y="280"/>
                  </a:lnTo>
                  <a:lnTo>
                    <a:pt x="22" y="256"/>
                  </a:lnTo>
                  <a:lnTo>
                    <a:pt x="16" y="226"/>
                  </a:lnTo>
                  <a:lnTo>
                    <a:pt x="11" y="192"/>
                  </a:lnTo>
                  <a:lnTo>
                    <a:pt x="10" y="153"/>
                  </a:lnTo>
                  <a:lnTo>
                    <a:pt x="16" y="110"/>
                  </a:lnTo>
                  <a:lnTo>
                    <a:pt x="18" y="91"/>
                  </a:lnTo>
                  <a:lnTo>
                    <a:pt x="12" y="80"/>
                  </a:lnTo>
                  <a:lnTo>
                    <a:pt x="4" y="75"/>
                  </a:lnTo>
                  <a:lnTo>
                    <a:pt x="0" y="73"/>
                  </a:lnTo>
                  <a:lnTo>
                    <a:pt x="75" y="21"/>
                  </a:lnTo>
                  <a:lnTo>
                    <a:pt x="78" y="20"/>
                  </a:lnTo>
                  <a:lnTo>
                    <a:pt x="87" y="17"/>
                  </a:lnTo>
                  <a:lnTo>
                    <a:pt x="100" y="12"/>
                  </a:lnTo>
                  <a:lnTo>
                    <a:pt x="116" y="8"/>
                  </a:lnTo>
                  <a:lnTo>
                    <a:pt x="134" y="4"/>
                  </a:lnTo>
                  <a:lnTo>
                    <a:pt x="152" y="0"/>
                  </a:lnTo>
                  <a:lnTo>
                    <a:pt x="169" y="0"/>
                  </a:lnTo>
                  <a:lnTo>
                    <a:pt x="185" y="3"/>
                  </a:lnTo>
                  <a:lnTo>
                    <a:pt x="199" y="9"/>
                  </a:lnTo>
                  <a:lnTo>
                    <a:pt x="209" y="18"/>
                  </a:lnTo>
                  <a:lnTo>
                    <a:pt x="219" y="30"/>
                  </a:lnTo>
                  <a:lnTo>
                    <a:pt x="226" y="42"/>
                  </a:lnTo>
                  <a:lnTo>
                    <a:pt x="231" y="54"/>
                  </a:lnTo>
                  <a:lnTo>
                    <a:pt x="235" y="63"/>
                  </a:lnTo>
                  <a:lnTo>
                    <a:pt x="237" y="71"/>
                  </a:lnTo>
                  <a:lnTo>
                    <a:pt x="238" y="73"/>
                  </a:lnTo>
                  <a:lnTo>
                    <a:pt x="225" y="175"/>
                  </a:lnTo>
                  <a:lnTo>
                    <a:pt x="214" y="355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7" name="Freeform 47"/>
            <p:cNvSpPr>
              <a:spLocks/>
            </p:cNvSpPr>
            <p:nvPr/>
          </p:nvSpPr>
          <p:spPr bwMode="auto">
            <a:xfrm>
              <a:off x="3361" y="2983"/>
              <a:ext cx="23" cy="46"/>
            </a:xfrm>
            <a:custGeom>
              <a:avLst/>
              <a:gdLst>
                <a:gd name="T0" fmla="*/ 11 w 23"/>
                <a:gd name="T1" fmla="*/ 46 h 46"/>
                <a:gd name="T2" fmla="*/ 16 w 23"/>
                <a:gd name="T3" fmla="*/ 44 h 46"/>
                <a:gd name="T4" fmla="*/ 20 w 23"/>
                <a:gd name="T5" fmla="*/ 39 h 46"/>
                <a:gd name="T6" fmla="*/ 22 w 23"/>
                <a:gd name="T7" fmla="*/ 32 h 46"/>
                <a:gd name="T8" fmla="*/ 23 w 23"/>
                <a:gd name="T9" fmla="*/ 23 h 46"/>
                <a:gd name="T10" fmla="*/ 22 w 23"/>
                <a:gd name="T11" fmla="*/ 14 h 46"/>
                <a:gd name="T12" fmla="*/ 20 w 23"/>
                <a:gd name="T13" fmla="*/ 7 h 46"/>
                <a:gd name="T14" fmla="*/ 16 w 23"/>
                <a:gd name="T15" fmla="*/ 2 h 46"/>
                <a:gd name="T16" fmla="*/ 11 w 23"/>
                <a:gd name="T17" fmla="*/ 0 h 46"/>
                <a:gd name="T18" fmla="*/ 7 w 23"/>
                <a:gd name="T19" fmla="*/ 2 h 46"/>
                <a:gd name="T20" fmla="*/ 3 w 23"/>
                <a:gd name="T21" fmla="*/ 7 h 46"/>
                <a:gd name="T22" fmla="*/ 1 w 23"/>
                <a:gd name="T23" fmla="*/ 14 h 46"/>
                <a:gd name="T24" fmla="*/ 0 w 23"/>
                <a:gd name="T25" fmla="*/ 23 h 46"/>
                <a:gd name="T26" fmla="*/ 1 w 23"/>
                <a:gd name="T27" fmla="*/ 32 h 46"/>
                <a:gd name="T28" fmla="*/ 3 w 23"/>
                <a:gd name="T29" fmla="*/ 39 h 46"/>
                <a:gd name="T30" fmla="*/ 7 w 23"/>
                <a:gd name="T31" fmla="*/ 44 h 46"/>
                <a:gd name="T32" fmla="*/ 11 w 23"/>
                <a:gd name="T33" fmla="*/ 46 h 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23" h="46">
                  <a:moveTo>
                    <a:pt x="11" y="46"/>
                  </a:moveTo>
                  <a:lnTo>
                    <a:pt x="16" y="44"/>
                  </a:lnTo>
                  <a:lnTo>
                    <a:pt x="20" y="39"/>
                  </a:lnTo>
                  <a:lnTo>
                    <a:pt x="22" y="32"/>
                  </a:lnTo>
                  <a:lnTo>
                    <a:pt x="23" y="23"/>
                  </a:lnTo>
                  <a:lnTo>
                    <a:pt x="22" y="14"/>
                  </a:lnTo>
                  <a:lnTo>
                    <a:pt x="20" y="7"/>
                  </a:lnTo>
                  <a:lnTo>
                    <a:pt x="16" y="2"/>
                  </a:lnTo>
                  <a:lnTo>
                    <a:pt x="11" y="0"/>
                  </a:lnTo>
                  <a:lnTo>
                    <a:pt x="7" y="2"/>
                  </a:lnTo>
                  <a:lnTo>
                    <a:pt x="3" y="7"/>
                  </a:lnTo>
                  <a:lnTo>
                    <a:pt x="1" y="14"/>
                  </a:lnTo>
                  <a:lnTo>
                    <a:pt x="0" y="23"/>
                  </a:lnTo>
                  <a:lnTo>
                    <a:pt x="1" y="32"/>
                  </a:lnTo>
                  <a:lnTo>
                    <a:pt x="3" y="39"/>
                  </a:lnTo>
                  <a:lnTo>
                    <a:pt x="7" y="44"/>
                  </a:lnTo>
                  <a:lnTo>
                    <a:pt x="11" y="4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8" name="Freeform 48"/>
            <p:cNvSpPr>
              <a:spLocks/>
            </p:cNvSpPr>
            <p:nvPr/>
          </p:nvSpPr>
          <p:spPr bwMode="auto">
            <a:xfrm>
              <a:off x="3456" y="2976"/>
              <a:ext cx="26" cy="49"/>
            </a:xfrm>
            <a:custGeom>
              <a:avLst/>
              <a:gdLst>
                <a:gd name="T0" fmla="*/ 14 w 26"/>
                <a:gd name="T1" fmla="*/ 49 h 49"/>
                <a:gd name="T2" fmla="*/ 9 w 26"/>
                <a:gd name="T3" fmla="*/ 47 h 49"/>
                <a:gd name="T4" fmla="*/ 4 w 26"/>
                <a:gd name="T5" fmla="*/ 42 h 49"/>
                <a:gd name="T6" fmla="*/ 1 w 26"/>
                <a:gd name="T7" fmla="*/ 34 h 49"/>
                <a:gd name="T8" fmla="*/ 0 w 26"/>
                <a:gd name="T9" fmla="*/ 25 h 49"/>
                <a:gd name="T10" fmla="*/ 1 w 26"/>
                <a:gd name="T11" fmla="*/ 15 h 49"/>
                <a:gd name="T12" fmla="*/ 4 w 26"/>
                <a:gd name="T13" fmla="*/ 7 h 49"/>
                <a:gd name="T14" fmla="*/ 9 w 26"/>
                <a:gd name="T15" fmla="*/ 2 h 49"/>
                <a:gd name="T16" fmla="*/ 14 w 26"/>
                <a:gd name="T17" fmla="*/ 0 h 49"/>
                <a:gd name="T18" fmla="*/ 18 w 26"/>
                <a:gd name="T19" fmla="*/ 2 h 49"/>
                <a:gd name="T20" fmla="*/ 22 w 26"/>
                <a:gd name="T21" fmla="*/ 7 h 49"/>
                <a:gd name="T22" fmla="*/ 25 w 26"/>
                <a:gd name="T23" fmla="*/ 15 h 49"/>
                <a:gd name="T24" fmla="*/ 26 w 26"/>
                <a:gd name="T25" fmla="*/ 25 h 49"/>
                <a:gd name="T26" fmla="*/ 25 w 26"/>
                <a:gd name="T27" fmla="*/ 34 h 49"/>
                <a:gd name="T28" fmla="*/ 22 w 26"/>
                <a:gd name="T29" fmla="*/ 42 h 49"/>
                <a:gd name="T30" fmla="*/ 18 w 26"/>
                <a:gd name="T31" fmla="*/ 47 h 49"/>
                <a:gd name="T32" fmla="*/ 14 w 26"/>
                <a:gd name="T33" fmla="*/ 49 h 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26" h="49">
                  <a:moveTo>
                    <a:pt x="14" y="49"/>
                  </a:moveTo>
                  <a:lnTo>
                    <a:pt x="9" y="47"/>
                  </a:lnTo>
                  <a:lnTo>
                    <a:pt x="4" y="42"/>
                  </a:lnTo>
                  <a:lnTo>
                    <a:pt x="1" y="34"/>
                  </a:lnTo>
                  <a:lnTo>
                    <a:pt x="0" y="25"/>
                  </a:lnTo>
                  <a:lnTo>
                    <a:pt x="1" y="15"/>
                  </a:lnTo>
                  <a:lnTo>
                    <a:pt x="4" y="7"/>
                  </a:lnTo>
                  <a:lnTo>
                    <a:pt x="9" y="2"/>
                  </a:lnTo>
                  <a:lnTo>
                    <a:pt x="14" y="0"/>
                  </a:lnTo>
                  <a:lnTo>
                    <a:pt x="18" y="2"/>
                  </a:lnTo>
                  <a:lnTo>
                    <a:pt x="22" y="7"/>
                  </a:lnTo>
                  <a:lnTo>
                    <a:pt x="25" y="15"/>
                  </a:lnTo>
                  <a:lnTo>
                    <a:pt x="26" y="25"/>
                  </a:lnTo>
                  <a:lnTo>
                    <a:pt x="25" y="34"/>
                  </a:lnTo>
                  <a:lnTo>
                    <a:pt x="22" y="42"/>
                  </a:lnTo>
                  <a:lnTo>
                    <a:pt x="18" y="47"/>
                  </a:lnTo>
                  <a:lnTo>
                    <a:pt x="14" y="49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9" name="Freeform 49"/>
            <p:cNvSpPr>
              <a:spLocks/>
            </p:cNvSpPr>
            <p:nvPr/>
          </p:nvSpPr>
          <p:spPr bwMode="auto">
            <a:xfrm>
              <a:off x="3391" y="3072"/>
              <a:ext cx="44" cy="24"/>
            </a:xfrm>
            <a:custGeom>
              <a:avLst/>
              <a:gdLst>
                <a:gd name="T0" fmla="*/ 44 w 44"/>
                <a:gd name="T1" fmla="*/ 8 h 24"/>
                <a:gd name="T2" fmla="*/ 0 w 44"/>
                <a:gd name="T3" fmla="*/ 0 h 24"/>
                <a:gd name="T4" fmla="*/ 27 w 44"/>
                <a:gd name="T5" fmla="*/ 24 h 24"/>
                <a:gd name="T6" fmla="*/ 44 w 44"/>
                <a:gd name="T7" fmla="*/ 8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4" h="24">
                  <a:moveTo>
                    <a:pt x="44" y="8"/>
                  </a:moveTo>
                  <a:lnTo>
                    <a:pt x="0" y="0"/>
                  </a:lnTo>
                  <a:lnTo>
                    <a:pt x="27" y="24"/>
                  </a:lnTo>
                  <a:lnTo>
                    <a:pt x="44" y="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0" name="Freeform 50"/>
            <p:cNvSpPr>
              <a:spLocks/>
            </p:cNvSpPr>
            <p:nvPr/>
          </p:nvSpPr>
          <p:spPr bwMode="auto">
            <a:xfrm>
              <a:off x="3494" y="3014"/>
              <a:ext cx="122" cy="80"/>
            </a:xfrm>
            <a:custGeom>
              <a:avLst/>
              <a:gdLst>
                <a:gd name="T0" fmla="*/ 62 w 122"/>
                <a:gd name="T1" fmla="*/ 80 h 80"/>
                <a:gd name="T2" fmla="*/ 74 w 122"/>
                <a:gd name="T3" fmla="*/ 79 h 80"/>
                <a:gd name="T4" fmla="*/ 86 w 122"/>
                <a:gd name="T5" fmla="*/ 77 h 80"/>
                <a:gd name="T6" fmla="*/ 95 w 122"/>
                <a:gd name="T7" fmla="*/ 74 h 80"/>
                <a:gd name="T8" fmla="*/ 104 w 122"/>
                <a:gd name="T9" fmla="*/ 69 h 80"/>
                <a:gd name="T10" fmla="*/ 112 w 122"/>
                <a:gd name="T11" fmla="*/ 62 h 80"/>
                <a:gd name="T12" fmla="*/ 117 w 122"/>
                <a:gd name="T13" fmla="*/ 56 h 80"/>
                <a:gd name="T14" fmla="*/ 121 w 122"/>
                <a:gd name="T15" fmla="*/ 49 h 80"/>
                <a:gd name="T16" fmla="*/ 122 w 122"/>
                <a:gd name="T17" fmla="*/ 40 h 80"/>
                <a:gd name="T18" fmla="*/ 121 w 122"/>
                <a:gd name="T19" fmla="*/ 32 h 80"/>
                <a:gd name="T20" fmla="*/ 117 w 122"/>
                <a:gd name="T21" fmla="*/ 25 h 80"/>
                <a:gd name="T22" fmla="*/ 112 w 122"/>
                <a:gd name="T23" fmla="*/ 17 h 80"/>
                <a:gd name="T24" fmla="*/ 104 w 122"/>
                <a:gd name="T25" fmla="*/ 12 h 80"/>
                <a:gd name="T26" fmla="*/ 95 w 122"/>
                <a:gd name="T27" fmla="*/ 7 h 80"/>
                <a:gd name="T28" fmla="*/ 86 w 122"/>
                <a:gd name="T29" fmla="*/ 3 h 80"/>
                <a:gd name="T30" fmla="*/ 74 w 122"/>
                <a:gd name="T31" fmla="*/ 1 h 80"/>
                <a:gd name="T32" fmla="*/ 62 w 122"/>
                <a:gd name="T33" fmla="*/ 0 h 80"/>
                <a:gd name="T34" fmla="*/ 49 w 122"/>
                <a:gd name="T35" fmla="*/ 1 h 80"/>
                <a:gd name="T36" fmla="*/ 37 w 122"/>
                <a:gd name="T37" fmla="*/ 3 h 80"/>
                <a:gd name="T38" fmla="*/ 27 w 122"/>
                <a:gd name="T39" fmla="*/ 7 h 80"/>
                <a:gd name="T40" fmla="*/ 19 w 122"/>
                <a:gd name="T41" fmla="*/ 12 h 80"/>
                <a:gd name="T42" fmla="*/ 10 w 122"/>
                <a:gd name="T43" fmla="*/ 17 h 80"/>
                <a:gd name="T44" fmla="*/ 5 w 122"/>
                <a:gd name="T45" fmla="*/ 25 h 80"/>
                <a:gd name="T46" fmla="*/ 1 w 122"/>
                <a:gd name="T47" fmla="*/ 32 h 80"/>
                <a:gd name="T48" fmla="*/ 0 w 122"/>
                <a:gd name="T49" fmla="*/ 40 h 80"/>
                <a:gd name="T50" fmla="*/ 1 w 122"/>
                <a:gd name="T51" fmla="*/ 49 h 80"/>
                <a:gd name="T52" fmla="*/ 5 w 122"/>
                <a:gd name="T53" fmla="*/ 56 h 80"/>
                <a:gd name="T54" fmla="*/ 10 w 122"/>
                <a:gd name="T55" fmla="*/ 62 h 80"/>
                <a:gd name="T56" fmla="*/ 19 w 122"/>
                <a:gd name="T57" fmla="*/ 69 h 80"/>
                <a:gd name="T58" fmla="*/ 27 w 122"/>
                <a:gd name="T59" fmla="*/ 74 h 80"/>
                <a:gd name="T60" fmla="*/ 37 w 122"/>
                <a:gd name="T61" fmla="*/ 77 h 80"/>
                <a:gd name="T62" fmla="*/ 49 w 122"/>
                <a:gd name="T63" fmla="*/ 79 h 80"/>
                <a:gd name="T64" fmla="*/ 62 w 122"/>
                <a:gd name="T65" fmla="*/ 80 h 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22" h="80">
                  <a:moveTo>
                    <a:pt x="62" y="80"/>
                  </a:moveTo>
                  <a:lnTo>
                    <a:pt x="74" y="79"/>
                  </a:lnTo>
                  <a:lnTo>
                    <a:pt x="86" y="77"/>
                  </a:lnTo>
                  <a:lnTo>
                    <a:pt x="95" y="74"/>
                  </a:lnTo>
                  <a:lnTo>
                    <a:pt x="104" y="69"/>
                  </a:lnTo>
                  <a:lnTo>
                    <a:pt x="112" y="62"/>
                  </a:lnTo>
                  <a:lnTo>
                    <a:pt x="117" y="56"/>
                  </a:lnTo>
                  <a:lnTo>
                    <a:pt x="121" y="49"/>
                  </a:lnTo>
                  <a:lnTo>
                    <a:pt x="122" y="40"/>
                  </a:lnTo>
                  <a:lnTo>
                    <a:pt x="121" y="32"/>
                  </a:lnTo>
                  <a:lnTo>
                    <a:pt x="117" y="25"/>
                  </a:lnTo>
                  <a:lnTo>
                    <a:pt x="112" y="17"/>
                  </a:lnTo>
                  <a:lnTo>
                    <a:pt x="104" y="12"/>
                  </a:lnTo>
                  <a:lnTo>
                    <a:pt x="95" y="7"/>
                  </a:lnTo>
                  <a:lnTo>
                    <a:pt x="86" y="3"/>
                  </a:lnTo>
                  <a:lnTo>
                    <a:pt x="74" y="1"/>
                  </a:lnTo>
                  <a:lnTo>
                    <a:pt x="62" y="0"/>
                  </a:lnTo>
                  <a:lnTo>
                    <a:pt x="49" y="1"/>
                  </a:lnTo>
                  <a:lnTo>
                    <a:pt x="37" y="3"/>
                  </a:lnTo>
                  <a:lnTo>
                    <a:pt x="27" y="7"/>
                  </a:lnTo>
                  <a:lnTo>
                    <a:pt x="19" y="12"/>
                  </a:lnTo>
                  <a:lnTo>
                    <a:pt x="10" y="17"/>
                  </a:lnTo>
                  <a:lnTo>
                    <a:pt x="5" y="25"/>
                  </a:lnTo>
                  <a:lnTo>
                    <a:pt x="1" y="32"/>
                  </a:lnTo>
                  <a:lnTo>
                    <a:pt x="0" y="40"/>
                  </a:lnTo>
                  <a:lnTo>
                    <a:pt x="1" y="49"/>
                  </a:lnTo>
                  <a:lnTo>
                    <a:pt x="5" y="56"/>
                  </a:lnTo>
                  <a:lnTo>
                    <a:pt x="10" y="62"/>
                  </a:lnTo>
                  <a:lnTo>
                    <a:pt x="19" y="69"/>
                  </a:lnTo>
                  <a:lnTo>
                    <a:pt x="27" y="74"/>
                  </a:lnTo>
                  <a:lnTo>
                    <a:pt x="37" y="77"/>
                  </a:lnTo>
                  <a:lnTo>
                    <a:pt x="49" y="79"/>
                  </a:lnTo>
                  <a:lnTo>
                    <a:pt x="62" y="8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1" name="Freeform 51"/>
            <p:cNvSpPr>
              <a:spLocks/>
            </p:cNvSpPr>
            <p:nvPr/>
          </p:nvSpPr>
          <p:spPr bwMode="auto">
            <a:xfrm>
              <a:off x="3268" y="3145"/>
              <a:ext cx="72" cy="50"/>
            </a:xfrm>
            <a:custGeom>
              <a:avLst/>
              <a:gdLst>
                <a:gd name="T0" fmla="*/ 36 w 72"/>
                <a:gd name="T1" fmla="*/ 50 h 50"/>
                <a:gd name="T2" fmla="*/ 44 w 72"/>
                <a:gd name="T3" fmla="*/ 50 h 50"/>
                <a:gd name="T4" fmla="*/ 50 w 72"/>
                <a:gd name="T5" fmla="*/ 48 h 50"/>
                <a:gd name="T6" fmla="*/ 56 w 72"/>
                <a:gd name="T7" fmla="*/ 45 h 50"/>
                <a:gd name="T8" fmla="*/ 62 w 72"/>
                <a:gd name="T9" fmla="*/ 42 h 50"/>
                <a:gd name="T10" fmla="*/ 66 w 72"/>
                <a:gd name="T11" fmla="*/ 39 h 50"/>
                <a:gd name="T12" fmla="*/ 69 w 72"/>
                <a:gd name="T13" fmla="*/ 35 h 50"/>
                <a:gd name="T14" fmla="*/ 71 w 72"/>
                <a:gd name="T15" fmla="*/ 31 h 50"/>
                <a:gd name="T16" fmla="*/ 72 w 72"/>
                <a:gd name="T17" fmla="*/ 26 h 50"/>
                <a:gd name="T18" fmla="*/ 71 w 72"/>
                <a:gd name="T19" fmla="*/ 20 h 50"/>
                <a:gd name="T20" fmla="*/ 69 w 72"/>
                <a:gd name="T21" fmla="*/ 16 h 50"/>
                <a:gd name="T22" fmla="*/ 66 w 72"/>
                <a:gd name="T23" fmla="*/ 12 h 50"/>
                <a:gd name="T24" fmla="*/ 62 w 72"/>
                <a:gd name="T25" fmla="*/ 8 h 50"/>
                <a:gd name="T26" fmla="*/ 56 w 72"/>
                <a:gd name="T27" fmla="*/ 5 h 50"/>
                <a:gd name="T28" fmla="*/ 50 w 72"/>
                <a:gd name="T29" fmla="*/ 3 h 50"/>
                <a:gd name="T30" fmla="*/ 44 w 72"/>
                <a:gd name="T31" fmla="*/ 0 h 50"/>
                <a:gd name="T32" fmla="*/ 36 w 72"/>
                <a:gd name="T33" fmla="*/ 0 h 50"/>
                <a:gd name="T34" fmla="*/ 29 w 72"/>
                <a:gd name="T35" fmla="*/ 0 h 50"/>
                <a:gd name="T36" fmla="*/ 22 w 72"/>
                <a:gd name="T37" fmla="*/ 3 h 50"/>
                <a:gd name="T38" fmla="*/ 16 w 72"/>
                <a:gd name="T39" fmla="*/ 5 h 50"/>
                <a:gd name="T40" fmla="*/ 10 w 72"/>
                <a:gd name="T41" fmla="*/ 8 h 50"/>
                <a:gd name="T42" fmla="*/ 6 w 72"/>
                <a:gd name="T43" fmla="*/ 12 h 50"/>
                <a:gd name="T44" fmla="*/ 3 w 72"/>
                <a:gd name="T45" fmla="*/ 16 h 50"/>
                <a:gd name="T46" fmla="*/ 1 w 72"/>
                <a:gd name="T47" fmla="*/ 20 h 50"/>
                <a:gd name="T48" fmla="*/ 0 w 72"/>
                <a:gd name="T49" fmla="*/ 26 h 50"/>
                <a:gd name="T50" fmla="*/ 1 w 72"/>
                <a:gd name="T51" fmla="*/ 31 h 50"/>
                <a:gd name="T52" fmla="*/ 3 w 72"/>
                <a:gd name="T53" fmla="*/ 35 h 50"/>
                <a:gd name="T54" fmla="*/ 6 w 72"/>
                <a:gd name="T55" fmla="*/ 39 h 50"/>
                <a:gd name="T56" fmla="*/ 10 w 72"/>
                <a:gd name="T57" fmla="*/ 42 h 50"/>
                <a:gd name="T58" fmla="*/ 16 w 72"/>
                <a:gd name="T59" fmla="*/ 45 h 50"/>
                <a:gd name="T60" fmla="*/ 22 w 72"/>
                <a:gd name="T61" fmla="*/ 48 h 50"/>
                <a:gd name="T62" fmla="*/ 29 w 72"/>
                <a:gd name="T63" fmla="*/ 50 h 50"/>
                <a:gd name="T64" fmla="*/ 36 w 72"/>
                <a:gd name="T65" fmla="*/ 50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72" h="50">
                  <a:moveTo>
                    <a:pt x="36" y="50"/>
                  </a:moveTo>
                  <a:lnTo>
                    <a:pt x="44" y="50"/>
                  </a:lnTo>
                  <a:lnTo>
                    <a:pt x="50" y="48"/>
                  </a:lnTo>
                  <a:lnTo>
                    <a:pt x="56" y="45"/>
                  </a:lnTo>
                  <a:lnTo>
                    <a:pt x="62" y="42"/>
                  </a:lnTo>
                  <a:lnTo>
                    <a:pt x="66" y="39"/>
                  </a:lnTo>
                  <a:lnTo>
                    <a:pt x="69" y="35"/>
                  </a:lnTo>
                  <a:lnTo>
                    <a:pt x="71" y="31"/>
                  </a:lnTo>
                  <a:lnTo>
                    <a:pt x="72" y="26"/>
                  </a:lnTo>
                  <a:lnTo>
                    <a:pt x="71" y="20"/>
                  </a:lnTo>
                  <a:lnTo>
                    <a:pt x="69" y="16"/>
                  </a:lnTo>
                  <a:lnTo>
                    <a:pt x="66" y="12"/>
                  </a:lnTo>
                  <a:lnTo>
                    <a:pt x="62" y="8"/>
                  </a:lnTo>
                  <a:lnTo>
                    <a:pt x="56" y="5"/>
                  </a:lnTo>
                  <a:lnTo>
                    <a:pt x="50" y="3"/>
                  </a:lnTo>
                  <a:lnTo>
                    <a:pt x="44" y="0"/>
                  </a:lnTo>
                  <a:lnTo>
                    <a:pt x="36" y="0"/>
                  </a:lnTo>
                  <a:lnTo>
                    <a:pt x="29" y="0"/>
                  </a:lnTo>
                  <a:lnTo>
                    <a:pt x="22" y="3"/>
                  </a:lnTo>
                  <a:lnTo>
                    <a:pt x="16" y="5"/>
                  </a:lnTo>
                  <a:lnTo>
                    <a:pt x="10" y="8"/>
                  </a:lnTo>
                  <a:lnTo>
                    <a:pt x="6" y="12"/>
                  </a:lnTo>
                  <a:lnTo>
                    <a:pt x="3" y="16"/>
                  </a:lnTo>
                  <a:lnTo>
                    <a:pt x="1" y="20"/>
                  </a:lnTo>
                  <a:lnTo>
                    <a:pt x="0" y="26"/>
                  </a:lnTo>
                  <a:lnTo>
                    <a:pt x="1" y="31"/>
                  </a:lnTo>
                  <a:lnTo>
                    <a:pt x="3" y="35"/>
                  </a:lnTo>
                  <a:lnTo>
                    <a:pt x="6" y="39"/>
                  </a:lnTo>
                  <a:lnTo>
                    <a:pt x="10" y="42"/>
                  </a:lnTo>
                  <a:lnTo>
                    <a:pt x="16" y="45"/>
                  </a:lnTo>
                  <a:lnTo>
                    <a:pt x="22" y="48"/>
                  </a:lnTo>
                  <a:lnTo>
                    <a:pt x="29" y="50"/>
                  </a:lnTo>
                  <a:lnTo>
                    <a:pt x="36" y="5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2" name="Freeform 52"/>
            <p:cNvSpPr>
              <a:spLocks/>
            </p:cNvSpPr>
            <p:nvPr/>
          </p:nvSpPr>
          <p:spPr bwMode="auto">
            <a:xfrm>
              <a:off x="3371" y="3115"/>
              <a:ext cx="85" cy="21"/>
            </a:xfrm>
            <a:custGeom>
              <a:avLst/>
              <a:gdLst>
                <a:gd name="T0" fmla="*/ 8 w 85"/>
                <a:gd name="T1" fmla="*/ 8 h 21"/>
                <a:gd name="T2" fmla="*/ 20 w 85"/>
                <a:gd name="T3" fmla="*/ 7 h 21"/>
                <a:gd name="T4" fmla="*/ 33 w 85"/>
                <a:gd name="T5" fmla="*/ 5 h 21"/>
                <a:gd name="T6" fmla="*/ 46 w 85"/>
                <a:gd name="T7" fmla="*/ 4 h 21"/>
                <a:gd name="T8" fmla="*/ 58 w 85"/>
                <a:gd name="T9" fmla="*/ 2 h 21"/>
                <a:gd name="T10" fmla="*/ 68 w 85"/>
                <a:gd name="T11" fmla="*/ 1 h 21"/>
                <a:gd name="T12" fmla="*/ 78 w 85"/>
                <a:gd name="T13" fmla="*/ 1 h 21"/>
                <a:gd name="T14" fmla="*/ 83 w 85"/>
                <a:gd name="T15" fmla="*/ 0 h 21"/>
                <a:gd name="T16" fmla="*/ 85 w 85"/>
                <a:gd name="T17" fmla="*/ 0 h 21"/>
                <a:gd name="T18" fmla="*/ 51 w 85"/>
                <a:gd name="T19" fmla="*/ 21 h 21"/>
                <a:gd name="T20" fmla="*/ 47 w 85"/>
                <a:gd name="T21" fmla="*/ 21 h 21"/>
                <a:gd name="T22" fmla="*/ 39 w 85"/>
                <a:gd name="T23" fmla="*/ 20 h 21"/>
                <a:gd name="T24" fmla="*/ 29 w 85"/>
                <a:gd name="T25" fmla="*/ 18 h 21"/>
                <a:gd name="T26" fmla="*/ 17 w 85"/>
                <a:gd name="T27" fmla="*/ 16 h 21"/>
                <a:gd name="T28" fmla="*/ 7 w 85"/>
                <a:gd name="T29" fmla="*/ 14 h 21"/>
                <a:gd name="T30" fmla="*/ 0 w 85"/>
                <a:gd name="T31" fmla="*/ 12 h 21"/>
                <a:gd name="T32" fmla="*/ 0 w 85"/>
                <a:gd name="T33" fmla="*/ 10 h 21"/>
                <a:gd name="T34" fmla="*/ 8 w 85"/>
                <a:gd name="T35" fmla="*/ 8 h 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85" h="21">
                  <a:moveTo>
                    <a:pt x="8" y="8"/>
                  </a:moveTo>
                  <a:lnTo>
                    <a:pt x="20" y="7"/>
                  </a:lnTo>
                  <a:lnTo>
                    <a:pt x="33" y="5"/>
                  </a:lnTo>
                  <a:lnTo>
                    <a:pt x="46" y="4"/>
                  </a:lnTo>
                  <a:lnTo>
                    <a:pt x="58" y="2"/>
                  </a:lnTo>
                  <a:lnTo>
                    <a:pt x="68" y="1"/>
                  </a:lnTo>
                  <a:lnTo>
                    <a:pt x="78" y="1"/>
                  </a:lnTo>
                  <a:lnTo>
                    <a:pt x="83" y="0"/>
                  </a:lnTo>
                  <a:lnTo>
                    <a:pt x="85" y="0"/>
                  </a:lnTo>
                  <a:lnTo>
                    <a:pt x="51" y="21"/>
                  </a:lnTo>
                  <a:lnTo>
                    <a:pt x="47" y="21"/>
                  </a:lnTo>
                  <a:lnTo>
                    <a:pt x="39" y="20"/>
                  </a:lnTo>
                  <a:lnTo>
                    <a:pt x="29" y="18"/>
                  </a:lnTo>
                  <a:lnTo>
                    <a:pt x="17" y="16"/>
                  </a:lnTo>
                  <a:lnTo>
                    <a:pt x="7" y="14"/>
                  </a:lnTo>
                  <a:lnTo>
                    <a:pt x="0" y="12"/>
                  </a:lnTo>
                  <a:lnTo>
                    <a:pt x="0" y="10"/>
                  </a:lnTo>
                  <a:lnTo>
                    <a:pt x="8" y="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3" name="Freeform 53"/>
            <p:cNvSpPr>
              <a:spLocks/>
            </p:cNvSpPr>
            <p:nvPr/>
          </p:nvSpPr>
          <p:spPr bwMode="auto">
            <a:xfrm>
              <a:off x="3330" y="3093"/>
              <a:ext cx="201" cy="79"/>
            </a:xfrm>
            <a:custGeom>
              <a:avLst/>
              <a:gdLst>
                <a:gd name="T0" fmla="*/ 201 w 201"/>
                <a:gd name="T1" fmla="*/ 0 h 79"/>
                <a:gd name="T2" fmla="*/ 193 w 201"/>
                <a:gd name="T3" fmla="*/ 12 h 79"/>
                <a:gd name="T4" fmla="*/ 182 w 201"/>
                <a:gd name="T5" fmla="*/ 21 h 79"/>
                <a:gd name="T6" fmla="*/ 168 w 201"/>
                <a:gd name="T7" fmla="*/ 30 h 79"/>
                <a:gd name="T8" fmla="*/ 153 w 201"/>
                <a:gd name="T9" fmla="*/ 39 h 79"/>
                <a:gd name="T10" fmla="*/ 137 w 201"/>
                <a:gd name="T11" fmla="*/ 46 h 79"/>
                <a:gd name="T12" fmla="*/ 120 w 201"/>
                <a:gd name="T13" fmla="*/ 52 h 79"/>
                <a:gd name="T14" fmla="*/ 103 w 201"/>
                <a:gd name="T15" fmla="*/ 58 h 79"/>
                <a:gd name="T16" fmla="*/ 85 w 201"/>
                <a:gd name="T17" fmla="*/ 63 h 79"/>
                <a:gd name="T18" fmla="*/ 69 w 201"/>
                <a:gd name="T19" fmla="*/ 67 h 79"/>
                <a:gd name="T20" fmla="*/ 53 w 201"/>
                <a:gd name="T21" fmla="*/ 70 h 79"/>
                <a:gd name="T22" fmla="*/ 38 w 201"/>
                <a:gd name="T23" fmla="*/ 73 h 79"/>
                <a:gd name="T24" fmla="*/ 26 w 201"/>
                <a:gd name="T25" fmla="*/ 75 h 79"/>
                <a:gd name="T26" fmla="*/ 15 w 201"/>
                <a:gd name="T27" fmla="*/ 76 h 79"/>
                <a:gd name="T28" fmla="*/ 7 w 201"/>
                <a:gd name="T29" fmla="*/ 78 h 79"/>
                <a:gd name="T30" fmla="*/ 2 w 201"/>
                <a:gd name="T31" fmla="*/ 79 h 79"/>
                <a:gd name="T32" fmla="*/ 0 w 201"/>
                <a:gd name="T33" fmla="*/ 79 h 79"/>
                <a:gd name="T34" fmla="*/ 1 w 201"/>
                <a:gd name="T35" fmla="*/ 79 h 79"/>
                <a:gd name="T36" fmla="*/ 4 w 201"/>
                <a:gd name="T37" fmla="*/ 76 h 79"/>
                <a:gd name="T38" fmla="*/ 10 w 201"/>
                <a:gd name="T39" fmla="*/ 74 h 79"/>
                <a:gd name="T40" fmla="*/ 17 w 201"/>
                <a:gd name="T41" fmla="*/ 72 h 79"/>
                <a:gd name="T42" fmla="*/ 27 w 201"/>
                <a:gd name="T43" fmla="*/ 68 h 79"/>
                <a:gd name="T44" fmla="*/ 37 w 201"/>
                <a:gd name="T45" fmla="*/ 65 h 79"/>
                <a:gd name="T46" fmla="*/ 50 w 201"/>
                <a:gd name="T47" fmla="*/ 60 h 79"/>
                <a:gd name="T48" fmla="*/ 63 w 201"/>
                <a:gd name="T49" fmla="*/ 55 h 79"/>
                <a:gd name="T50" fmla="*/ 78 w 201"/>
                <a:gd name="T51" fmla="*/ 49 h 79"/>
                <a:gd name="T52" fmla="*/ 94 w 201"/>
                <a:gd name="T53" fmla="*/ 43 h 79"/>
                <a:gd name="T54" fmla="*/ 110 w 201"/>
                <a:gd name="T55" fmla="*/ 37 h 79"/>
                <a:gd name="T56" fmla="*/ 128 w 201"/>
                <a:gd name="T57" fmla="*/ 29 h 79"/>
                <a:gd name="T58" fmla="*/ 146 w 201"/>
                <a:gd name="T59" fmla="*/ 22 h 79"/>
                <a:gd name="T60" fmla="*/ 164 w 201"/>
                <a:gd name="T61" fmla="*/ 15 h 79"/>
                <a:gd name="T62" fmla="*/ 183 w 201"/>
                <a:gd name="T63" fmla="*/ 7 h 79"/>
                <a:gd name="T64" fmla="*/ 201 w 201"/>
                <a:gd name="T65" fmla="*/ 0 h 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201" h="79">
                  <a:moveTo>
                    <a:pt x="201" y="0"/>
                  </a:moveTo>
                  <a:lnTo>
                    <a:pt x="193" y="12"/>
                  </a:lnTo>
                  <a:lnTo>
                    <a:pt x="182" y="21"/>
                  </a:lnTo>
                  <a:lnTo>
                    <a:pt x="168" y="30"/>
                  </a:lnTo>
                  <a:lnTo>
                    <a:pt x="153" y="39"/>
                  </a:lnTo>
                  <a:lnTo>
                    <a:pt x="137" y="46"/>
                  </a:lnTo>
                  <a:lnTo>
                    <a:pt x="120" y="52"/>
                  </a:lnTo>
                  <a:lnTo>
                    <a:pt x="103" y="58"/>
                  </a:lnTo>
                  <a:lnTo>
                    <a:pt x="85" y="63"/>
                  </a:lnTo>
                  <a:lnTo>
                    <a:pt x="69" y="67"/>
                  </a:lnTo>
                  <a:lnTo>
                    <a:pt x="53" y="70"/>
                  </a:lnTo>
                  <a:lnTo>
                    <a:pt x="38" y="73"/>
                  </a:lnTo>
                  <a:lnTo>
                    <a:pt x="26" y="75"/>
                  </a:lnTo>
                  <a:lnTo>
                    <a:pt x="15" y="76"/>
                  </a:lnTo>
                  <a:lnTo>
                    <a:pt x="7" y="78"/>
                  </a:lnTo>
                  <a:lnTo>
                    <a:pt x="2" y="79"/>
                  </a:lnTo>
                  <a:lnTo>
                    <a:pt x="0" y="79"/>
                  </a:lnTo>
                  <a:lnTo>
                    <a:pt x="1" y="79"/>
                  </a:lnTo>
                  <a:lnTo>
                    <a:pt x="4" y="76"/>
                  </a:lnTo>
                  <a:lnTo>
                    <a:pt x="10" y="74"/>
                  </a:lnTo>
                  <a:lnTo>
                    <a:pt x="17" y="72"/>
                  </a:lnTo>
                  <a:lnTo>
                    <a:pt x="27" y="68"/>
                  </a:lnTo>
                  <a:lnTo>
                    <a:pt x="37" y="65"/>
                  </a:lnTo>
                  <a:lnTo>
                    <a:pt x="50" y="60"/>
                  </a:lnTo>
                  <a:lnTo>
                    <a:pt x="63" y="55"/>
                  </a:lnTo>
                  <a:lnTo>
                    <a:pt x="78" y="49"/>
                  </a:lnTo>
                  <a:lnTo>
                    <a:pt x="94" y="43"/>
                  </a:lnTo>
                  <a:lnTo>
                    <a:pt x="110" y="37"/>
                  </a:lnTo>
                  <a:lnTo>
                    <a:pt x="128" y="29"/>
                  </a:lnTo>
                  <a:lnTo>
                    <a:pt x="146" y="22"/>
                  </a:lnTo>
                  <a:lnTo>
                    <a:pt x="164" y="15"/>
                  </a:lnTo>
                  <a:lnTo>
                    <a:pt x="183" y="7"/>
                  </a:lnTo>
                  <a:lnTo>
                    <a:pt x="201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4" name="Freeform 54"/>
            <p:cNvSpPr>
              <a:spLocks/>
            </p:cNvSpPr>
            <p:nvPr/>
          </p:nvSpPr>
          <p:spPr bwMode="auto">
            <a:xfrm>
              <a:off x="3440" y="2826"/>
              <a:ext cx="103" cy="187"/>
            </a:xfrm>
            <a:custGeom>
              <a:avLst/>
              <a:gdLst>
                <a:gd name="T0" fmla="*/ 102 w 103"/>
                <a:gd name="T1" fmla="*/ 187 h 187"/>
                <a:gd name="T2" fmla="*/ 101 w 103"/>
                <a:gd name="T3" fmla="*/ 182 h 187"/>
                <a:gd name="T4" fmla="*/ 97 w 103"/>
                <a:gd name="T5" fmla="*/ 172 h 187"/>
                <a:gd name="T6" fmla="*/ 89 w 103"/>
                <a:gd name="T7" fmla="*/ 154 h 187"/>
                <a:gd name="T8" fmla="*/ 80 w 103"/>
                <a:gd name="T9" fmla="*/ 131 h 187"/>
                <a:gd name="T10" fmla="*/ 65 w 103"/>
                <a:gd name="T11" fmla="*/ 103 h 187"/>
                <a:gd name="T12" fmla="*/ 49 w 103"/>
                <a:gd name="T13" fmla="*/ 71 h 187"/>
                <a:gd name="T14" fmla="*/ 27 w 103"/>
                <a:gd name="T15" fmla="*/ 37 h 187"/>
                <a:gd name="T16" fmla="*/ 0 w 103"/>
                <a:gd name="T17" fmla="*/ 0 h 187"/>
                <a:gd name="T18" fmla="*/ 39 w 103"/>
                <a:gd name="T19" fmla="*/ 32 h 187"/>
                <a:gd name="T20" fmla="*/ 67 w 103"/>
                <a:gd name="T21" fmla="*/ 64 h 187"/>
                <a:gd name="T22" fmla="*/ 85 w 103"/>
                <a:gd name="T23" fmla="*/ 96 h 187"/>
                <a:gd name="T24" fmla="*/ 97 w 103"/>
                <a:gd name="T25" fmla="*/ 125 h 187"/>
                <a:gd name="T26" fmla="*/ 102 w 103"/>
                <a:gd name="T27" fmla="*/ 150 h 187"/>
                <a:gd name="T28" fmla="*/ 103 w 103"/>
                <a:gd name="T29" fmla="*/ 169 h 187"/>
                <a:gd name="T30" fmla="*/ 103 w 103"/>
                <a:gd name="T31" fmla="*/ 182 h 187"/>
                <a:gd name="T32" fmla="*/ 102 w 103"/>
                <a:gd name="T33" fmla="*/ 187 h 18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103" h="187">
                  <a:moveTo>
                    <a:pt x="102" y="187"/>
                  </a:moveTo>
                  <a:lnTo>
                    <a:pt x="101" y="182"/>
                  </a:lnTo>
                  <a:lnTo>
                    <a:pt x="97" y="172"/>
                  </a:lnTo>
                  <a:lnTo>
                    <a:pt x="89" y="154"/>
                  </a:lnTo>
                  <a:lnTo>
                    <a:pt x="80" y="131"/>
                  </a:lnTo>
                  <a:lnTo>
                    <a:pt x="65" y="103"/>
                  </a:lnTo>
                  <a:lnTo>
                    <a:pt x="49" y="71"/>
                  </a:lnTo>
                  <a:lnTo>
                    <a:pt x="27" y="37"/>
                  </a:lnTo>
                  <a:lnTo>
                    <a:pt x="0" y="0"/>
                  </a:lnTo>
                  <a:lnTo>
                    <a:pt x="39" y="32"/>
                  </a:lnTo>
                  <a:lnTo>
                    <a:pt x="67" y="64"/>
                  </a:lnTo>
                  <a:lnTo>
                    <a:pt x="85" y="96"/>
                  </a:lnTo>
                  <a:lnTo>
                    <a:pt x="97" y="125"/>
                  </a:lnTo>
                  <a:lnTo>
                    <a:pt x="102" y="150"/>
                  </a:lnTo>
                  <a:lnTo>
                    <a:pt x="103" y="169"/>
                  </a:lnTo>
                  <a:lnTo>
                    <a:pt x="103" y="182"/>
                  </a:lnTo>
                  <a:lnTo>
                    <a:pt x="102" y="187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5" name="Freeform 55"/>
            <p:cNvSpPr>
              <a:spLocks/>
            </p:cNvSpPr>
            <p:nvPr/>
          </p:nvSpPr>
          <p:spPr bwMode="auto">
            <a:xfrm>
              <a:off x="3065" y="2569"/>
              <a:ext cx="280" cy="249"/>
            </a:xfrm>
            <a:custGeom>
              <a:avLst/>
              <a:gdLst>
                <a:gd name="T0" fmla="*/ 0 w 280"/>
                <a:gd name="T1" fmla="*/ 62 h 249"/>
                <a:gd name="T2" fmla="*/ 42 w 280"/>
                <a:gd name="T3" fmla="*/ 18 h 249"/>
                <a:gd name="T4" fmla="*/ 45 w 280"/>
                <a:gd name="T5" fmla="*/ 17 h 249"/>
                <a:gd name="T6" fmla="*/ 52 w 280"/>
                <a:gd name="T7" fmla="*/ 14 h 249"/>
                <a:gd name="T8" fmla="*/ 65 w 280"/>
                <a:gd name="T9" fmla="*/ 10 h 249"/>
                <a:gd name="T10" fmla="*/ 79 w 280"/>
                <a:gd name="T11" fmla="*/ 6 h 249"/>
                <a:gd name="T12" fmla="*/ 95 w 280"/>
                <a:gd name="T13" fmla="*/ 3 h 249"/>
                <a:gd name="T14" fmla="*/ 113 w 280"/>
                <a:gd name="T15" fmla="*/ 1 h 249"/>
                <a:gd name="T16" fmla="*/ 129 w 280"/>
                <a:gd name="T17" fmla="*/ 0 h 249"/>
                <a:gd name="T18" fmla="*/ 144 w 280"/>
                <a:gd name="T19" fmla="*/ 2 h 249"/>
                <a:gd name="T20" fmla="*/ 158 w 280"/>
                <a:gd name="T21" fmla="*/ 6 h 249"/>
                <a:gd name="T22" fmla="*/ 170 w 280"/>
                <a:gd name="T23" fmla="*/ 14 h 249"/>
                <a:gd name="T24" fmla="*/ 182 w 280"/>
                <a:gd name="T25" fmla="*/ 23 h 249"/>
                <a:gd name="T26" fmla="*/ 192 w 280"/>
                <a:gd name="T27" fmla="*/ 31 h 249"/>
                <a:gd name="T28" fmla="*/ 200 w 280"/>
                <a:gd name="T29" fmla="*/ 41 h 249"/>
                <a:gd name="T30" fmla="*/ 206 w 280"/>
                <a:gd name="T31" fmla="*/ 48 h 249"/>
                <a:gd name="T32" fmla="*/ 210 w 280"/>
                <a:gd name="T33" fmla="*/ 53 h 249"/>
                <a:gd name="T34" fmla="*/ 211 w 280"/>
                <a:gd name="T35" fmla="*/ 55 h 249"/>
                <a:gd name="T36" fmla="*/ 235 w 280"/>
                <a:gd name="T37" fmla="*/ 182 h 249"/>
                <a:gd name="T38" fmla="*/ 280 w 280"/>
                <a:gd name="T39" fmla="*/ 225 h 249"/>
                <a:gd name="T40" fmla="*/ 209 w 280"/>
                <a:gd name="T41" fmla="*/ 249 h 249"/>
                <a:gd name="T42" fmla="*/ 174 w 280"/>
                <a:gd name="T43" fmla="*/ 176 h 249"/>
                <a:gd name="T44" fmla="*/ 175 w 280"/>
                <a:gd name="T45" fmla="*/ 174 h 249"/>
                <a:gd name="T46" fmla="*/ 177 w 280"/>
                <a:gd name="T47" fmla="*/ 168 h 249"/>
                <a:gd name="T48" fmla="*/ 179 w 280"/>
                <a:gd name="T49" fmla="*/ 160 h 249"/>
                <a:gd name="T50" fmla="*/ 180 w 280"/>
                <a:gd name="T51" fmla="*/ 148 h 249"/>
                <a:gd name="T52" fmla="*/ 179 w 280"/>
                <a:gd name="T53" fmla="*/ 132 h 249"/>
                <a:gd name="T54" fmla="*/ 174 w 280"/>
                <a:gd name="T55" fmla="*/ 112 h 249"/>
                <a:gd name="T56" fmla="*/ 164 w 280"/>
                <a:gd name="T57" fmla="*/ 90 h 249"/>
                <a:gd name="T58" fmla="*/ 148 w 280"/>
                <a:gd name="T59" fmla="*/ 64 h 249"/>
                <a:gd name="T60" fmla="*/ 131 w 280"/>
                <a:gd name="T61" fmla="*/ 53 h 249"/>
                <a:gd name="T62" fmla="*/ 118 w 280"/>
                <a:gd name="T63" fmla="*/ 51 h 249"/>
                <a:gd name="T64" fmla="*/ 110 w 280"/>
                <a:gd name="T65" fmla="*/ 55 h 249"/>
                <a:gd name="T66" fmla="*/ 103 w 280"/>
                <a:gd name="T67" fmla="*/ 64 h 249"/>
                <a:gd name="T68" fmla="*/ 100 w 280"/>
                <a:gd name="T69" fmla="*/ 73 h 249"/>
                <a:gd name="T70" fmla="*/ 99 w 280"/>
                <a:gd name="T71" fmla="*/ 83 h 249"/>
                <a:gd name="T72" fmla="*/ 99 w 280"/>
                <a:gd name="T73" fmla="*/ 90 h 249"/>
                <a:gd name="T74" fmla="*/ 99 w 280"/>
                <a:gd name="T75" fmla="*/ 93 h 249"/>
                <a:gd name="T76" fmla="*/ 0 w 280"/>
                <a:gd name="T77" fmla="*/ 62 h 2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280" h="249">
                  <a:moveTo>
                    <a:pt x="0" y="62"/>
                  </a:moveTo>
                  <a:lnTo>
                    <a:pt x="42" y="18"/>
                  </a:lnTo>
                  <a:lnTo>
                    <a:pt x="45" y="17"/>
                  </a:lnTo>
                  <a:lnTo>
                    <a:pt x="52" y="14"/>
                  </a:lnTo>
                  <a:lnTo>
                    <a:pt x="65" y="10"/>
                  </a:lnTo>
                  <a:lnTo>
                    <a:pt x="79" y="6"/>
                  </a:lnTo>
                  <a:lnTo>
                    <a:pt x="95" y="3"/>
                  </a:lnTo>
                  <a:lnTo>
                    <a:pt x="113" y="1"/>
                  </a:lnTo>
                  <a:lnTo>
                    <a:pt x="129" y="0"/>
                  </a:lnTo>
                  <a:lnTo>
                    <a:pt x="144" y="2"/>
                  </a:lnTo>
                  <a:lnTo>
                    <a:pt x="158" y="6"/>
                  </a:lnTo>
                  <a:lnTo>
                    <a:pt x="170" y="14"/>
                  </a:lnTo>
                  <a:lnTo>
                    <a:pt x="182" y="23"/>
                  </a:lnTo>
                  <a:lnTo>
                    <a:pt x="192" y="31"/>
                  </a:lnTo>
                  <a:lnTo>
                    <a:pt x="200" y="41"/>
                  </a:lnTo>
                  <a:lnTo>
                    <a:pt x="206" y="48"/>
                  </a:lnTo>
                  <a:lnTo>
                    <a:pt x="210" y="53"/>
                  </a:lnTo>
                  <a:lnTo>
                    <a:pt x="211" y="55"/>
                  </a:lnTo>
                  <a:lnTo>
                    <a:pt x="235" y="182"/>
                  </a:lnTo>
                  <a:lnTo>
                    <a:pt x="280" y="225"/>
                  </a:lnTo>
                  <a:lnTo>
                    <a:pt x="209" y="249"/>
                  </a:lnTo>
                  <a:lnTo>
                    <a:pt x="174" y="176"/>
                  </a:lnTo>
                  <a:lnTo>
                    <a:pt x="175" y="174"/>
                  </a:lnTo>
                  <a:lnTo>
                    <a:pt x="177" y="168"/>
                  </a:lnTo>
                  <a:lnTo>
                    <a:pt x="179" y="160"/>
                  </a:lnTo>
                  <a:lnTo>
                    <a:pt x="180" y="148"/>
                  </a:lnTo>
                  <a:lnTo>
                    <a:pt x="179" y="132"/>
                  </a:lnTo>
                  <a:lnTo>
                    <a:pt x="174" y="112"/>
                  </a:lnTo>
                  <a:lnTo>
                    <a:pt x="164" y="90"/>
                  </a:lnTo>
                  <a:lnTo>
                    <a:pt x="148" y="64"/>
                  </a:lnTo>
                  <a:lnTo>
                    <a:pt x="131" y="53"/>
                  </a:lnTo>
                  <a:lnTo>
                    <a:pt x="118" y="51"/>
                  </a:lnTo>
                  <a:lnTo>
                    <a:pt x="110" y="55"/>
                  </a:lnTo>
                  <a:lnTo>
                    <a:pt x="103" y="64"/>
                  </a:lnTo>
                  <a:lnTo>
                    <a:pt x="100" y="73"/>
                  </a:lnTo>
                  <a:lnTo>
                    <a:pt x="99" y="83"/>
                  </a:lnTo>
                  <a:lnTo>
                    <a:pt x="99" y="90"/>
                  </a:lnTo>
                  <a:lnTo>
                    <a:pt x="99" y="93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rgbClr val="FFC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6" name="Freeform 56"/>
            <p:cNvSpPr>
              <a:spLocks/>
            </p:cNvSpPr>
            <p:nvPr/>
          </p:nvSpPr>
          <p:spPr bwMode="auto">
            <a:xfrm>
              <a:off x="3214" y="2706"/>
              <a:ext cx="102" cy="66"/>
            </a:xfrm>
            <a:custGeom>
              <a:avLst/>
              <a:gdLst>
                <a:gd name="T0" fmla="*/ 51 w 102"/>
                <a:gd name="T1" fmla="*/ 66 h 66"/>
                <a:gd name="T2" fmla="*/ 61 w 102"/>
                <a:gd name="T3" fmla="*/ 65 h 66"/>
                <a:gd name="T4" fmla="*/ 71 w 102"/>
                <a:gd name="T5" fmla="*/ 64 h 66"/>
                <a:gd name="T6" fmla="*/ 79 w 102"/>
                <a:gd name="T7" fmla="*/ 61 h 66"/>
                <a:gd name="T8" fmla="*/ 87 w 102"/>
                <a:gd name="T9" fmla="*/ 57 h 66"/>
                <a:gd name="T10" fmla="*/ 94 w 102"/>
                <a:gd name="T11" fmla="*/ 51 h 66"/>
                <a:gd name="T12" fmla="*/ 98 w 102"/>
                <a:gd name="T13" fmla="*/ 46 h 66"/>
                <a:gd name="T14" fmla="*/ 101 w 102"/>
                <a:gd name="T15" fmla="*/ 40 h 66"/>
                <a:gd name="T16" fmla="*/ 102 w 102"/>
                <a:gd name="T17" fmla="*/ 34 h 66"/>
                <a:gd name="T18" fmla="*/ 101 w 102"/>
                <a:gd name="T19" fmla="*/ 26 h 66"/>
                <a:gd name="T20" fmla="*/ 98 w 102"/>
                <a:gd name="T21" fmla="*/ 20 h 66"/>
                <a:gd name="T22" fmla="*/ 94 w 102"/>
                <a:gd name="T23" fmla="*/ 15 h 66"/>
                <a:gd name="T24" fmla="*/ 87 w 102"/>
                <a:gd name="T25" fmla="*/ 9 h 66"/>
                <a:gd name="T26" fmla="*/ 79 w 102"/>
                <a:gd name="T27" fmla="*/ 5 h 66"/>
                <a:gd name="T28" fmla="*/ 71 w 102"/>
                <a:gd name="T29" fmla="*/ 2 h 66"/>
                <a:gd name="T30" fmla="*/ 61 w 102"/>
                <a:gd name="T31" fmla="*/ 1 h 66"/>
                <a:gd name="T32" fmla="*/ 51 w 102"/>
                <a:gd name="T33" fmla="*/ 0 h 66"/>
                <a:gd name="T34" fmla="*/ 40 w 102"/>
                <a:gd name="T35" fmla="*/ 1 h 66"/>
                <a:gd name="T36" fmla="*/ 32 w 102"/>
                <a:gd name="T37" fmla="*/ 2 h 66"/>
                <a:gd name="T38" fmla="*/ 22 w 102"/>
                <a:gd name="T39" fmla="*/ 5 h 66"/>
                <a:gd name="T40" fmla="*/ 15 w 102"/>
                <a:gd name="T41" fmla="*/ 9 h 66"/>
                <a:gd name="T42" fmla="*/ 9 w 102"/>
                <a:gd name="T43" fmla="*/ 15 h 66"/>
                <a:gd name="T44" fmla="*/ 5 w 102"/>
                <a:gd name="T45" fmla="*/ 20 h 66"/>
                <a:gd name="T46" fmla="*/ 2 w 102"/>
                <a:gd name="T47" fmla="*/ 26 h 66"/>
                <a:gd name="T48" fmla="*/ 0 w 102"/>
                <a:gd name="T49" fmla="*/ 34 h 66"/>
                <a:gd name="T50" fmla="*/ 2 w 102"/>
                <a:gd name="T51" fmla="*/ 40 h 66"/>
                <a:gd name="T52" fmla="*/ 5 w 102"/>
                <a:gd name="T53" fmla="*/ 46 h 66"/>
                <a:gd name="T54" fmla="*/ 9 w 102"/>
                <a:gd name="T55" fmla="*/ 51 h 66"/>
                <a:gd name="T56" fmla="*/ 15 w 102"/>
                <a:gd name="T57" fmla="*/ 57 h 66"/>
                <a:gd name="T58" fmla="*/ 22 w 102"/>
                <a:gd name="T59" fmla="*/ 61 h 66"/>
                <a:gd name="T60" fmla="*/ 32 w 102"/>
                <a:gd name="T61" fmla="*/ 64 h 66"/>
                <a:gd name="T62" fmla="*/ 40 w 102"/>
                <a:gd name="T63" fmla="*/ 65 h 66"/>
                <a:gd name="T64" fmla="*/ 51 w 102"/>
                <a:gd name="T65" fmla="*/ 66 h 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02" h="66">
                  <a:moveTo>
                    <a:pt x="51" y="66"/>
                  </a:moveTo>
                  <a:lnTo>
                    <a:pt x="61" y="65"/>
                  </a:lnTo>
                  <a:lnTo>
                    <a:pt x="71" y="64"/>
                  </a:lnTo>
                  <a:lnTo>
                    <a:pt x="79" y="61"/>
                  </a:lnTo>
                  <a:lnTo>
                    <a:pt x="87" y="57"/>
                  </a:lnTo>
                  <a:lnTo>
                    <a:pt x="94" y="51"/>
                  </a:lnTo>
                  <a:lnTo>
                    <a:pt x="98" y="46"/>
                  </a:lnTo>
                  <a:lnTo>
                    <a:pt x="101" y="40"/>
                  </a:lnTo>
                  <a:lnTo>
                    <a:pt x="102" y="34"/>
                  </a:lnTo>
                  <a:lnTo>
                    <a:pt x="101" y="26"/>
                  </a:lnTo>
                  <a:lnTo>
                    <a:pt x="98" y="20"/>
                  </a:lnTo>
                  <a:lnTo>
                    <a:pt x="94" y="15"/>
                  </a:lnTo>
                  <a:lnTo>
                    <a:pt x="87" y="9"/>
                  </a:lnTo>
                  <a:lnTo>
                    <a:pt x="79" y="5"/>
                  </a:lnTo>
                  <a:lnTo>
                    <a:pt x="71" y="2"/>
                  </a:lnTo>
                  <a:lnTo>
                    <a:pt x="61" y="1"/>
                  </a:lnTo>
                  <a:lnTo>
                    <a:pt x="51" y="0"/>
                  </a:lnTo>
                  <a:lnTo>
                    <a:pt x="40" y="1"/>
                  </a:lnTo>
                  <a:lnTo>
                    <a:pt x="32" y="2"/>
                  </a:lnTo>
                  <a:lnTo>
                    <a:pt x="22" y="5"/>
                  </a:lnTo>
                  <a:lnTo>
                    <a:pt x="15" y="9"/>
                  </a:lnTo>
                  <a:lnTo>
                    <a:pt x="9" y="15"/>
                  </a:lnTo>
                  <a:lnTo>
                    <a:pt x="5" y="20"/>
                  </a:lnTo>
                  <a:lnTo>
                    <a:pt x="2" y="26"/>
                  </a:lnTo>
                  <a:lnTo>
                    <a:pt x="0" y="34"/>
                  </a:lnTo>
                  <a:lnTo>
                    <a:pt x="2" y="40"/>
                  </a:lnTo>
                  <a:lnTo>
                    <a:pt x="5" y="46"/>
                  </a:lnTo>
                  <a:lnTo>
                    <a:pt x="9" y="51"/>
                  </a:lnTo>
                  <a:lnTo>
                    <a:pt x="15" y="57"/>
                  </a:lnTo>
                  <a:lnTo>
                    <a:pt x="22" y="61"/>
                  </a:lnTo>
                  <a:lnTo>
                    <a:pt x="32" y="64"/>
                  </a:lnTo>
                  <a:lnTo>
                    <a:pt x="40" y="65"/>
                  </a:lnTo>
                  <a:lnTo>
                    <a:pt x="51" y="6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7" name="Freeform 57"/>
            <p:cNvSpPr>
              <a:spLocks/>
            </p:cNvSpPr>
            <p:nvPr/>
          </p:nvSpPr>
          <p:spPr bwMode="auto">
            <a:xfrm>
              <a:off x="3077" y="2772"/>
              <a:ext cx="168" cy="64"/>
            </a:xfrm>
            <a:custGeom>
              <a:avLst/>
              <a:gdLst>
                <a:gd name="T0" fmla="*/ 168 w 168"/>
                <a:gd name="T1" fmla="*/ 0 h 64"/>
                <a:gd name="T2" fmla="*/ 160 w 168"/>
                <a:gd name="T3" fmla="*/ 9 h 64"/>
                <a:gd name="T4" fmla="*/ 151 w 168"/>
                <a:gd name="T5" fmla="*/ 18 h 64"/>
                <a:gd name="T6" fmla="*/ 141 w 168"/>
                <a:gd name="T7" fmla="*/ 25 h 64"/>
                <a:gd name="T8" fmla="*/ 128 w 168"/>
                <a:gd name="T9" fmla="*/ 31 h 64"/>
                <a:gd name="T10" fmla="*/ 114 w 168"/>
                <a:gd name="T11" fmla="*/ 38 h 64"/>
                <a:gd name="T12" fmla="*/ 101 w 168"/>
                <a:gd name="T13" fmla="*/ 43 h 64"/>
                <a:gd name="T14" fmla="*/ 86 w 168"/>
                <a:gd name="T15" fmla="*/ 47 h 64"/>
                <a:gd name="T16" fmla="*/ 72 w 168"/>
                <a:gd name="T17" fmla="*/ 51 h 64"/>
                <a:gd name="T18" fmla="*/ 58 w 168"/>
                <a:gd name="T19" fmla="*/ 54 h 64"/>
                <a:gd name="T20" fmla="*/ 44 w 168"/>
                <a:gd name="T21" fmla="*/ 57 h 64"/>
                <a:gd name="T22" fmla="*/ 33 w 168"/>
                <a:gd name="T23" fmla="*/ 60 h 64"/>
                <a:gd name="T24" fmla="*/ 22 w 168"/>
                <a:gd name="T25" fmla="*/ 61 h 64"/>
                <a:gd name="T26" fmla="*/ 13 w 168"/>
                <a:gd name="T27" fmla="*/ 63 h 64"/>
                <a:gd name="T28" fmla="*/ 7 w 168"/>
                <a:gd name="T29" fmla="*/ 63 h 64"/>
                <a:gd name="T30" fmla="*/ 1 w 168"/>
                <a:gd name="T31" fmla="*/ 64 h 64"/>
                <a:gd name="T32" fmla="*/ 0 w 168"/>
                <a:gd name="T33" fmla="*/ 64 h 64"/>
                <a:gd name="T34" fmla="*/ 1 w 168"/>
                <a:gd name="T35" fmla="*/ 64 h 64"/>
                <a:gd name="T36" fmla="*/ 5 w 168"/>
                <a:gd name="T37" fmla="*/ 63 h 64"/>
                <a:gd name="T38" fmla="*/ 9 w 168"/>
                <a:gd name="T39" fmla="*/ 61 h 64"/>
                <a:gd name="T40" fmla="*/ 15 w 168"/>
                <a:gd name="T41" fmla="*/ 59 h 64"/>
                <a:gd name="T42" fmla="*/ 22 w 168"/>
                <a:gd name="T43" fmla="*/ 55 h 64"/>
                <a:gd name="T44" fmla="*/ 32 w 168"/>
                <a:gd name="T45" fmla="*/ 52 h 64"/>
                <a:gd name="T46" fmla="*/ 42 w 168"/>
                <a:gd name="T47" fmla="*/ 49 h 64"/>
                <a:gd name="T48" fmla="*/ 53 w 168"/>
                <a:gd name="T49" fmla="*/ 44 h 64"/>
                <a:gd name="T50" fmla="*/ 65 w 168"/>
                <a:gd name="T51" fmla="*/ 40 h 64"/>
                <a:gd name="T52" fmla="*/ 79 w 168"/>
                <a:gd name="T53" fmla="*/ 34 h 64"/>
                <a:gd name="T54" fmla="*/ 92 w 168"/>
                <a:gd name="T55" fmla="*/ 29 h 64"/>
                <a:gd name="T56" fmla="*/ 107 w 168"/>
                <a:gd name="T57" fmla="*/ 24 h 64"/>
                <a:gd name="T58" fmla="*/ 122 w 168"/>
                <a:gd name="T59" fmla="*/ 19 h 64"/>
                <a:gd name="T60" fmla="*/ 136 w 168"/>
                <a:gd name="T61" fmla="*/ 13 h 64"/>
                <a:gd name="T62" fmla="*/ 152 w 168"/>
                <a:gd name="T63" fmla="*/ 6 h 64"/>
                <a:gd name="T64" fmla="*/ 168 w 168"/>
                <a:gd name="T65" fmla="*/ 0 h 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68" h="64">
                  <a:moveTo>
                    <a:pt x="168" y="0"/>
                  </a:moveTo>
                  <a:lnTo>
                    <a:pt x="160" y="9"/>
                  </a:lnTo>
                  <a:lnTo>
                    <a:pt x="151" y="18"/>
                  </a:lnTo>
                  <a:lnTo>
                    <a:pt x="141" y="25"/>
                  </a:lnTo>
                  <a:lnTo>
                    <a:pt x="128" y="31"/>
                  </a:lnTo>
                  <a:lnTo>
                    <a:pt x="114" y="38"/>
                  </a:lnTo>
                  <a:lnTo>
                    <a:pt x="101" y="43"/>
                  </a:lnTo>
                  <a:lnTo>
                    <a:pt x="86" y="47"/>
                  </a:lnTo>
                  <a:lnTo>
                    <a:pt x="72" y="51"/>
                  </a:lnTo>
                  <a:lnTo>
                    <a:pt x="58" y="54"/>
                  </a:lnTo>
                  <a:lnTo>
                    <a:pt x="44" y="57"/>
                  </a:lnTo>
                  <a:lnTo>
                    <a:pt x="33" y="60"/>
                  </a:lnTo>
                  <a:lnTo>
                    <a:pt x="22" y="61"/>
                  </a:lnTo>
                  <a:lnTo>
                    <a:pt x="13" y="63"/>
                  </a:lnTo>
                  <a:lnTo>
                    <a:pt x="7" y="63"/>
                  </a:lnTo>
                  <a:lnTo>
                    <a:pt x="1" y="64"/>
                  </a:lnTo>
                  <a:lnTo>
                    <a:pt x="0" y="64"/>
                  </a:lnTo>
                  <a:lnTo>
                    <a:pt x="1" y="64"/>
                  </a:lnTo>
                  <a:lnTo>
                    <a:pt x="5" y="63"/>
                  </a:lnTo>
                  <a:lnTo>
                    <a:pt x="9" y="61"/>
                  </a:lnTo>
                  <a:lnTo>
                    <a:pt x="15" y="59"/>
                  </a:lnTo>
                  <a:lnTo>
                    <a:pt x="22" y="55"/>
                  </a:lnTo>
                  <a:lnTo>
                    <a:pt x="32" y="52"/>
                  </a:lnTo>
                  <a:lnTo>
                    <a:pt x="42" y="49"/>
                  </a:lnTo>
                  <a:lnTo>
                    <a:pt x="53" y="44"/>
                  </a:lnTo>
                  <a:lnTo>
                    <a:pt x="65" y="40"/>
                  </a:lnTo>
                  <a:lnTo>
                    <a:pt x="79" y="34"/>
                  </a:lnTo>
                  <a:lnTo>
                    <a:pt x="92" y="29"/>
                  </a:lnTo>
                  <a:lnTo>
                    <a:pt x="107" y="24"/>
                  </a:lnTo>
                  <a:lnTo>
                    <a:pt x="122" y="19"/>
                  </a:lnTo>
                  <a:lnTo>
                    <a:pt x="136" y="13"/>
                  </a:lnTo>
                  <a:lnTo>
                    <a:pt x="152" y="6"/>
                  </a:lnTo>
                  <a:lnTo>
                    <a:pt x="168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8" name="Freeform 58"/>
            <p:cNvSpPr>
              <a:spLocks/>
            </p:cNvSpPr>
            <p:nvPr/>
          </p:nvSpPr>
          <p:spPr bwMode="auto">
            <a:xfrm>
              <a:off x="3169" y="2551"/>
              <a:ext cx="86" cy="154"/>
            </a:xfrm>
            <a:custGeom>
              <a:avLst/>
              <a:gdLst>
                <a:gd name="T0" fmla="*/ 85 w 86"/>
                <a:gd name="T1" fmla="*/ 154 h 154"/>
                <a:gd name="T2" fmla="*/ 84 w 86"/>
                <a:gd name="T3" fmla="*/ 151 h 154"/>
                <a:gd name="T4" fmla="*/ 81 w 86"/>
                <a:gd name="T5" fmla="*/ 141 h 154"/>
                <a:gd name="T6" fmla="*/ 75 w 86"/>
                <a:gd name="T7" fmla="*/ 127 h 154"/>
                <a:gd name="T8" fmla="*/ 66 w 86"/>
                <a:gd name="T9" fmla="*/ 108 h 154"/>
                <a:gd name="T10" fmla="*/ 55 w 86"/>
                <a:gd name="T11" fmla="*/ 85 h 154"/>
                <a:gd name="T12" fmla="*/ 40 w 86"/>
                <a:gd name="T13" fmla="*/ 59 h 154"/>
                <a:gd name="T14" fmla="*/ 22 w 86"/>
                <a:gd name="T15" fmla="*/ 31 h 154"/>
                <a:gd name="T16" fmla="*/ 0 w 86"/>
                <a:gd name="T17" fmla="*/ 0 h 154"/>
                <a:gd name="T18" fmla="*/ 33 w 86"/>
                <a:gd name="T19" fmla="*/ 26 h 154"/>
                <a:gd name="T20" fmla="*/ 56 w 86"/>
                <a:gd name="T21" fmla="*/ 53 h 154"/>
                <a:gd name="T22" fmla="*/ 72 w 86"/>
                <a:gd name="T23" fmla="*/ 79 h 154"/>
                <a:gd name="T24" fmla="*/ 81 w 86"/>
                <a:gd name="T25" fmla="*/ 103 h 154"/>
                <a:gd name="T26" fmla="*/ 85 w 86"/>
                <a:gd name="T27" fmla="*/ 124 h 154"/>
                <a:gd name="T28" fmla="*/ 86 w 86"/>
                <a:gd name="T29" fmla="*/ 139 h 154"/>
                <a:gd name="T30" fmla="*/ 85 w 86"/>
                <a:gd name="T31" fmla="*/ 150 h 154"/>
                <a:gd name="T32" fmla="*/ 85 w 86"/>
                <a:gd name="T33" fmla="*/ 154 h 1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86" h="154">
                  <a:moveTo>
                    <a:pt x="85" y="154"/>
                  </a:moveTo>
                  <a:lnTo>
                    <a:pt x="84" y="151"/>
                  </a:lnTo>
                  <a:lnTo>
                    <a:pt x="81" y="141"/>
                  </a:lnTo>
                  <a:lnTo>
                    <a:pt x="75" y="127"/>
                  </a:lnTo>
                  <a:lnTo>
                    <a:pt x="66" y="108"/>
                  </a:lnTo>
                  <a:lnTo>
                    <a:pt x="55" y="85"/>
                  </a:lnTo>
                  <a:lnTo>
                    <a:pt x="40" y="59"/>
                  </a:lnTo>
                  <a:lnTo>
                    <a:pt x="22" y="31"/>
                  </a:lnTo>
                  <a:lnTo>
                    <a:pt x="0" y="0"/>
                  </a:lnTo>
                  <a:lnTo>
                    <a:pt x="33" y="26"/>
                  </a:lnTo>
                  <a:lnTo>
                    <a:pt x="56" y="53"/>
                  </a:lnTo>
                  <a:lnTo>
                    <a:pt x="72" y="79"/>
                  </a:lnTo>
                  <a:lnTo>
                    <a:pt x="81" y="103"/>
                  </a:lnTo>
                  <a:lnTo>
                    <a:pt x="85" y="124"/>
                  </a:lnTo>
                  <a:lnTo>
                    <a:pt x="86" y="139"/>
                  </a:lnTo>
                  <a:lnTo>
                    <a:pt x="85" y="150"/>
                  </a:lnTo>
                  <a:lnTo>
                    <a:pt x="85" y="15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9" name="Freeform 59"/>
            <p:cNvSpPr>
              <a:spLocks/>
            </p:cNvSpPr>
            <p:nvPr/>
          </p:nvSpPr>
          <p:spPr bwMode="auto">
            <a:xfrm>
              <a:off x="2757" y="2968"/>
              <a:ext cx="205" cy="73"/>
            </a:xfrm>
            <a:custGeom>
              <a:avLst/>
              <a:gdLst>
                <a:gd name="T0" fmla="*/ 205 w 205"/>
                <a:gd name="T1" fmla="*/ 63 h 73"/>
                <a:gd name="T2" fmla="*/ 0 w 205"/>
                <a:gd name="T3" fmla="*/ 0 h 73"/>
                <a:gd name="T4" fmla="*/ 189 w 205"/>
                <a:gd name="T5" fmla="*/ 73 h 73"/>
                <a:gd name="T6" fmla="*/ 205 w 205"/>
                <a:gd name="T7" fmla="*/ 63 h 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05" h="73">
                  <a:moveTo>
                    <a:pt x="205" y="63"/>
                  </a:moveTo>
                  <a:lnTo>
                    <a:pt x="0" y="0"/>
                  </a:lnTo>
                  <a:lnTo>
                    <a:pt x="189" y="73"/>
                  </a:lnTo>
                  <a:lnTo>
                    <a:pt x="205" y="6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0" name="Freeform 60"/>
            <p:cNvSpPr>
              <a:spLocks/>
            </p:cNvSpPr>
            <p:nvPr/>
          </p:nvSpPr>
          <p:spPr bwMode="auto">
            <a:xfrm>
              <a:off x="2968" y="3331"/>
              <a:ext cx="225" cy="83"/>
            </a:xfrm>
            <a:custGeom>
              <a:avLst/>
              <a:gdLst>
                <a:gd name="T0" fmla="*/ 225 w 225"/>
                <a:gd name="T1" fmla="*/ 74 h 83"/>
                <a:gd name="T2" fmla="*/ 0 w 225"/>
                <a:gd name="T3" fmla="*/ 0 h 83"/>
                <a:gd name="T4" fmla="*/ 209 w 225"/>
                <a:gd name="T5" fmla="*/ 83 h 83"/>
                <a:gd name="T6" fmla="*/ 225 w 225"/>
                <a:gd name="T7" fmla="*/ 74 h 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25" h="83">
                  <a:moveTo>
                    <a:pt x="225" y="74"/>
                  </a:moveTo>
                  <a:lnTo>
                    <a:pt x="0" y="0"/>
                  </a:lnTo>
                  <a:lnTo>
                    <a:pt x="209" y="83"/>
                  </a:lnTo>
                  <a:lnTo>
                    <a:pt x="225" y="7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1" name="Freeform 61"/>
            <p:cNvSpPr>
              <a:spLocks/>
            </p:cNvSpPr>
            <p:nvPr/>
          </p:nvSpPr>
          <p:spPr bwMode="auto">
            <a:xfrm>
              <a:off x="2766" y="3146"/>
              <a:ext cx="13" cy="23"/>
            </a:xfrm>
            <a:custGeom>
              <a:avLst/>
              <a:gdLst>
                <a:gd name="T0" fmla="*/ 6 w 13"/>
                <a:gd name="T1" fmla="*/ 23 h 23"/>
                <a:gd name="T2" fmla="*/ 9 w 13"/>
                <a:gd name="T3" fmla="*/ 22 h 23"/>
                <a:gd name="T4" fmla="*/ 11 w 13"/>
                <a:gd name="T5" fmla="*/ 20 h 23"/>
                <a:gd name="T6" fmla="*/ 12 w 13"/>
                <a:gd name="T7" fmla="*/ 16 h 23"/>
                <a:gd name="T8" fmla="*/ 13 w 13"/>
                <a:gd name="T9" fmla="*/ 12 h 23"/>
                <a:gd name="T10" fmla="*/ 12 w 13"/>
                <a:gd name="T11" fmla="*/ 8 h 23"/>
                <a:gd name="T12" fmla="*/ 11 w 13"/>
                <a:gd name="T13" fmla="*/ 4 h 23"/>
                <a:gd name="T14" fmla="*/ 9 w 13"/>
                <a:gd name="T15" fmla="*/ 2 h 23"/>
                <a:gd name="T16" fmla="*/ 6 w 13"/>
                <a:gd name="T17" fmla="*/ 0 h 23"/>
                <a:gd name="T18" fmla="*/ 4 w 13"/>
                <a:gd name="T19" fmla="*/ 2 h 23"/>
                <a:gd name="T20" fmla="*/ 2 w 13"/>
                <a:gd name="T21" fmla="*/ 4 h 23"/>
                <a:gd name="T22" fmla="*/ 1 w 13"/>
                <a:gd name="T23" fmla="*/ 8 h 23"/>
                <a:gd name="T24" fmla="*/ 0 w 13"/>
                <a:gd name="T25" fmla="*/ 12 h 23"/>
                <a:gd name="T26" fmla="*/ 1 w 13"/>
                <a:gd name="T27" fmla="*/ 16 h 23"/>
                <a:gd name="T28" fmla="*/ 2 w 13"/>
                <a:gd name="T29" fmla="*/ 20 h 23"/>
                <a:gd name="T30" fmla="*/ 4 w 13"/>
                <a:gd name="T31" fmla="*/ 22 h 23"/>
                <a:gd name="T32" fmla="*/ 6 w 13"/>
                <a:gd name="T33" fmla="*/ 23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13" h="23">
                  <a:moveTo>
                    <a:pt x="6" y="23"/>
                  </a:moveTo>
                  <a:lnTo>
                    <a:pt x="9" y="22"/>
                  </a:lnTo>
                  <a:lnTo>
                    <a:pt x="11" y="20"/>
                  </a:lnTo>
                  <a:lnTo>
                    <a:pt x="12" y="16"/>
                  </a:lnTo>
                  <a:lnTo>
                    <a:pt x="13" y="12"/>
                  </a:lnTo>
                  <a:lnTo>
                    <a:pt x="12" y="8"/>
                  </a:lnTo>
                  <a:lnTo>
                    <a:pt x="11" y="4"/>
                  </a:lnTo>
                  <a:lnTo>
                    <a:pt x="9" y="2"/>
                  </a:lnTo>
                  <a:lnTo>
                    <a:pt x="6" y="0"/>
                  </a:lnTo>
                  <a:lnTo>
                    <a:pt x="4" y="2"/>
                  </a:lnTo>
                  <a:lnTo>
                    <a:pt x="2" y="4"/>
                  </a:lnTo>
                  <a:lnTo>
                    <a:pt x="1" y="8"/>
                  </a:lnTo>
                  <a:lnTo>
                    <a:pt x="0" y="12"/>
                  </a:lnTo>
                  <a:lnTo>
                    <a:pt x="1" y="16"/>
                  </a:lnTo>
                  <a:lnTo>
                    <a:pt x="2" y="20"/>
                  </a:lnTo>
                  <a:lnTo>
                    <a:pt x="4" y="22"/>
                  </a:lnTo>
                  <a:lnTo>
                    <a:pt x="6" y="2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2" name="Freeform 62"/>
            <p:cNvSpPr>
              <a:spLocks/>
            </p:cNvSpPr>
            <p:nvPr/>
          </p:nvSpPr>
          <p:spPr bwMode="auto">
            <a:xfrm>
              <a:off x="2800" y="3156"/>
              <a:ext cx="14" cy="23"/>
            </a:xfrm>
            <a:custGeom>
              <a:avLst/>
              <a:gdLst>
                <a:gd name="T0" fmla="*/ 6 w 14"/>
                <a:gd name="T1" fmla="*/ 23 h 23"/>
                <a:gd name="T2" fmla="*/ 10 w 14"/>
                <a:gd name="T3" fmla="*/ 22 h 23"/>
                <a:gd name="T4" fmla="*/ 12 w 14"/>
                <a:gd name="T5" fmla="*/ 20 h 23"/>
                <a:gd name="T6" fmla="*/ 13 w 14"/>
                <a:gd name="T7" fmla="*/ 17 h 23"/>
                <a:gd name="T8" fmla="*/ 14 w 14"/>
                <a:gd name="T9" fmla="*/ 11 h 23"/>
                <a:gd name="T10" fmla="*/ 13 w 14"/>
                <a:gd name="T11" fmla="*/ 7 h 23"/>
                <a:gd name="T12" fmla="*/ 12 w 14"/>
                <a:gd name="T13" fmla="*/ 3 h 23"/>
                <a:gd name="T14" fmla="*/ 10 w 14"/>
                <a:gd name="T15" fmla="*/ 1 h 23"/>
                <a:gd name="T16" fmla="*/ 6 w 14"/>
                <a:gd name="T17" fmla="*/ 0 h 23"/>
                <a:gd name="T18" fmla="*/ 4 w 14"/>
                <a:gd name="T19" fmla="*/ 1 h 23"/>
                <a:gd name="T20" fmla="*/ 2 w 14"/>
                <a:gd name="T21" fmla="*/ 3 h 23"/>
                <a:gd name="T22" fmla="*/ 1 w 14"/>
                <a:gd name="T23" fmla="*/ 7 h 23"/>
                <a:gd name="T24" fmla="*/ 0 w 14"/>
                <a:gd name="T25" fmla="*/ 11 h 23"/>
                <a:gd name="T26" fmla="*/ 1 w 14"/>
                <a:gd name="T27" fmla="*/ 17 h 23"/>
                <a:gd name="T28" fmla="*/ 2 w 14"/>
                <a:gd name="T29" fmla="*/ 20 h 23"/>
                <a:gd name="T30" fmla="*/ 4 w 14"/>
                <a:gd name="T31" fmla="*/ 22 h 23"/>
                <a:gd name="T32" fmla="*/ 6 w 14"/>
                <a:gd name="T33" fmla="*/ 23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14" h="23">
                  <a:moveTo>
                    <a:pt x="6" y="23"/>
                  </a:moveTo>
                  <a:lnTo>
                    <a:pt x="10" y="22"/>
                  </a:lnTo>
                  <a:lnTo>
                    <a:pt x="12" y="20"/>
                  </a:lnTo>
                  <a:lnTo>
                    <a:pt x="13" y="17"/>
                  </a:lnTo>
                  <a:lnTo>
                    <a:pt x="14" y="11"/>
                  </a:lnTo>
                  <a:lnTo>
                    <a:pt x="13" y="7"/>
                  </a:lnTo>
                  <a:lnTo>
                    <a:pt x="12" y="3"/>
                  </a:lnTo>
                  <a:lnTo>
                    <a:pt x="10" y="1"/>
                  </a:lnTo>
                  <a:lnTo>
                    <a:pt x="6" y="0"/>
                  </a:lnTo>
                  <a:lnTo>
                    <a:pt x="4" y="1"/>
                  </a:lnTo>
                  <a:lnTo>
                    <a:pt x="2" y="3"/>
                  </a:lnTo>
                  <a:lnTo>
                    <a:pt x="1" y="7"/>
                  </a:lnTo>
                  <a:lnTo>
                    <a:pt x="0" y="11"/>
                  </a:lnTo>
                  <a:lnTo>
                    <a:pt x="1" y="17"/>
                  </a:lnTo>
                  <a:lnTo>
                    <a:pt x="2" y="20"/>
                  </a:lnTo>
                  <a:lnTo>
                    <a:pt x="4" y="22"/>
                  </a:lnTo>
                  <a:lnTo>
                    <a:pt x="6" y="2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3" name="Freeform 63"/>
            <p:cNvSpPr>
              <a:spLocks/>
            </p:cNvSpPr>
            <p:nvPr/>
          </p:nvSpPr>
          <p:spPr bwMode="auto">
            <a:xfrm>
              <a:off x="2769" y="3195"/>
              <a:ext cx="12" cy="23"/>
            </a:xfrm>
            <a:custGeom>
              <a:avLst/>
              <a:gdLst>
                <a:gd name="T0" fmla="*/ 6 w 12"/>
                <a:gd name="T1" fmla="*/ 23 h 23"/>
                <a:gd name="T2" fmla="*/ 9 w 12"/>
                <a:gd name="T3" fmla="*/ 22 h 23"/>
                <a:gd name="T4" fmla="*/ 11 w 12"/>
                <a:gd name="T5" fmla="*/ 19 h 23"/>
                <a:gd name="T6" fmla="*/ 12 w 12"/>
                <a:gd name="T7" fmla="*/ 15 h 23"/>
                <a:gd name="T8" fmla="*/ 12 w 12"/>
                <a:gd name="T9" fmla="*/ 11 h 23"/>
                <a:gd name="T10" fmla="*/ 12 w 12"/>
                <a:gd name="T11" fmla="*/ 7 h 23"/>
                <a:gd name="T12" fmla="*/ 11 w 12"/>
                <a:gd name="T13" fmla="*/ 3 h 23"/>
                <a:gd name="T14" fmla="*/ 9 w 12"/>
                <a:gd name="T15" fmla="*/ 1 h 23"/>
                <a:gd name="T16" fmla="*/ 6 w 12"/>
                <a:gd name="T17" fmla="*/ 0 h 23"/>
                <a:gd name="T18" fmla="*/ 4 w 12"/>
                <a:gd name="T19" fmla="*/ 1 h 23"/>
                <a:gd name="T20" fmla="*/ 2 w 12"/>
                <a:gd name="T21" fmla="*/ 3 h 23"/>
                <a:gd name="T22" fmla="*/ 1 w 12"/>
                <a:gd name="T23" fmla="*/ 7 h 23"/>
                <a:gd name="T24" fmla="*/ 0 w 12"/>
                <a:gd name="T25" fmla="*/ 11 h 23"/>
                <a:gd name="T26" fmla="*/ 1 w 12"/>
                <a:gd name="T27" fmla="*/ 15 h 23"/>
                <a:gd name="T28" fmla="*/ 2 w 12"/>
                <a:gd name="T29" fmla="*/ 19 h 23"/>
                <a:gd name="T30" fmla="*/ 4 w 12"/>
                <a:gd name="T31" fmla="*/ 22 h 23"/>
                <a:gd name="T32" fmla="*/ 6 w 12"/>
                <a:gd name="T33" fmla="*/ 23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12" h="23">
                  <a:moveTo>
                    <a:pt x="6" y="23"/>
                  </a:moveTo>
                  <a:lnTo>
                    <a:pt x="9" y="22"/>
                  </a:lnTo>
                  <a:lnTo>
                    <a:pt x="11" y="19"/>
                  </a:lnTo>
                  <a:lnTo>
                    <a:pt x="12" y="15"/>
                  </a:lnTo>
                  <a:lnTo>
                    <a:pt x="12" y="11"/>
                  </a:lnTo>
                  <a:lnTo>
                    <a:pt x="12" y="7"/>
                  </a:lnTo>
                  <a:lnTo>
                    <a:pt x="11" y="3"/>
                  </a:lnTo>
                  <a:lnTo>
                    <a:pt x="9" y="1"/>
                  </a:lnTo>
                  <a:lnTo>
                    <a:pt x="6" y="0"/>
                  </a:lnTo>
                  <a:lnTo>
                    <a:pt x="4" y="1"/>
                  </a:lnTo>
                  <a:lnTo>
                    <a:pt x="2" y="3"/>
                  </a:lnTo>
                  <a:lnTo>
                    <a:pt x="1" y="7"/>
                  </a:lnTo>
                  <a:lnTo>
                    <a:pt x="0" y="11"/>
                  </a:lnTo>
                  <a:lnTo>
                    <a:pt x="1" y="15"/>
                  </a:lnTo>
                  <a:lnTo>
                    <a:pt x="2" y="19"/>
                  </a:lnTo>
                  <a:lnTo>
                    <a:pt x="4" y="22"/>
                  </a:lnTo>
                  <a:lnTo>
                    <a:pt x="6" y="2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4" name="Freeform 64"/>
            <p:cNvSpPr>
              <a:spLocks/>
            </p:cNvSpPr>
            <p:nvPr/>
          </p:nvSpPr>
          <p:spPr bwMode="auto">
            <a:xfrm>
              <a:off x="2803" y="3205"/>
              <a:ext cx="13" cy="22"/>
            </a:xfrm>
            <a:custGeom>
              <a:avLst/>
              <a:gdLst>
                <a:gd name="T0" fmla="*/ 7 w 13"/>
                <a:gd name="T1" fmla="*/ 22 h 22"/>
                <a:gd name="T2" fmla="*/ 9 w 13"/>
                <a:gd name="T3" fmla="*/ 21 h 22"/>
                <a:gd name="T4" fmla="*/ 11 w 13"/>
                <a:gd name="T5" fmla="*/ 19 h 22"/>
                <a:gd name="T6" fmla="*/ 12 w 13"/>
                <a:gd name="T7" fmla="*/ 16 h 22"/>
                <a:gd name="T8" fmla="*/ 13 w 13"/>
                <a:gd name="T9" fmla="*/ 12 h 22"/>
                <a:gd name="T10" fmla="*/ 12 w 13"/>
                <a:gd name="T11" fmla="*/ 7 h 22"/>
                <a:gd name="T12" fmla="*/ 11 w 13"/>
                <a:gd name="T13" fmla="*/ 3 h 22"/>
                <a:gd name="T14" fmla="*/ 9 w 13"/>
                <a:gd name="T15" fmla="*/ 1 h 22"/>
                <a:gd name="T16" fmla="*/ 7 w 13"/>
                <a:gd name="T17" fmla="*/ 0 h 22"/>
                <a:gd name="T18" fmla="*/ 5 w 13"/>
                <a:gd name="T19" fmla="*/ 1 h 22"/>
                <a:gd name="T20" fmla="*/ 2 w 13"/>
                <a:gd name="T21" fmla="*/ 3 h 22"/>
                <a:gd name="T22" fmla="*/ 1 w 13"/>
                <a:gd name="T23" fmla="*/ 7 h 22"/>
                <a:gd name="T24" fmla="*/ 0 w 13"/>
                <a:gd name="T25" fmla="*/ 12 h 22"/>
                <a:gd name="T26" fmla="*/ 1 w 13"/>
                <a:gd name="T27" fmla="*/ 16 h 22"/>
                <a:gd name="T28" fmla="*/ 2 w 13"/>
                <a:gd name="T29" fmla="*/ 19 h 22"/>
                <a:gd name="T30" fmla="*/ 5 w 13"/>
                <a:gd name="T31" fmla="*/ 21 h 22"/>
                <a:gd name="T32" fmla="*/ 7 w 13"/>
                <a:gd name="T33" fmla="*/ 22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13" h="22">
                  <a:moveTo>
                    <a:pt x="7" y="22"/>
                  </a:moveTo>
                  <a:lnTo>
                    <a:pt x="9" y="21"/>
                  </a:lnTo>
                  <a:lnTo>
                    <a:pt x="11" y="19"/>
                  </a:lnTo>
                  <a:lnTo>
                    <a:pt x="12" y="16"/>
                  </a:lnTo>
                  <a:lnTo>
                    <a:pt x="13" y="12"/>
                  </a:lnTo>
                  <a:lnTo>
                    <a:pt x="12" y="7"/>
                  </a:lnTo>
                  <a:lnTo>
                    <a:pt x="11" y="3"/>
                  </a:lnTo>
                  <a:lnTo>
                    <a:pt x="9" y="1"/>
                  </a:lnTo>
                  <a:lnTo>
                    <a:pt x="7" y="0"/>
                  </a:lnTo>
                  <a:lnTo>
                    <a:pt x="5" y="1"/>
                  </a:lnTo>
                  <a:lnTo>
                    <a:pt x="2" y="3"/>
                  </a:lnTo>
                  <a:lnTo>
                    <a:pt x="1" y="7"/>
                  </a:lnTo>
                  <a:lnTo>
                    <a:pt x="0" y="12"/>
                  </a:lnTo>
                  <a:lnTo>
                    <a:pt x="1" y="16"/>
                  </a:lnTo>
                  <a:lnTo>
                    <a:pt x="2" y="19"/>
                  </a:lnTo>
                  <a:lnTo>
                    <a:pt x="5" y="21"/>
                  </a:lnTo>
                  <a:lnTo>
                    <a:pt x="7" y="2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5" name="Freeform 65"/>
            <p:cNvSpPr>
              <a:spLocks/>
            </p:cNvSpPr>
            <p:nvPr/>
          </p:nvSpPr>
          <p:spPr bwMode="auto">
            <a:xfrm>
              <a:off x="2553" y="3143"/>
              <a:ext cx="136" cy="146"/>
            </a:xfrm>
            <a:custGeom>
              <a:avLst/>
              <a:gdLst>
                <a:gd name="T0" fmla="*/ 15 w 136"/>
                <a:gd name="T1" fmla="*/ 138 h 146"/>
                <a:gd name="T2" fmla="*/ 16 w 136"/>
                <a:gd name="T3" fmla="*/ 136 h 146"/>
                <a:gd name="T4" fmla="*/ 16 w 136"/>
                <a:gd name="T5" fmla="*/ 133 h 146"/>
                <a:gd name="T6" fmla="*/ 16 w 136"/>
                <a:gd name="T7" fmla="*/ 130 h 146"/>
                <a:gd name="T8" fmla="*/ 17 w 136"/>
                <a:gd name="T9" fmla="*/ 128 h 146"/>
                <a:gd name="T10" fmla="*/ 25 w 136"/>
                <a:gd name="T11" fmla="*/ 113 h 146"/>
                <a:gd name="T12" fmla="*/ 37 w 136"/>
                <a:gd name="T13" fmla="*/ 102 h 146"/>
                <a:gd name="T14" fmla="*/ 48 w 136"/>
                <a:gd name="T15" fmla="*/ 91 h 146"/>
                <a:gd name="T16" fmla="*/ 62 w 136"/>
                <a:gd name="T17" fmla="*/ 83 h 146"/>
                <a:gd name="T18" fmla="*/ 76 w 136"/>
                <a:gd name="T19" fmla="*/ 75 h 146"/>
                <a:gd name="T20" fmla="*/ 89 w 136"/>
                <a:gd name="T21" fmla="*/ 67 h 146"/>
                <a:gd name="T22" fmla="*/ 104 w 136"/>
                <a:gd name="T23" fmla="*/ 59 h 146"/>
                <a:gd name="T24" fmla="*/ 119 w 136"/>
                <a:gd name="T25" fmla="*/ 50 h 146"/>
                <a:gd name="T26" fmla="*/ 127 w 136"/>
                <a:gd name="T27" fmla="*/ 41 h 146"/>
                <a:gd name="T28" fmla="*/ 132 w 136"/>
                <a:gd name="T29" fmla="*/ 32 h 146"/>
                <a:gd name="T30" fmla="*/ 135 w 136"/>
                <a:gd name="T31" fmla="*/ 20 h 146"/>
                <a:gd name="T32" fmla="*/ 136 w 136"/>
                <a:gd name="T33" fmla="*/ 9 h 146"/>
                <a:gd name="T34" fmla="*/ 136 w 136"/>
                <a:gd name="T35" fmla="*/ 6 h 146"/>
                <a:gd name="T36" fmla="*/ 135 w 136"/>
                <a:gd name="T37" fmla="*/ 3 h 146"/>
                <a:gd name="T38" fmla="*/ 133 w 136"/>
                <a:gd name="T39" fmla="*/ 1 h 146"/>
                <a:gd name="T40" fmla="*/ 130 w 136"/>
                <a:gd name="T41" fmla="*/ 0 h 146"/>
                <a:gd name="T42" fmla="*/ 127 w 136"/>
                <a:gd name="T43" fmla="*/ 1 h 146"/>
                <a:gd name="T44" fmla="*/ 125 w 136"/>
                <a:gd name="T45" fmla="*/ 2 h 146"/>
                <a:gd name="T46" fmla="*/ 124 w 136"/>
                <a:gd name="T47" fmla="*/ 5 h 146"/>
                <a:gd name="T48" fmla="*/ 123 w 136"/>
                <a:gd name="T49" fmla="*/ 7 h 146"/>
                <a:gd name="T50" fmla="*/ 122 w 136"/>
                <a:gd name="T51" fmla="*/ 16 h 146"/>
                <a:gd name="T52" fmla="*/ 120 w 136"/>
                <a:gd name="T53" fmla="*/ 24 h 146"/>
                <a:gd name="T54" fmla="*/ 115 w 136"/>
                <a:gd name="T55" fmla="*/ 32 h 146"/>
                <a:gd name="T56" fmla="*/ 109 w 136"/>
                <a:gd name="T57" fmla="*/ 38 h 146"/>
                <a:gd name="T58" fmla="*/ 92 w 136"/>
                <a:gd name="T59" fmla="*/ 48 h 146"/>
                <a:gd name="T60" fmla="*/ 76 w 136"/>
                <a:gd name="T61" fmla="*/ 58 h 146"/>
                <a:gd name="T62" fmla="*/ 59 w 136"/>
                <a:gd name="T63" fmla="*/ 68 h 146"/>
                <a:gd name="T64" fmla="*/ 43 w 136"/>
                <a:gd name="T65" fmla="*/ 79 h 146"/>
                <a:gd name="T66" fmla="*/ 29 w 136"/>
                <a:gd name="T67" fmla="*/ 90 h 146"/>
                <a:gd name="T68" fmla="*/ 16 w 136"/>
                <a:gd name="T69" fmla="*/ 104 h 146"/>
                <a:gd name="T70" fmla="*/ 7 w 136"/>
                <a:gd name="T71" fmla="*/ 120 h 146"/>
                <a:gd name="T72" fmla="*/ 0 w 136"/>
                <a:gd name="T73" fmla="*/ 138 h 146"/>
                <a:gd name="T74" fmla="*/ 1 w 136"/>
                <a:gd name="T75" fmla="*/ 142 h 146"/>
                <a:gd name="T76" fmla="*/ 2 w 136"/>
                <a:gd name="T77" fmla="*/ 144 h 146"/>
                <a:gd name="T78" fmla="*/ 5 w 136"/>
                <a:gd name="T79" fmla="*/ 145 h 146"/>
                <a:gd name="T80" fmla="*/ 8 w 136"/>
                <a:gd name="T81" fmla="*/ 146 h 146"/>
                <a:gd name="T82" fmla="*/ 11 w 136"/>
                <a:gd name="T83" fmla="*/ 145 h 146"/>
                <a:gd name="T84" fmla="*/ 13 w 136"/>
                <a:gd name="T85" fmla="*/ 144 h 146"/>
                <a:gd name="T86" fmla="*/ 14 w 136"/>
                <a:gd name="T87" fmla="*/ 142 h 146"/>
                <a:gd name="T88" fmla="*/ 15 w 136"/>
                <a:gd name="T89" fmla="*/ 138 h 146"/>
                <a:gd name="T90" fmla="*/ 15 w 136"/>
                <a:gd name="T91" fmla="*/ 138 h 1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136" h="146">
                  <a:moveTo>
                    <a:pt x="15" y="138"/>
                  </a:moveTo>
                  <a:lnTo>
                    <a:pt x="16" y="136"/>
                  </a:lnTo>
                  <a:lnTo>
                    <a:pt x="16" y="133"/>
                  </a:lnTo>
                  <a:lnTo>
                    <a:pt x="16" y="130"/>
                  </a:lnTo>
                  <a:lnTo>
                    <a:pt x="17" y="128"/>
                  </a:lnTo>
                  <a:lnTo>
                    <a:pt x="25" y="113"/>
                  </a:lnTo>
                  <a:lnTo>
                    <a:pt x="37" y="102"/>
                  </a:lnTo>
                  <a:lnTo>
                    <a:pt x="48" y="91"/>
                  </a:lnTo>
                  <a:lnTo>
                    <a:pt x="62" y="83"/>
                  </a:lnTo>
                  <a:lnTo>
                    <a:pt x="76" y="75"/>
                  </a:lnTo>
                  <a:lnTo>
                    <a:pt x="89" y="67"/>
                  </a:lnTo>
                  <a:lnTo>
                    <a:pt x="104" y="59"/>
                  </a:lnTo>
                  <a:lnTo>
                    <a:pt x="119" y="50"/>
                  </a:lnTo>
                  <a:lnTo>
                    <a:pt x="127" y="41"/>
                  </a:lnTo>
                  <a:lnTo>
                    <a:pt x="132" y="32"/>
                  </a:lnTo>
                  <a:lnTo>
                    <a:pt x="135" y="20"/>
                  </a:lnTo>
                  <a:lnTo>
                    <a:pt x="136" y="9"/>
                  </a:lnTo>
                  <a:lnTo>
                    <a:pt x="136" y="6"/>
                  </a:lnTo>
                  <a:lnTo>
                    <a:pt x="135" y="3"/>
                  </a:lnTo>
                  <a:lnTo>
                    <a:pt x="133" y="1"/>
                  </a:lnTo>
                  <a:lnTo>
                    <a:pt x="130" y="0"/>
                  </a:lnTo>
                  <a:lnTo>
                    <a:pt x="127" y="1"/>
                  </a:lnTo>
                  <a:lnTo>
                    <a:pt x="125" y="2"/>
                  </a:lnTo>
                  <a:lnTo>
                    <a:pt x="124" y="5"/>
                  </a:lnTo>
                  <a:lnTo>
                    <a:pt x="123" y="7"/>
                  </a:lnTo>
                  <a:lnTo>
                    <a:pt x="122" y="16"/>
                  </a:lnTo>
                  <a:lnTo>
                    <a:pt x="120" y="24"/>
                  </a:lnTo>
                  <a:lnTo>
                    <a:pt x="115" y="32"/>
                  </a:lnTo>
                  <a:lnTo>
                    <a:pt x="109" y="38"/>
                  </a:lnTo>
                  <a:lnTo>
                    <a:pt x="92" y="48"/>
                  </a:lnTo>
                  <a:lnTo>
                    <a:pt x="76" y="58"/>
                  </a:lnTo>
                  <a:lnTo>
                    <a:pt x="59" y="68"/>
                  </a:lnTo>
                  <a:lnTo>
                    <a:pt x="43" y="79"/>
                  </a:lnTo>
                  <a:lnTo>
                    <a:pt x="29" y="90"/>
                  </a:lnTo>
                  <a:lnTo>
                    <a:pt x="16" y="104"/>
                  </a:lnTo>
                  <a:lnTo>
                    <a:pt x="7" y="120"/>
                  </a:lnTo>
                  <a:lnTo>
                    <a:pt x="0" y="138"/>
                  </a:lnTo>
                  <a:lnTo>
                    <a:pt x="1" y="142"/>
                  </a:lnTo>
                  <a:lnTo>
                    <a:pt x="2" y="144"/>
                  </a:lnTo>
                  <a:lnTo>
                    <a:pt x="5" y="145"/>
                  </a:lnTo>
                  <a:lnTo>
                    <a:pt x="8" y="146"/>
                  </a:lnTo>
                  <a:lnTo>
                    <a:pt x="11" y="145"/>
                  </a:lnTo>
                  <a:lnTo>
                    <a:pt x="13" y="144"/>
                  </a:lnTo>
                  <a:lnTo>
                    <a:pt x="14" y="142"/>
                  </a:lnTo>
                  <a:lnTo>
                    <a:pt x="15" y="138"/>
                  </a:lnTo>
                  <a:lnTo>
                    <a:pt x="15" y="13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6" name="Freeform 66"/>
            <p:cNvSpPr>
              <a:spLocks/>
            </p:cNvSpPr>
            <p:nvPr/>
          </p:nvSpPr>
          <p:spPr bwMode="auto">
            <a:xfrm>
              <a:off x="2794" y="3493"/>
              <a:ext cx="132" cy="151"/>
            </a:xfrm>
            <a:custGeom>
              <a:avLst/>
              <a:gdLst>
                <a:gd name="T0" fmla="*/ 2 w 132"/>
                <a:gd name="T1" fmla="*/ 0 h 151"/>
                <a:gd name="T2" fmla="*/ 0 w 132"/>
                <a:gd name="T3" fmla="*/ 101 h 151"/>
                <a:gd name="T4" fmla="*/ 128 w 132"/>
                <a:gd name="T5" fmla="*/ 151 h 151"/>
                <a:gd name="T6" fmla="*/ 132 w 132"/>
                <a:gd name="T7" fmla="*/ 46 h 151"/>
                <a:gd name="T8" fmla="*/ 2 w 132"/>
                <a:gd name="T9" fmla="*/ 0 h 15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32" h="151">
                  <a:moveTo>
                    <a:pt x="2" y="0"/>
                  </a:moveTo>
                  <a:lnTo>
                    <a:pt x="0" y="101"/>
                  </a:lnTo>
                  <a:lnTo>
                    <a:pt x="128" y="151"/>
                  </a:lnTo>
                  <a:lnTo>
                    <a:pt x="132" y="46"/>
                  </a:lnTo>
                  <a:lnTo>
                    <a:pt x="2" y="0"/>
                  </a:lnTo>
                  <a:close/>
                </a:path>
              </a:pathLst>
            </a:custGeom>
            <a:solidFill>
              <a:srgbClr val="FFC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7" name="Freeform 67"/>
            <p:cNvSpPr>
              <a:spLocks/>
            </p:cNvSpPr>
            <p:nvPr/>
          </p:nvSpPr>
          <p:spPr bwMode="auto">
            <a:xfrm>
              <a:off x="2959" y="3559"/>
              <a:ext cx="15" cy="25"/>
            </a:xfrm>
            <a:custGeom>
              <a:avLst/>
              <a:gdLst>
                <a:gd name="T0" fmla="*/ 8 w 15"/>
                <a:gd name="T1" fmla="*/ 25 h 25"/>
                <a:gd name="T2" fmla="*/ 11 w 15"/>
                <a:gd name="T3" fmla="*/ 24 h 25"/>
                <a:gd name="T4" fmla="*/ 13 w 15"/>
                <a:gd name="T5" fmla="*/ 22 h 25"/>
                <a:gd name="T6" fmla="*/ 14 w 15"/>
                <a:gd name="T7" fmla="*/ 17 h 25"/>
                <a:gd name="T8" fmla="*/ 15 w 15"/>
                <a:gd name="T9" fmla="*/ 12 h 25"/>
                <a:gd name="T10" fmla="*/ 14 w 15"/>
                <a:gd name="T11" fmla="*/ 8 h 25"/>
                <a:gd name="T12" fmla="*/ 13 w 15"/>
                <a:gd name="T13" fmla="*/ 4 h 25"/>
                <a:gd name="T14" fmla="*/ 11 w 15"/>
                <a:gd name="T15" fmla="*/ 1 h 25"/>
                <a:gd name="T16" fmla="*/ 8 w 15"/>
                <a:gd name="T17" fmla="*/ 0 h 25"/>
                <a:gd name="T18" fmla="*/ 4 w 15"/>
                <a:gd name="T19" fmla="*/ 1 h 25"/>
                <a:gd name="T20" fmla="*/ 2 w 15"/>
                <a:gd name="T21" fmla="*/ 4 h 25"/>
                <a:gd name="T22" fmla="*/ 1 w 15"/>
                <a:gd name="T23" fmla="*/ 8 h 25"/>
                <a:gd name="T24" fmla="*/ 0 w 15"/>
                <a:gd name="T25" fmla="*/ 12 h 25"/>
                <a:gd name="T26" fmla="*/ 1 w 15"/>
                <a:gd name="T27" fmla="*/ 17 h 25"/>
                <a:gd name="T28" fmla="*/ 2 w 15"/>
                <a:gd name="T29" fmla="*/ 22 h 25"/>
                <a:gd name="T30" fmla="*/ 4 w 15"/>
                <a:gd name="T31" fmla="*/ 24 h 25"/>
                <a:gd name="T32" fmla="*/ 8 w 15"/>
                <a:gd name="T33" fmla="*/ 25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15" h="25">
                  <a:moveTo>
                    <a:pt x="8" y="25"/>
                  </a:moveTo>
                  <a:lnTo>
                    <a:pt x="11" y="24"/>
                  </a:lnTo>
                  <a:lnTo>
                    <a:pt x="13" y="22"/>
                  </a:lnTo>
                  <a:lnTo>
                    <a:pt x="14" y="17"/>
                  </a:lnTo>
                  <a:lnTo>
                    <a:pt x="15" y="12"/>
                  </a:lnTo>
                  <a:lnTo>
                    <a:pt x="14" y="8"/>
                  </a:lnTo>
                  <a:lnTo>
                    <a:pt x="13" y="4"/>
                  </a:lnTo>
                  <a:lnTo>
                    <a:pt x="11" y="1"/>
                  </a:lnTo>
                  <a:lnTo>
                    <a:pt x="8" y="0"/>
                  </a:lnTo>
                  <a:lnTo>
                    <a:pt x="4" y="1"/>
                  </a:lnTo>
                  <a:lnTo>
                    <a:pt x="2" y="4"/>
                  </a:lnTo>
                  <a:lnTo>
                    <a:pt x="1" y="8"/>
                  </a:lnTo>
                  <a:lnTo>
                    <a:pt x="0" y="12"/>
                  </a:lnTo>
                  <a:lnTo>
                    <a:pt x="1" y="17"/>
                  </a:lnTo>
                  <a:lnTo>
                    <a:pt x="2" y="22"/>
                  </a:lnTo>
                  <a:lnTo>
                    <a:pt x="4" y="24"/>
                  </a:lnTo>
                  <a:lnTo>
                    <a:pt x="8" y="2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8" name="Freeform 68"/>
            <p:cNvSpPr>
              <a:spLocks/>
            </p:cNvSpPr>
            <p:nvPr/>
          </p:nvSpPr>
          <p:spPr bwMode="auto">
            <a:xfrm>
              <a:off x="2997" y="3570"/>
              <a:ext cx="15" cy="25"/>
            </a:xfrm>
            <a:custGeom>
              <a:avLst/>
              <a:gdLst>
                <a:gd name="T0" fmla="*/ 7 w 15"/>
                <a:gd name="T1" fmla="*/ 25 h 25"/>
                <a:gd name="T2" fmla="*/ 10 w 15"/>
                <a:gd name="T3" fmla="*/ 24 h 25"/>
                <a:gd name="T4" fmla="*/ 12 w 15"/>
                <a:gd name="T5" fmla="*/ 22 h 25"/>
                <a:gd name="T6" fmla="*/ 13 w 15"/>
                <a:gd name="T7" fmla="*/ 18 h 25"/>
                <a:gd name="T8" fmla="*/ 15 w 15"/>
                <a:gd name="T9" fmla="*/ 13 h 25"/>
                <a:gd name="T10" fmla="*/ 13 w 15"/>
                <a:gd name="T11" fmla="*/ 7 h 25"/>
                <a:gd name="T12" fmla="*/ 12 w 15"/>
                <a:gd name="T13" fmla="*/ 3 h 25"/>
                <a:gd name="T14" fmla="*/ 10 w 15"/>
                <a:gd name="T15" fmla="*/ 1 h 25"/>
                <a:gd name="T16" fmla="*/ 7 w 15"/>
                <a:gd name="T17" fmla="*/ 0 h 25"/>
                <a:gd name="T18" fmla="*/ 4 w 15"/>
                <a:gd name="T19" fmla="*/ 1 h 25"/>
                <a:gd name="T20" fmla="*/ 2 w 15"/>
                <a:gd name="T21" fmla="*/ 3 h 25"/>
                <a:gd name="T22" fmla="*/ 1 w 15"/>
                <a:gd name="T23" fmla="*/ 7 h 25"/>
                <a:gd name="T24" fmla="*/ 0 w 15"/>
                <a:gd name="T25" fmla="*/ 13 h 25"/>
                <a:gd name="T26" fmla="*/ 1 w 15"/>
                <a:gd name="T27" fmla="*/ 18 h 25"/>
                <a:gd name="T28" fmla="*/ 2 w 15"/>
                <a:gd name="T29" fmla="*/ 22 h 25"/>
                <a:gd name="T30" fmla="*/ 4 w 15"/>
                <a:gd name="T31" fmla="*/ 24 h 25"/>
                <a:gd name="T32" fmla="*/ 7 w 15"/>
                <a:gd name="T33" fmla="*/ 25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15" h="25">
                  <a:moveTo>
                    <a:pt x="7" y="25"/>
                  </a:moveTo>
                  <a:lnTo>
                    <a:pt x="10" y="24"/>
                  </a:lnTo>
                  <a:lnTo>
                    <a:pt x="12" y="22"/>
                  </a:lnTo>
                  <a:lnTo>
                    <a:pt x="13" y="18"/>
                  </a:lnTo>
                  <a:lnTo>
                    <a:pt x="15" y="13"/>
                  </a:lnTo>
                  <a:lnTo>
                    <a:pt x="13" y="7"/>
                  </a:lnTo>
                  <a:lnTo>
                    <a:pt x="12" y="3"/>
                  </a:lnTo>
                  <a:lnTo>
                    <a:pt x="10" y="1"/>
                  </a:lnTo>
                  <a:lnTo>
                    <a:pt x="7" y="0"/>
                  </a:lnTo>
                  <a:lnTo>
                    <a:pt x="4" y="1"/>
                  </a:lnTo>
                  <a:lnTo>
                    <a:pt x="2" y="3"/>
                  </a:lnTo>
                  <a:lnTo>
                    <a:pt x="1" y="7"/>
                  </a:lnTo>
                  <a:lnTo>
                    <a:pt x="0" y="13"/>
                  </a:lnTo>
                  <a:lnTo>
                    <a:pt x="1" y="18"/>
                  </a:lnTo>
                  <a:lnTo>
                    <a:pt x="2" y="22"/>
                  </a:lnTo>
                  <a:lnTo>
                    <a:pt x="4" y="24"/>
                  </a:lnTo>
                  <a:lnTo>
                    <a:pt x="7" y="2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9" name="Freeform 69"/>
            <p:cNvSpPr>
              <a:spLocks/>
            </p:cNvSpPr>
            <p:nvPr/>
          </p:nvSpPr>
          <p:spPr bwMode="auto">
            <a:xfrm>
              <a:off x="2962" y="3612"/>
              <a:ext cx="15" cy="25"/>
            </a:xfrm>
            <a:custGeom>
              <a:avLst/>
              <a:gdLst>
                <a:gd name="T0" fmla="*/ 8 w 15"/>
                <a:gd name="T1" fmla="*/ 25 h 25"/>
                <a:gd name="T2" fmla="*/ 11 w 15"/>
                <a:gd name="T3" fmla="*/ 24 h 25"/>
                <a:gd name="T4" fmla="*/ 13 w 15"/>
                <a:gd name="T5" fmla="*/ 22 h 25"/>
                <a:gd name="T6" fmla="*/ 14 w 15"/>
                <a:gd name="T7" fmla="*/ 18 h 25"/>
                <a:gd name="T8" fmla="*/ 15 w 15"/>
                <a:gd name="T9" fmla="*/ 13 h 25"/>
                <a:gd name="T10" fmla="*/ 14 w 15"/>
                <a:gd name="T11" fmla="*/ 7 h 25"/>
                <a:gd name="T12" fmla="*/ 13 w 15"/>
                <a:gd name="T13" fmla="*/ 3 h 25"/>
                <a:gd name="T14" fmla="*/ 11 w 15"/>
                <a:gd name="T15" fmla="*/ 1 h 25"/>
                <a:gd name="T16" fmla="*/ 8 w 15"/>
                <a:gd name="T17" fmla="*/ 0 h 25"/>
                <a:gd name="T18" fmla="*/ 5 w 15"/>
                <a:gd name="T19" fmla="*/ 1 h 25"/>
                <a:gd name="T20" fmla="*/ 2 w 15"/>
                <a:gd name="T21" fmla="*/ 3 h 25"/>
                <a:gd name="T22" fmla="*/ 1 w 15"/>
                <a:gd name="T23" fmla="*/ 7 h 25"/>
                <a:gd name="T24" fmla="*/ 0 w 15"/>
                <a:gd name="T25" fmla="*/ 13 h 25"/>
                <a:gd name="T26" fmla="*/ 1 w 15"/>
                <a:gd name="T27" fmla="*/ 18 h 25"/>
                <a:gd name="T28" fmla="*/ 2 w 15"/>
                <a:gd name="T29" fmla="*/ 22 h 25"/>
                <a:gd name="T30" fmla="*/ 5 w 15"/>
                <a:gd name="T31" fmla="*/ 24 h 25"/>
                <a:gd name="T32" fmla="*/ 8 w 15"/>
                <a:gd name="T33" fmla="*/ 25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15" h="25">
                  <a:moveTo>
                    <a:pt x="8" y="25"/>
                  </a:moveTo>
                  <a:lnTo>
                    <a:pt x="11" y="24"/>
                  </a:lnTo>
                  <a:lnTo>
                    <a:pt x="13" y="22"/>
                  </a:lnTo>
                  <a:lnTo>
                    <a:pt x="14" y="18"/>
                  </a:lnTo>
                  <a:lnTo>
                    <a:pt x="15" y="13"/>
                  </a:lnTo>
                  <a:lnTo>
                    <a:pt x="14" y="7"/>
                  </a:lnTo>
                  <a:lnTo>
                    <a:pt x="13" y="3"/>
                  </a:lnTo>
                  <a:lnTo>
                    <a:pt x="11" y="1"/>
                  </a:lnTo>
                  <a:lnTo>
                    <a:pt x="8" y="0"/>
                  </a:lnTo>
                  <a:lnTo>
                    <a:pt x="5" y="1"/>
                  </a:lnTo>
                  <a:lnTo>
                    <a:pt x="2" y="3"/>
                  </a:lnTo>
                  <a:lnTo>
                    <a:pt x="1" y="7"/>
                  </a:lnTo>
                  <a:lnTo>
                    <a:pt x="0" y="13"/>
                  </a:lnTo>
                  <a:lnTo>
                    <a:pt x="1" y="18"/>
                  </a:lnTo>
                  <a:lnTo>
                    <a:pt x="2" y="22"/>
                  </a:lnTo>
                  <a:lnTo>
                    <a:pt x="5" y="24"/>
                  </a:lnTo>
                  <a:lnTo>
                    <a:pt x="8" y="2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70" name="Freeform 70"/>
            <p:cNvSpPr>
              <a:spLocks/>
            </p:cNvSpPr>
            <p:nvPr/>
          </p:nvSpPr>
          <p:spPr bwMode="auto">
            <a:xfrm>
              <a:off x="3000" y="3624"/>
              <a:ext cx="15" cy="25"/>
            </a:xfrm>
            <a:custGeom>
              <a:avLst/>
              <a:gdLst>
                <a:gd name="T0" fmla="*/ 7 w 15"/>
                <a:gd name="T1" fmla="*/ 25 h 25"/>
                <a:gd name="T2" fmla="*/ 10 w 15"/>
                <a:gd name="T3" fmla="*/ 24 h 25"/>
                <a:gd name="T4" fmla="*/ 13 w 15"/>
                <a:gd name="T5" fmla="*/ 20 h 25"/>
                <a:gd name="T6" fmla="*/ 14 w 15"/>
                <a:gd name="T7" fmla="*/ 16 h 25"/>
                <a:gd name="T8" fmla="*/ 15 w 15"/>
                <a:gd name="T9" fmla="*/ 12 h 25"/>
                <a:gd name="T10" fmla="*/ 14 w 15"/>
                <a:gd name="T11" fmla="*/ 7 h 25"/>
                <a:gd name="T12" fmla="*/ 13 w 15"/>
                <a:gd name="T13" fmla="*/ 3 h 25"/>
                <a:gd name="T14" fmla="*/ 10 w 15"/>
                <a:gd name="T15" fmla="*/ 1 h 25"/>
                <a:gd name="T16" fmla="*/ 7 w 15"/>
                <a:gd name="T17" fmla="*/ 0 h 25"/>
                <a:gd name="T18" fmla="*/ 4 w 15"/>
                <a:gd name="T19" fmla="*/ 1 h 25"/>
                <a:gd name="T20" fmla="*/ 2 w 15"/>
                <a:gd name="T21" fmla="*/ 3 h 25"/>
                <a:gd name="T22" fmla="*/ 1 w 15"/>
                <a:gd name="T23" fmla="*/ 7 h 25"/>
                <a:gd name="T24" fmla="*/ 0 w 15"/>
                <a:gd name="T25" fmla="*/ 12 h 25"/>
                <a:gd name="T26" fmla="*/ 1 w 15"/>
                <a:gd name="T27" fmla="*/ 16 h 25"/>
                <a:gd name="T28" fmla="*/ 2 w 15"/>
                <a:gd name="T29" fmla="*/ 20 h 25"/>
                <a:gd name="T30" fmla="*/ 4 w 15"/>
                <a:gd name="T31" fmla="*/ 24 h 25"/>
                <a:gd name="T32" fmla="*/ 7 w 15"/>
                <a:gd name="T33" fmla="*/ 25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15" h="25">
                  <a:moveTo>
                    <a:pt x="7" y="25"/>
                  </a:moveTo>
                  <a:lnTo>
                    <a:pt x="10" y="24"/>
                  </a:lnTo>
                  <a:lnTo>
                    <a:pt x="13" y="20"/>
                  </a:lnTo>
                  <a:lnTo>
                    <a:pt x="14" y="16"/>
                  </a:lnTo>
                  <a:lnTo>
                    <a:pt x="15" y="12"/>
                  </a:lnTo>
                  <a:lnTo>
                    <a:pt x="14" y="7"/>
                  </a:lnTo>
                  <a:lnTo>
                    <a:pt x="13" y="3"/>
                  </a:lnTo>
                  <a:lnTo>
                    <a:pt x="10" y="1"/>
                  </a:lnTo>
                  <a:lnTo>
                    <a:pt x="7" y="0"/>
                  </a:lnTo>
                  <a:lnTo>
                    <a:pt x="4" y="1"/>
                  </a:lnTo>
                  <a:lnTo>
                    <a:pt x="2" y="3"/>
                  </a:lnTo>
                  <a:lnTo>
                    <a:pt x="1" y="7"/>
                  </a:lnTo>
                  <a:lnTo>
                    <a:pt x="0" y="12"/>
                  </a:lnTo>
                  <a:lnTo>
                    <a:pt x="1" y="16"/>
                  </a:lnTo>
                  <a:lnTo>
                    <a:pt x="2" y="20"/>
                  </a:lnTo>
                  <a:lnTo>
                    <a:pt x="4" y="24"/>
                  </a:lnTo>
                  <a:lnTo>
                    <a:pt x="7" y="2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71" name="Freeform 71"/>
            <p:cNvSpPr>
              <a:spLocks/>
            </p:cNvSpPr>
            <p:nvPr/>
          </p:nvSpPr>
          <p:spPr bwMode="auto">
            <a:xfrm>
              <a:off x="2726" y="3556"/>
              <a:ext cx="150" cy="161"/>
            </a:xfrm>
            <a:custGeom>
              <a:avLst/>
              <a:gdLst>
                <a:gd name="T0" fmla="*/ 16 w 150"/>
                <a:gd name="T1" fmla="*/ 152 h 161"/>
                <a:gd name="T2" fmla="*/ 17 w 150"/>
                <a:gd name="T3" fmla="*/ 150 h 161"/>
                <a:gd name="T4" fmla="*/ 17 w 150"/>
                <a:gd name="T5" fmla="*/ 147 h 161"/>
                <a:gd name="T6" fmla="*/ 17 w 150"/>
                <a:gd name="T7" fmla="*/ 144 h 161"/>
                <a:gd name="T8" fmla="*/ 18 w 150"/>
                <a:gd name="T9" fmla="*/ 142 h 161"/>
                <a:gd name="T10" fmla="*/ 27 w 150"/>
                <a:gd name="T11" fmla="*/ 126 h 161"/>
                <a:gd name="T12" fmla="*/ 40 w 150"/>
                <a:gd name="T13" fmla="*/ 112 h 161"/>
                <a:gd name="T14" fmla="*/ 52 w 150"/>
                <a:gd name="T15" fmla="*/ 101 h 161"/>
                <a:gd name="T16" fmla="*/ 67 w 150"/>
                <a:gd name="T17" fmla="*/ 92 h 161"/>
                <a:gd name="T18" fmla="*/ 83 w 150"/>
                <a:gd name="T19" fmla="*/ 82 h 161"/>
                <a:gd name="T20" fmla="*/ 98 w 150"/>
                <a:gd name="T21" fmla="*/ 73 h 161"/>
                <a:gd name="T22" fmla="*/ 113 w 150"/>
                <a:gd name="T23" fmla="*/ 64 h 161"/>
                <a:gd name="T24" fmla="*/ 129 w 150"/>
                <a:gd name="T25" fmla="*/ 54 h 161"/>
                <a:gd name="T26" fmla="*/ 138 w 150"/>
                <a:gd name="T27" fmla="*/ 44 h 161"/>
                <a:gd name="T28" fmla="*/ 144 w 150"/>
                <a:gd name="T29" fmla="*/ 34 h 161"/>
                <a:gd name="T30" fmla="*/ 148 w 150"/>
                <a:gd name="T31" fmla="*/ 21 h 161"/>
                <a:gd name="T32" fmla="*/ 150 w 150"/>
                <a:gd name="T33" fmla="*/ 9 h 161"/>
                <a:gd name="T34" fmla="*/ 148 w 150"/>
                <a:gd name="T35" fmla="*/ 6 h 161"/>
                <a:gd name="T36" fmla="*/ 147 w 150"/>
                <a:gd name="T37" fmla="*/ 3 h 161"/>
                <a:gd name="T38" fmla="*/ 145 w 150"/>
                <a:gd name="T39" fmla="*/ 1 h 161"/>
                <a:gd name="T40" fmla="*/ 142 w 150"/>
                <a:gd name="T41" fmla="*/ 0 h 161"/>
                <a:gd name="T42" fmla="*/ 139 w 150"/>
                <a:gd name="T43" fmla="*/ 1 h 161"/>
                <a:gd name="T44" fmla="*/ 137 w 150"/>
                <a:gd name="T45" fmla="*/ 2 h 161"/>
                <a:gd name="T46" fmla="*/ 135 w 150"/>
                <a:gd name="T47" fmla="*/ 4 h 161"/>
                <a:gd name="T48" fmla="*/ 134 w 150"/>
                <a:gd name="T49" fmla="*/ 7 h 161"/>
                <a:gd name="T50" fmla="*/ 133 w 150"/>
                <a:gd name="T51" fmla="*/ 17 h 161"/>
                <a:gd name="T52" fmla="*/ 131 w 150"/>
                <a:gd name="T53" fmla="*/ 26 h 161"/>
                <a:gd name="T54" fmla="*/ 127 w 150"/>
                <a:gd name="T55" fmla="*/ 34 h 161"/>
                <a:gd name="T56" fmla="*/ 119 w 150"/>
                <a:gd name="T57" fmla="*/ 41 h 161"/>
                <a:gd name="T58" fmla="*/ 101 w 150"/>
                <a:gd name="T59" fmla="*/ 53 h 161"/>
                <a:gd name="T60" fmla="*/ 83 w 150"/>
                <a:gd name="T61" fmla="*/ 63 h 161"/>
                <a:gd name="T62" fmla="*/ 64 w 150"/>
                <a:gd name="T63" fmla="*/ 75 h 161"/>
                <a:gd name="T64" fmla="*/ 46 w 150"/>
                <a:gd name="T65" fmla="*/ 86 h 161"/>
                <a:gd name="T66" fmla="*/ 30 w 150"/>
                <a:gd name="T67" fmla="*/ 99 h 161"/>
                <a:gd name="T68" fmla="*/ 17 w 150"/>
                <a:gd name="T69" fmla="*/ 115 h 161"/>
                <a:gd name="T70" fmla="*/ 6 w 150"/>
                <a:gd name="T71" fmla="*/ 131 h 161"/>
                <a:gd name="T72" fmla="*/ 0 w 150"/>
                <a:gd name="T73" fmla="*/ 152 h 161"/>
                <a:gd name="T74" fmla="*/ 1 w 150"/>
                <a:gd name="T75" fmla="*/ 155 h 161"/>
                <a:gd name="T76" fmla="*/ 2 w 150"/>
                <a:gd name="T77" fmla="*/ 157 h 161"/>
                <a:gd name="T78" fmla="*/ 4 w 150"/>
                <a:gd name="T79" fmla="*/ 160 h 161"/>
                <a:gd name="T80" fmla="*/ 7 w 150"/>
                <a:gd name="T81" fmla="*/ 161 h 161"/>
                <a:gd name="T82" fmla="*/ 10 w 150"/>
                <a:gd name="T83" fmla="*/ 160 h 161"/>
                <a:gd name="T84" fmla="*/ 14 w 150"/>
                <a:gd name="T85" fmla="*/ 157 h 161"/>
                <a:gd name="T86" fmla="*/ 15 w 150"/>
                <a:gd name="T87" fmla="*/ 155 h 161"/>
                <a:gd name="T88" fmla="*/ 16 w 150"/>
                <a:gd name="T89" fmla="*/ 152 h 161"/>
                <a:gd name="T90" fmla="*/ 16 w 150"/>
                <a:gd name="T91" fmla="*/ 152 h 16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150" h="161">
                  <a:moveTo>
                    <a:pt x="16" y="152"/>
                  </a:moveTo>
                  <a:lnTo>
                    <a:pt x="17" y="150"/>
                  </a:lnTo>
                  <a:lnTo>
                    <a:pt x="17" y="147"/>
                  </a:lnTo>
                  <a:lnTo>
                    <a:pt x="17" y="144"/>
                  </a:lnTo>
                  <a:lnTo>
                    <a:pt x="18" y="142"/>
                  </a:lnTo>
                  <a:lnTo>
                    <a:pt x="27" y="126"/>
                  </a:lnTo>
                  <a:lnTo>
                    <a:pt x="40" y="112"/>
                  </a:lnTo>
                  <a:lnTo>
                    <a:pt x="52" y="101"/>
                  </a:lnTo>
                  <a:lnTo>
                    <a:pt x="67" y="92"/>
                  </a:lnTo>
                  <a:lnTo>
                    <a:pt x="83" y="82"/>
                  </a:lnTo>
                  <a:lnTo>
                    <a:pt x="98" y="73"/>
                  </a:lnTo>
                  <a:lnTo>
                    <a:pt x="113" y="64"/>
                  </a:lnTo>
                  <a:lnTo>
                    <a:pt x="129" y="54"/>
                  </a:lnTo>
                  <a:lnTo>
                    <a:pt x="138" y="44"/>
                  </a:lnTo>
                  <a:lnTo>
                    <a:pt x="144" y="34"/>
                  </a:lnTo>
                  <a:lnTo>
                    <a:pt x="148" y="21"/>
                  </a:lnTo>
                  <a:lnTo>
                    <a:pt x="150" y="9"/>
                  </a:lnTo>
                  <a:lnTo>
                    <a:pt x="148" y="6"/>
                  </a:lnTo>
                  <a:lnTo>
                    <a:pt x="147" y="3"/>
                  </a:lnTo>
                  <a:lnTo>
                    <a:pt x="145" y="1"/>
                  </a:lnTo>
                  <a:lnTo>
                    <a:pt x="142" y="0"/>
                  </a:lnTo>
                  <a:lnTo>
                    <a:pt x="139" y="1"/>
                  </a:lnTo>
                  <a:lnTo>
                    <a:pt x="137" y="2"/>
                  </a:lnTo>
                  <a:lnTo>
                    <a:pt x="135" y="4"/>
                  </a:lnTo>
                  <a:lnTo>
                    <a:pt x="134" y="7"/>
                  </a:lnTo>
                  <a:lnTo>
                    <a:pt x="133" y="17"/>
                  </a:lnTo>
                  <a:lnTo>
                    <a:pt x="131" y="26"/>
                  </a:lnTo>
                  <a:lnTo>
                    <a:pt x="127" y="34"/>
                  </a:lnTo>
                  <a:lnTo>
                    <a:pt x="119" y="41"/>
                  </a:lnTo>
                  <a:lnTo>
                    <a:pt x="101" y="53"/>
                  </a:lnTo>
                  <a:lnTo>
                    <a:pt x="83" y="63"/>
                  </a:lnTo>
                  <a:lnTo>
                    <a:pt x="64" y="75"/>
                  </a:lnTo>
                  <a:lnTo>
                    <a:pt x="46" y="86"/>
                  </a:lnTo>
                  <a:lnTo>
                    <a:pt x="30" y="99"/>
                  </a:lnTo>
                  <a:lnTo>
                    <a:pt x="17" y="115"/>
                  </a:lnTo>
                  <a:lnTo>
                    <a:pt x="6" y="131"/>
                  </a:lnTo>
                  <a:lnTo>
                    <a:pt x="0" y="152"/>
                  </a:lnTo>
                  <a:lnTo>
                    <a:pt x="1" y="155"/>
                  </a:lnTo>
                  <a:lnTo>
                    <a:pt x="2" y="157"/>
                  </a:lnTo>
                  <a:lnTo>
                    <a:pt x="4" y="160"/>
                  </a:lnTo>
                  <a:lnTo>
                    <a:pt x="7" y="161"/>
                  </a:lnTo>
                  <a:lnTo>
                    <a:pt x="10" y="160"/>
                  </a:lnTo>
                  <a:lnTo>
                    <a:pt x="14" y="157"/>
                  </a:lnTo>
                  <a:lnTo>
                    <a:pt x="15" y="155"/>
                  </a:lnTo>
                  <a:lnTo>
                    <a:pt x="16" y="152"/>
                  </a:lnTo>
                  <a:lnTo>
                    <a:pt x="16" y="15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72" name="Freeform 72"/>
            <p:cNvSpPr>
              <a:spLocks/>
            </p:cNvSpPr>
            <p:nvPr/>
          </p:nvSpPr>
          <p:spPr bwMode="auto">
            <a:xfrm>
              <a:off x="3644" y="3055"/>
              <a:ext cx="51" cy="18"/>
            </a:xfrm>
            <a:custGeom>
              <a:avLst/>
              <a:gdLst>
                <a:gd name="T0" fmla="*/ 29 w 51"/>
                <a:gd name="T1" fmla="*/ 18 h 18"/>
                <a:gd name="T2" fmla="*/ 0 w 51"/>
                <a:gd name="T3" fmla="*/ 0 h 18"/>
                <a:gd name="T4" fmla="*/ 51 w 51"/>
                <a:gd name="T5" fmla="*/ 0 h 18"/>
                <a:gd name="T6" fmla="*/ 29 w 51"/>
                <a:gd name="T7" fmla="*/ 18 h 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1" h="18">
                  <a:moveTo>
                    <a:pt x="29" y="18"/>
                  </a:moveTo>
                  <a:lnTo>
                    <a:pt x="0" y="0"/>
                  </a:lnTo>
                  <a:lnTo>
                    <a:pt x="51" y="0"/>
                  </a:lnTo>
                  <a:lnTo>
                    <a:pt x="29" y="1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73" name="Freeform 73"/>
            <p:cNvSpPr>
              <a:spLocks/>
            </p:cNvSpPr>
            <p:nvPr/>
          </p:nvSpPr>
          <p:spPr bwMode="auto">
            <a:xfrm>
              <a:off x="3858" y="3310"/>
              <a:ext cx="23" cy="8"/>
            </a:xfrm>
            <a:custGeom>
              <a:avLst/>
              <a:gdLst>
                <a:gd name="T0" fmla="*/ 11 w 23"/>
                <a:gd name="T1" fmla="*/ 8 h 8"/>
                <a:gd name="T2" fmla="*/ 16 w 23"/>
                <a:gd name="T3" fmla="*/ 8 h 8"/>
                <a:gd name="T4" fmla="*/ 20 w 23"/>
                <a:gd name="T5" fmla="*/ 7 h 8"/>
                <a:gd name="T6" fmla="*/ 22 w 23"/>
                <a:gd name="T7" fmla="*/ 5 h 8"/>
                <a:gd name="T8" fmla="*/ 23 w 23"/>
                <a:gd name="T9" fmla="*/ 4 h 8"/>
                <a:gd name="T10" fmla="*/ 22 w 23"/>
                <a:gd name="T11" fmla="*/ 3 h 8"/>
                <a:gd name="T12" fmla="*/ 20 w 23"/>
                <a:gd name="T13" fmla="*/ 1 h 8"/>
                <a:gd name="T14" fmla="*/ 16 w 23"/>
                <a:gd name="T15" fmla="*/ 0 h 8"/>
                <a:gd name="T16" fmla="*/ 11 w 23"/>
                <a:gd name="T17" fmla="*/ 0 h 8"/>
                <a:gd name="T18" fmla="*/ 7 w 23"/>
                <a:gd name="T19" fmla="*/ 0 h 8"/>
                <a:gd name="T20" fmla="*/ 3 w 23"/>
                <a:gd name="T21" fmla="*/ 1 h 8"/>
                <a:gd name="T22" fmla="*/ 1 w 23"/>
                <a:gd name="T23" fmla="*/ 3 h 8"/>
                <a:gd name="T24" fmla="*/ 0 w 23"/>
                <a:gd name="T25" fmla="*/ 4 h 8"/>
                <a:gd name="T26" fmla="*/ 1 w 23"/>
                <a:gd name="T27" fmla="*/ 5 h 8"/>
                <a:gd name="T28" fmla="*/ 3 w 23"/>
                <a:gd name="T29" fmla="*/ 7 h 8"/>
                <a:gd name="T30" fmla="*/ 7 w 23"/>
                <a:gd name="T31" fmla="*/ 8 h 8"/>
                <a:gd name="T32" fmla="*/ 11 w 23"/>
                <a:gd name="T33" fmla="*/ 8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23" h="8">
                  <a:moveTo>
                    <a:pt x="11" y="8"/>
                  </a:moveTo>
                  <a:lnTo>
                    <a:pt x="16" y="8"/>
                  </a:lnTo>
                  <a:lnTo>
                    <a:pt x="20" y="7"/>
                  </a:lnTo>
                  <a:lnTo>
                    <a:pt x="22" y="5"/>
                  </a:lnTo>
                  <a:lnTo>
                    <a:pt x="23" y="4"/>
                  </a:lnTo>
                  <a:lnTo>
                    <a:pt x="22" y="3"/>
                  </a:lnTo>
                  <a:lnTo>
                    <a:pt x="20" y="1"/>
                  </a:lnTo>
                  <a:lnTo>
                    <a:pt x="16" y="0"/>
                  </a:lnTo>
                  <a:lnTo>
                    <a:pt x="11" y="0"/>
                  </a:lnTo>
                  <a:lnTo>
                    <a:pt x="7" y="0"/>
                  </a:lnTo>
                  <a:lnTo>
                    <a:pt x="3" y="1"/>
                  </a:lnTo>
                  <a:lnTo>
                    <a:pt x="1" y="3"/>
                  </a:lnTo>
                  <a:lnTo>
                    <a:pt x="0" y="4"/>
                  </a:lnTo>
                  <a:lnTo>
                    <a:pt x="1" y="5"/>
                  </a:lnTo>
                  <a:lnTo>
                    <a:pt x="3" y="7"/>
                  </a:lnTo>
                  <a:lnTo>
                    <a:pt x="7" y="8"/>
                  </a:lnTo>
                  <a:lnTo>
                    <a:pt x="11" y="8"/>
                  </a:lnTo>
                  <a:close/>
                </a:path>
              </a:pathLst>
            </a:custGeom>
            <a:solidFill>
              <a:srgbClr val="7FB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74" name="Freeform 74"/>
            <p:cNvSpPr>
              <a:spLocks/>
            </p:cNvSpPr>
            <p:nvPr/>
          </p:nvSpPr>
          <p:spPr bwMode="auto">
            <a:xfrm>
              <a:off x="3902" y="3305"/>
              <a:ext cx="23" cy="10"/>
            </a:xfrm>
            <a:custGeom>
              <a:avLst/>
              <a:gdLst>
                <a:gd name="T0" fmla="*/ 11 w 23"/>
                <a:gd name="T1" fmla="*/ 10 h 10"/>
                <a:gd name="T2" fmla="*/ 15 w 23"/>
                <a:gd name="T3" fmla="*/ 10 h 10"/>
                <a:gd name="T4" fmla="*/ 20 w 23"/>
                <a:gd name="T5" fmla="*/ 9 h 10"/>
                <a:gd name="T6" fmla="*/ 22 w 23"/>
                <a:gd name="T7" fmla="*/ 7 h 10"/>
                <a:gd name="T8" fmla="*/ 23 w 23"/>
                <a:gd name="T9" fmla="*/ 6 h 10"/>
                <a:gd name="T10" fmla="*/ 22 w 23"/>
                <a:gd name="T11" fmla="*/ 4 h 10"/>
                <a:gd name="T12" fmla="*/ 20 w 23"/>
                <a:gd name="T13" fmla="*/ 2 h 10"/>
                <a:gd name="T14" fmla="*/ 15 w 23"/>
                <a:gd name="T15" fmla="*/ 0 h 10"/>
                <a:gd name="T16" fmla="*/ 11 w 23"/>
                <a:gd name="T17" fmla="*/ 0 h 10"/>
                <a:gd name="T18" fmla="*/ 7 w 23"/>
                <a:gd name="T19" fmla="*/ 0 h 10"/>
                <a:gd name="T20" fmla="*/ 3 w 23"/>
                <a:gd name="T21" fmla="*/ 2 h 10"/>
                <a:gd name="T22" fmla="*/ 1 w 23"/>
                <a:gd name="T23" fmla="*/ 4 h 10"/>
                <a:gd name="T24" fmla="*/ 0 w 23"/>
                <a:gd name="T25" fmla="*/ 6 h 10"/>
                <a:gd name="T26" fmla="*/ 1 w 23"/>
                <a:gd name="T27" fmla="*/ 7 h 10"/>
                <a:gd name="T28" fmla="*/ 3 w 23"/>
                <a:gd name="T29" fmla="*/ 9 h 10"/>
                <a:gd name="T30" fmla="*/ 7 w 23"/>
                <a:gd name="T31" fmla="*/ 10 h 10"/>
                <a:gd name="T32" fmla="*/ 11 w 23"/>
                <a:gd name="T33" fmla="*/ 10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23" h="10">
                  <a:moveTo>
                    <a:pt x="11" y="10"/>
                  </a:moveTo>
                  <a:lnTo>
                    <a:pt x="15" y="10"/>
                  </a:lnTo>
                  <a:lnTo>
                    <a:pt x="20" y="9"/>
                  </a:lnTo>
                  <a:lnTo>
                    <a:pt x="22" y="7"/>
                  </a:lnTo>
                  <a:lnTo>
                    <a:pt x="23" y="6"/>
                  </a:lnTo>
                  <a:lnTo>
                    <a:pt x="22" y="4"/>
                  </a:lnTo>
                  <a:lnTo>
                    <a:pt x="20" y="2"/>
                  </a:lnTo>
                  <a:lnTo>
                    <a:pt x="15" y="0"/>
                  </a:lnTo>
                  <a:lnTo>
                    <a:pt x="11" y="0"/>
                  </a:lnTo>
                  <a:lnTo>
                    <a:pt x="7" y="0"/>
                  </a:lnTo>
                  <a:lnTo>
                    <a:pt x="3" y="2"/>
                  </a:lnTo>
                  <a:lnTo>
                    <a:pt x="1" y="4"/>
                  </a:lnTo>
                  <a:lnTo>
                    <a:pt x="0" y="6"/>
                  </a:lnTo>
                  <a:lnTo>
                    <a:pt x="1" y="7"/>
                  </a:lnTo>
                  <a:lnTo>
                    <a:pt x="3" y="9"/>
                  </a:lnTo>
                  <a:lnTo>
                    <a:pt x="7" y="10"/>
                  </a:lnTo>
                  <a:lnTo>
                    <a:pt x="11" y="10"/>
                  </a:lnTo>
                  <a:close/>
                </a:path>
              </a:pathLst>
            </a:custGeom>
            <a:solidFill>
              <a:srgbClr val="7FB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75" name="Freeform 75"/>
            <p:cNvSpPr>
              <a:spLocks/>
            </p:cNvSpPr>
            <p:nvPr/>
          </p:nvSpPr>
          <p:spPr bwMode="auto">
            <a:xfrm>
              <a:off x="3833" y="3294"/>
              <a:ext cx="23" cy="9"/>
            </a:xfrm>
            <a:custGeom>
              <a:avLst/>
              <a:gdLst>
                <a:gd name="T0" fmla="*/ 11 w 23"/>
                <a:gd name="T1" fmla="*/ 9 h 9"/>
                <a:gd name="T2" fmla="*/ 15 w 23"/>
                <a:gd name="T3" fmla="*/ 9 h 9"/>
                <a:gd name="T4" fmla="*/ 20 w 23"/>
                <a:gd name="T5" fmla="*/ 8 h 9"/>
                <a:gd name="T6" fmla="*/ 22 w 23"/>
                <a:gd name="T7" fmla="*/ 6 h 9"/>
                <a:gd name="T8" fmla="*/ 23 w 23"/>
                <a:gd name="T9" fmla="*/ 4 h 9"/>
                <a:gd name="T10" fmla="*/ 22 w 23"/>
                <a:gd name="T11" fmla="*/ 3 h 9"/>
                <a:gd name="T12" fmla="*/ 20 w 23"/>
                <a:gd name="T13" fmla="*/ 1 h 9"/>
                <a:gd name="T14" fmla="*/ 15 w 23"/>
                <a:gd name="T15" fmla="*/ 0 h 9"/>
                <a:gd name="T16" fmla="*/ 11 w 23"/>
                <a:gd name="T17" fmla="*/ 0 h 9"/>
                <a:gd name="T18" fmla="*/ 7 w 23"/>
                <a:gd name="T19" fmla="*/ 0 h 9"/>
                <a:gd name="T20" fmla="*/ 3 w 23"/>
                <a:gd name="T21" fmla="*/ 1 h 9"/>
                <a:gd name="T22" fmla="*/ 1 w 23"/>
                <a:gd name="T23" fmla="*/ 3 h 9"/>
                <a:gd name="T24" fmla="*/ 0 w 23"/>
                <a:gd name="T25" fmla="*/ 4 h 9"/>
                <a:gd name="T26" fmla="*/ 1 w 23"/>
                <a:gd name="T27" fmla="*/ 6 h 9"/>
                <a:gd name="T28" fmla="*/ 3 w 23"/>
                <a:gd name="T29" fmla="*/ 8 h 9"/>
                <a:gd name="T30" fmla="*/ 7 w 23"/>
                <a:gd name="T31" fmla="*/ 9 h 9"/>
                <a:gd name="T32" fmla="*/ 11 w 23"/>
                <a:gd name="T33" fmla="*/ 9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23" h="9">
                  <a:moveTo>
                    <a:pt x="11" y="9"/>
                  </a:moveTo>
                  <a:lnTo>
                    <a:pt x="15" y="9"/>
                  </a:lnTo>
                  <a:lnTo>
                    <a:pt x="20" y="8"/>
                  </a:lnTo>
                  <a:lnTo>
                    <a:pt x="22" y="6"/>
                  </a:lnTo>
                  <a:lnTo>
                    <a:pt x="23" y="4"/>
                  </a:lnTo>
                  <a:lnTo>
                    <a:pt x="22" y="3"/>
                  </a:lnTo>
                  <a:lnTo>
                    <a:pt x="20" y="1"/>
                  </a:lnTo>
                  <a:lnTo>
                    <a:pt x="15" y="0"/>
                  </a:lnTo>
                  <a:lnTo>
                    <a:pt x="11" y="0"/>
                  </a:lnTo>
                  <a:lnTo>
                    <a:pt x="7" y="0"/>
                  </a:lnTo>
                  <a:lnTo>
                    <a:pt x="3" y="1"/>
                  </a:lnTo>
                  <a:lnTo>
                    <a:pt x="1" y="3"/>
                  </a:lnTo>
                  <a:lnTo>
                    <a:pt x="0" y="4"/>
                  </a:lnTo>
                  <a:lnTo>
                    <a:pt x="1" y="6"/>
                  </a:lnTo>
                  <a:lnTo>
                    <a:pt x="3" y="8"/>
                  </a:lnTo>
                  <a:lnTo>
                    <a:pt x="7" y="9"/>
                  </a:lnTo>
                  <a:lnTo>
                    <a:pt x="11" y="9"/>
                  </a:lnTo>
                  <a:close/>
                </a:path>
              </a:pathLst>
            </a:custGeom>
            <a:solidFill>
              <a:srgbClr val="7FB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76" name="Freeform 76"/>
            <p:cNvSpPr>
              <a:spLocks/>
            </p:cNvSpPr>
            <p:nvPr/>
          </p:nvSpPr>
          <p:spPr bwMode="auto">
            <a:xfrm>
              <a:off x="3858" y="3282"/>
              <a:ext cx="23" cy="9"/>
            </a:xfrm>
            <a:custGeom>
              <a:avLst/>
              <a:gdLst>
                <a:gd name="T0" fmla="*/ 11 w 23"/>
                <a:gd name="T1" fmla="*/ 9 h 9"/>
                <a:gd name="T2" fmla="*/ 16 w 23"/>
                <a:gd name="T3" fmla="*/ 9 h 9"/>
                <a:gd name="T4" fmla="*/ 20 w 23"/>
                <a:gd name="T5" fmla="*/ 8 h 9"/>
                <a:gd name="T6" fmla="*/ 22 w 23"/>
                <a:gd name="T7" fmla="*/ 6 h 9"/>
                <a:gd name="T8" fmla="*/ 23 w 23"/>
                <a:gd name="T9" fmla="*/ 5 h 9"/>
                <a:gd name="T10" fmla="*/ 22 w 23"/>
                <a:gd name="T11" fmla="*/ 4 h 9"/>
                <a:gd name="T12" fmla="*/ 20 w 23"/>
                <a:gd name="T13" fmla="*/ 2 h 9"/>
                <a:gd name="T14" fmla="*/ 16 w 23"/>
                <a:gd name="T15" fmla="*/ 0 h 9"/>
                <a:gd name="T16" fmla="*/ 11 w 23"/>
                <a:gd name="T17" fmla="*/ 0 h 9"/>
                <a:gd name="T18" fmla="*/ 7 w 23"/>
                <a:gd name="T19" fmla="*/ 0 h 9"/>
                <a:gd name="T20" fmla="*/ 3 w 23"/>
                <a:gd name="T21" fmla="*/ 2 h 9"/>
                <a:gd name="T22" fmla="*/ 1 w 23"/>
                <a:gd name="T23" fmla="*/ 4 h 9"/>
                <a:gd name="T24" fmla="*/ 0 w 23"/>
                <a:gd name="T25" fmla="*/ 5 h 9"/>
                <a:gd name="T26" fmla="*/ 1 w 23"/>
                <a:gd name="T27" fmla="*/ 6 h 9"/>
                <a:gd name="T28" fmla="*/ 3 w 23"/>
                <a:gd name="T29" fmla="*/ 8 h 9"/>
                <a:gd name="T30" fmla="*/ 7 w 23"/>
                <a:gd name="T31" fmla="*/ 9 h 9"/>
                <a:gd name="T32" fmla="*/ 11 w 23"/>
                <a:gd name="T33" fmla="*/ 9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23" h="9">
                  <a:moveTo>
                    <a:pt x="11" y="9"/>
                  </a:moveTo>
                  <a:lnTo>
                    <a:pt x="16" y="9"/>
                  </a:lnTo>
                  <a:lnTo>
                    <a:pt x="20" y="8"/>
                  </a:lnTo>
                  <a:lnTo>
                    <a:pt x="22" y="6"/>
                  </a:lnTo>
                  <a:lnTo>
                    <a:pt x="23" y="5"/>
                  </a:lnTo>
                  <a:lnTo>
                    <a:pt x="22" y="4"/>
                  </a:lnTo>
                  <a:lnTo>
                    <a:pt x="20" y="2"/>
                  </a:lnTo>
                  <a:lnTo>
                    <a:pt x="16" y="0"/>
                  </a:lnTo>
                  <a:lnTo>
                    <a:pt x="11" y="0"/>
                  </a:lnTo>
                  <a:lnTo>
                    <a:pt x="7" y="0"/>
                  </a:lnTo>
                  <a:lnTo>
                    <a:pt x="3" y="2"/>
                  </a:lnTo>
                  <a:lnTo>
                    <a:pt x="1" y="4"/>
                  </a:lnTo>
                  <a:lnTo>
                    <a:pt x="0" y="5"/>
                  </a:lnTo>
                  <a:lnTo>
                    <a:pt x="1" y="6"/>
                  </a:lnTo>
                  <a:lnTo>
                    <a:pt x="3" y="8"/>
                  </a:lnTo>
                  <a:lnTo>
                    <a:pt x="7" y="9"/>
                  </a:lnTo>
                  <a:lnTo>
                    <a:pt x="11" y="9"/>
                  </a:lnTo>
                  <a:close/>
                </a:path>
              </a:pathLst>
            </a:custGeom>
            <a:solidFill>
              <a:srgbClr val="7FB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77" name="Freeform 77"/>
            <p:cNvSpPr>
              <a:spLocks/>
            </p:cNvSpPr>
            <p:nvPr/>
          </p:nvSpPr>
          <p:spPr bwMode="auto">
            <a:xfrm>
              <a:off x="3829" y="3266"/>
              <a:ext cx="23" cy="9"/>
            </a:xfrm>
            <a:custGeom>
              <a:avLst/>
              <a:gdLst>
                <a:gd name="T0" fmla="*/ 11 w 23"/>
                <a:gd name="T1" fmla="*/ 9 h 9"/>
                <a:gd name="T2" fmla="*/ 15 w 23"/>
                <a:gd name="T3" fmla="*/ 9 h 9"/>
                <a:gd name="T4" fmla="*/ 19 w 23"/>
                <a:gd name="T5" fmla="*/ 8 h 9"/>
                <a:gd name="T6" fmla="*/ 22 w 23"/>
                <a:gd name="T7" fmla="*/ 6 h 9"/>
                <a:gd name="T8" fmla="*/ 23 w 23"/>
                <a:gd name="T9" fmla="*/ 4 h 9"/>
                <a:gd name="T10" fmla="*/ 22 w 23"/>
                <a:gd name="T11" fmla="*/ 3 h 9"/>
                <a:gd name="T12" fmla="*/ 19 w 23"/>
                <a:gd name="T13" fmla="*/ 1 h 9"/>
                <a:gd name="T14" fmla="*/ 15 w 23"/>
                <a:gd name="T15" fmla="*/ 0 h 9"/>
                <a:gd name="T16" fmla="*/ 11 w 23"/>
                <a:gd name="T17" fmla="*/ 0 h 9"/>
                <a:gd name="T18" fmla="*/ 7 w 23"/>
                <a:gd name="T19" fmla="*/ 0 h 9"/>
                <a:gd name="T20" fmla="*/ 3 w 23"/>
                <a:gd name="T21" fmla="*/ 1 h 9"/>
                <a:gd name="T22" fmla="*/ 1 w 23"/>
                <a:gd name="T23" fmla="*/ 3 h 9"/>
                <a:gd name="T24" fmla="*/ 0 w 23"/>
                <a:gd name="T25" fmla="*/ 4 h 9"/>
                <a:gd name="T26" fmla="*/ 1 w 23"/>
                <a:gd name="T27" fmla="*/ 6 h 9"/>
                <a:gd name="T28" fmla="*/ 3 w 23"/>
                <a:gd name="T29" fmla="*/ 8 h 9"/>
                <a:gd name="T30" fmla="*/ 7 w 23"/>
                <a:gd name="T31" fmla="*/ 9 h 9"/>
                <a:gd name="T32" fmla="*/ 11 w 23"/>
                <a:gd name="T33" fmla="*/ 9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23" h="9">
                  <a:moveTo>
                    <a:pt x="11" y="9"/>
                  </a:moveTo>
                  <a:lnTo>
                    <a:pt x="15" y="9"/>
                  </a:lnTo>
                  <a:lnTo>
                    <a:pt x="19" y="8"/>
                  </a:lnTo>
                  <a:lnTo>
                    <a:pt x="22" y="6"/>
                  </a:lnTo>
                  <a:lnTo>
                    <a:pt x="23" y="4"/>
                  </a:lnTo>
                  <a:lnTo>
                    <a:pt x="22" y="3"/>
                  </a:lnTo>
                  <a:lnTo>
                    <a:pt x="19" y="1"/>
                  </a:lnTo>
                  <a:lnTo>
                    <a:pt x="15" y="0"/>
                  </a:lnTo>
                  <a:lnTo>
                    <a:pt x="11" y="0"/>
                  </a:lnTo>
                  <a:lnTo>
                    <a:pt x="7" y="0"/>
                  </a:lnTo>
                  <a:lnTo>
                    <a:pt x="3" y="1"/>
                  </a:lnTo>
                  <a:lnTo>
                    <a:pt x="1" y="3"/>
                  </a:lnTo>
                  <a:lnTo>
                    <a:pt x="0" y="4"/>
                  </a:lnTo>
                  <a:lnTo>
                    <a:pt x="1" y="6"/>
                  </a:lnTo>
                  <a:lnTo>
                    <a:pt x="3" y="8"/>
                  </a:lnTo>
                  <a:lnTo>
                    <a:pt x="7" y="9"/>
                  </a:lnTo>
                  <a:lnTo>
                    <a:pt x="11" y="9"/>
                  </a:lnTo>
                  <a:close/>
                </a:path>
              </a:pathLst>
            </a:custGeom>
            <a:solidFill>
              <a:srgbClr val="7FB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78" name="Freeform 78"/>
            <p:cNvSpPr>
              <a:spLocks/>
            </p:cNvSpPr>
            <p:nvPr/>
          </p:nvSpPr>
          <p:spPr bwMode="auto">
            <a:xfrm>
              <a:off x="3857" y="3257"/>
              <a:ext cx="23" cy="9"/>
            </a:xfrm>
            <a:custGeom>
              <a:avLst/>
              <a:gdLst>
                <a:gd name="T0" fmla="*/ 11 w 23"/>
                <a:gd name="T1" fmla="*/ 9 h 9"/>
                <a:gd name="T2" fmla="*/ 15 w 23"/>
                <a:gd name="T3" fmla="*/ 9 h 9"/>
                <a:gd name="T4" fmla="*/ 20 w 23"/>
                <a:gd name="T5" fmla="*/ 8 h 9"/>
                <a:gd name="T6" fmla="*/ 22 w 23"/>
                <a:gd name="T7" fmla="*/ 7 h 9"/>
                <a:gd name="T8" fmla="*/ 23 w 23"/>
                <a:gd name="T9" fmla="*/ 5 h 9"/>
                <a:gd name="T10" fmla="*/ 22 w 23"/>
                <a:gd name="T11" fmla="*/ 4 h 9"/>
                <a:gd name="T12" fmla="*/ 20 w 23"/>
                <a:gd name="T13" fmla="*/ 1 h 9"/>
                <a:gd name="T14" fmla="*/ 15 w 23"/>
                <a:gd name="T15" fmla="*/ 0 h 9"/>
                <a:gd name="T16" fmla="*/ 11 w 23"/>
                <a:gd name="T17" fmla="*/ 0 h 9"/>
                <a:gd name="T18" fmla="*/ 7 w 23"/>
                <a:gd name="T19" fmla="*/ 0 h 9"/>
                <a:gd name="T20" fmla="*/ 3 w 23"/>
                <a:gd name="T21" fmla="*/ 1 h 9"/>
                <a:gd name="T22" fmla="*/ 1 w 23"/>
                <a:gd name="T23" fmla="*/ 4 h 9"/>
                <a:gd name="T24" fmla="*/ 0 w 23"/>
                <a:gd name="T25" fmla="*/ 5 h 9"/>
                <a:gd name="T26" fmla="*/ 1 w 23"/>
                <a:gd name="T27" fmla="*/ 7 h 9"/>
                <a:gd name="T28" fmla="*/ 3 w 23"/>
                <a:gd name="T29" fmla="*/ 8 h 9"/>
                <a:gd name="T30" fmla="*/ 7 w 23"/>
                <a:gd name="T31" fmla="*/ 9 h 9"/>
                <a:gd name="T32" fmla="*/ 11 w 23"/>
                <a:gd name="T33" fmla="*/ 9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23" h="9">
                  <a:moveTo>
                    <a:pt x="11" y="9"/>
                  </a:moveTo>
                  <a:lnTo>
                    <a:pt x="15" y="9"/>
                  </a:lnTo>
                  <a:lnTo>
                    <a:pt x="20" y="8"/>
                  </a:lnTo>
                  <a:lnTo>
                    <a:pt x="22" y="7"/>
                  </a:lnTo>
                  <a:lnTo>
                    <a:pt x="23" y="5"/>
                  </a:lnTo>
                  <a:lnTo>
                    <a:pt x="22" y="4"/>
                  </a:lnTo>
                  <a:lnTo>
                    <a:pt x="20" y="1"/>
                  </a:lnTo>
                  <a:lnTo>
                    <a:pt x="15" y="0"/>
                  </a:lnTo>
                  <a:lnTo>
                    <a:pt x="11" y="0"/>
                  </a:lnTo>
                  <a:lnTo>
                    <a:pt x="7" y="0"/>
                  </a:lnTo>
                  <a:lnTo>
                    <a:pt x="3" y="1"/>
                  </a:lnTo>
                  <a:lnTo>
                    <a:pt x="1" y="4"/>
                  </a:lnTo>
                  <a:lnTo>
                    <a:pt x="0" y="5"/>
                  </a:lnTo>
                  <a:lnTo>
                    <a:pt x="1" y="7"/>
                  </a:lnTo>
                  <a:lnTo>
                    <a:pt x="3" y="8"/>
                  </a:lnTo>
                  <a:lnTo>
                    <a:pt x="7" y="9"/>
                  </a:lnTo>
                  <a:lnTo>
                    <a:pt x="11" y="9"/>
                  </a:lnTo>
                  <a:close/>
                </a:path>
              </a:pathLst>
            </a:custGeom>
            <a:solidFill>
              <a:srgbClr val="7FB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79" name="Freeform 79"/>
            <p:cNvSpPr>
              <a:spLocks/>
            </p:cNvSpPr>
            <p:nvPr/>
          </p:nvSpPr>
          <p:spPr bwMode="auto">
            <a:xfrm>
              <a:off x="3831" y="3245"/>
              <a:ext cx="23" cy="9"/>
            </a:xfrm>
            <a:custGeom>
              <a:avLst/>
              <a:gdLst>
                <a:gd name="T0" fmla="*/ 11 w 23"/>
                <a:gd name="T1" fmla="*/ 9 h 9"/>
                <a:gd name="T2" fmla="*/ 15 w 23"/>
                <a:gd name="T3" fmla="*/ 9 h 9"/>
                <a:gd name="T4" fmla="*/ 20 w 23"/>
                <a:gd name="T5" fmla="*/ 8 h 9"/>
                <a:gd name="T6" fmla="*/ 22 w 23"/>
                <a:gd name="T7" fmla="*/ 6 h 9"/>
                <a:gd name="T8" fmla="*/ 23 w 23"/>
                <a:gd name="T9" fmla="*/ 4 h 9"/>
                <a:gd name="T10" fmla="*/ 22 w 23"/>
                <a:gd name="T11" fmla="*/ 3 h 9"/>
                <a:gd name="T12" fmla="*/ 20 w 23"/>
                <a:gd name="T13" fmla="*/ 1 h 9"/>
                <a:gd name="T14" fmla="*/ 15 w 23"/>
                <a:gd name="T15" fmla="*/ 0 h 9"/>
                <a:gd name="T16" fmla="*/ 11 w 23"/>
                <a:gd name="T17" fmla="*/ 0 h 9"/>
                <a:gd name="T18" fmla="*/ 7 w 23"/>
                <a:gd name="T19" fmla="*/ 0 h 9"/>
                <a:gd name="T20" fmla="*/ 3 w 23"/>
                <a:gd name="T21" fmla="*/ 1 h 9"/>
                <a:gd name="T22" fmla="*/ 1 w 23"/>
                <a:gd name="T23" fmla="*/ 3 h 9"/>
                <a:gd name="T24" fmla="*/ 0 w 23"/>
                <a:gd name="T25" fmla="*/ 4 h 9"/>
                <a:gd name="T26" fmla="*/ 1 w 23"/>
                <a:gd name="T27" fmla="*/ 6 h 9"/>
                <a:gd name="T28" fmla="*/ 3 w 23"/>
                <a:gd name="T29" fmla="*/ 8 h 9"/>
                <a:gd name="T30" fmla="*/ 7 w 23"/>
                <a:gd name="T31" fmla="*/ 9 h 9"/>
                <a:gd name="T32" fmla="*/ 11 w 23"/>
                <a:gd name="T33" fmla="*/ 9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23" h="9">
                  <a:moveTo>
                    <a:pt x="11" y="9"/>
                  </a:moveTo>
                  <a:lnTo>
                    <a:pt x="15" y="9"/>
                  </a:lnTo>
                  <a:lnTo>
                    <a:pt x="20" y="8"/>
                  </a:lnTo>
                  <a:lnTo>
                    <a:pt x="22" y="6"/>
                  </a:lnTo>
                  <a:lnTo>
                    <a:pt x="23" y="4"/>
                  </a:lnTo>
                  <a:lnTo>
                    <a:pt x="22" y="3"/>
                  </a:lnTo>
                  <a:lnTo>
                    <a:pt x="20" y="1"/>
                  </a:lnTo>
                  <a:lnTo>
                    <a:pt x="15" y="0"/>
                  </a:lnTo>
                  <a:lnTo>
                    <a:pt x="11" y="0"/>
                  </a:lnTo>
                  <a:lnTo>
                    <a:pt x="7" y="0"/>
                  </a:lnTo>
                  <a:lnTo>
                    <a:pt x="3" y="1"/>
                  </a:lnTo>
                  <a:lnTo>
                    <a:pt x="1" y="3"/>
                  </a:lnTo>
                  <a:lnTo>
                    <a:pt x="0" y="4"/>
                  </a:lnTo>
                  <a:lnTo>
                    <a:pt x="1" y="6"/>
                  </a:lnTo>
                  <a:lnTo>
                    <a:pt x="3" y="8"/>
                  </a:lnTo>
                  <a:lnTo>
                    <a:pt x="7" y="9"/>
                  </a:lnTo>
                  <a:lnTo>
                    <a:pt x="11" y="9"/>
                  </a:lnTo>
                  <a:close/>
                </a:path>
              </a:pathLst>
            </a:custGeom>
            <a:solidFill>
              <a:srgbClr val="7FB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80" name="Freeform 80"/>
            <p:cNvSpPr>
              <a:spLocks/>
            </p:cNvSpPr>
            <p:nvPr/>
          </p:nvSpPr>
          <p:spPr bwMode="auto">
            <a:xfrm>
              <a:off x="3405" y="3583"/>
              <a:ext cx="23" cy="9"/>
            </a:xfrm>
            <a:custGeom>
              <a:avLst/>
              <a:gdLst>
                <a:gd name="T0" fmla="*/ 11 w 23"/>
                <a:gd name="T1" fmla="*/ 9 h 9"/>
                <a:gd name="T2" fmla="*/ 16 w 23"/>
                <a:gd name="T3" fmla="*/ 9 h 9"/>
                <a:gd name="T4" fmla="*/ 20 w 23"/>
                <a:gd name="T5" fmla="*/ 8 h 9"/>
                <a:gd name="T6" fmla="*/ 22 w 23"/>
                <a:gd name="T7" fmla="*/ 6 h 9"/>
                <a:gd name="T8" fmla="*/ 23 w 23"/>
                <a:gd name="T9" fmla="*/ 4 h 9"/>
                <a:gd name="T10" fmla="*/ 22 w 23"/>
                <a:gd name="T11" fmla="*/ 3 h 9"/>
                <a:gd name="T12" fmla="*/ 20 w 23"/>
                <a:gd name="T13" fmla="*/ 1 h 9"/>
                <a:gd name="T14" fmla="*/ 16 w 23"/>
                <a:gd name="T15" fmla="*/ 0 h 9"/>
                <a:gd name="T16" fmla="*/ 11 w 23"/>
                <a:gd name="T17" fmla="*/ 0 h 9"/>
                <a:gd name="T18" fmla="*/ 7 w 23"/>
                <a:gd name="T19" fmla="*/ 0 h 9"/>
                <a:gd name="T20" fmla="*/ 3 w 23"/>
                <a:gd name="T21" fmla="*/ 1 h 9"/>
                <a:gd name="T22" fmla="*/ 1 w 23"/>
                <a:gd name="T23" fmla="*/ 3 h 9"/>
                <a:gd name="T24" fmla="*/ 0 w 23"/>
                <a:gd name="T25" fmla="*/ 4 h 9"/>
                <a:gd name="T26" fmla="*/ 1 w 23"/>
                <a:gd name="T27" fmla="*/ 6 h 9"/>
                <a:gd name="T28" fmla="*/ 3 w 23"/>
                <a:gd name="T29" fmla="*/ 8 h 9"/>
                <a:gd name="T30" fmla="*/ 7 w 23"/>
                <a:gd name="T31" fmla="*/ 9 h 9"/>
                <a:gd name="T32" fmla="*/ 11 w 23"/>
                <a:gd name="T33" fmla="*/ 9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23" h="9">
                  <a:moveTo>
                    <a:pt x="11" y="9"/>
                  </a:moveTo>
                  <a:lnTo>
                    <a:pt x="16" y="9"/>
                  </a:lnTo>
                  <a:lnTo>
                    <a:pt x="20" y="8"/>
                  </a:lnTo>
                  <a:lnTo>
                    <a:pt x="22" y="6"/>
                  </a:lnTo>
                  <a:lnTo>
                    <a:pt x="23" y="4"/>
                  </a:lnTo>
                  <a:lnTo>
                    <a:pt x="22" y="3"/>
                  </a:lnTo>
                  <a:lnTo>
                    <a:pt x="20" y="1"/>
                  </a:lnTo>
                  <a:lnTo>
                    <a:pt x="16" y="0"/>
                  </a:lnTo>
                  <a:lnTo>
                    <a:pt x="11" y="0"/>
                  </a:lnTo>
                  <a:lnTo>
                    <a:pt x="7" y="0"/>
                  </a:lnTo>
                  <a:lnTo>
                    <a:pt x="3" y="1"/>
                  </a:lnTo>
                  <a:lnTo>
                    <a:pt x="1" y="3"/>
                  </a:lnTo>
                  <a:lnTo>
                    <a:pt x="0" y="4"/>
                  </a:lnTo>
                  <a:lnTo>
                    <a:pt x="1" y="6"/>
                  </a:lnTo>
                  <a:lnTo>
                    <a:pt x="3" y="8"/>
                  </a:lnTo>
                  <a:lnTo>
                    <a:pt x="7" y="9"/>
                  </a:lnTo>
                  <a:lnTo>
                    <a:pt x="11" y="9"/>
                  </a:lnTo>
                  <a:close/>
                </a:path>
              </a:pathLst>
            </a:custGeom>
            <a:solidFill>
              <a:srgbClr val="7FB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81" name="Freeform 81"/>
            <p:cNvSpPr>
              <a:spLocks/>
            </p:cNvSpPr>
            <p:nvPr/>
          </p:nvSpPr>
          <p:spPr bwMode="auto">
            <a:xfrm>
              <a:off x="3437" y="3573"/>
              <a:ext cx="23" cy="10"/>
            </a:xfrm>
            <a:custGeom>
              <a:avLst/>
              <a:gdLst>
                <a:gd name="T0" fmla="*/ 12 w 23"/>
                <a:gd name="T1" fmla="*/ 10 h 10"/>
                <a:gd name="T2" fmla="*/ 16 w 23"/>
                <a:gd name="T3" fmla="*/ 10 h 10"/>
                <a:gd name="T4" fmla="*/ 20 w 23"/>
                <a:gd name="T5" fmla="*/ 9 h 10"/>
                <a:gd name="T6" fmla="*/ 22 w 23"/>
                <a:gd name="T7" fmla="*/ 7 h 10"/>
                <a:gd name="T8" fmla="*/ 23 w 23"/>
                <a:gd name="T9" fmla="*/ 6 h 10"/>
                <a:gd name="T10" fmla="*/ 22 w 23"/>
                <a:gd name="T11" fmla="*/ 3 h 10"/>
                <a:gd name="T12" fmla="*/ 20 w 23"/>
                <a:gd name="T13" fmla="*/ 1 h 10"/>
                <a:gd name="T14" fmla="*/ 16 w 23"/>
                <a:gd name="T15" fmla="*/ 0 h 10"/>
                <a:gd name="T16" fmla="*/ 12 w 23"/>
                <a:gd name="T17" fmla="*/ 0 h 10"/>
                <a:gd name="T18" fmla="*/ 8 w 23"/>
                <a:gd name="T19" fmla="*/ 0 h 10"/>
                <a:gd name="T20" fmla="*/ 3 w 23"/>
                <a:gd name="T21" fmla="*/ 1 h 10"/>
                <a:gd name="T22" fmla="*/ 1 w 23"/>
                <a:gd name="T23" fmla="*/ 3 h 10"/>
                <a:gd name="T24" fmla="*/ 0 w 23"/>
                <a:gd name="T25" fmla="*/ 6 h 10"/>
                <a:gd name="T26" fmla="*/ 1 w 23"/>
                <a:gd name="T27" fmla="*/ 7 h 10"/>
                <a:gd name="T28" fmla="*/ 3 w 23"/>
                <a:gd name="T29" fmla="*/ 9 h 10"/>
                <a:gd name="T30" fmla="*/ 8 w 23"/>
                <a:gd name="T31" fmla="*/ 10 h 10"/>
                <a:gd name="T32" fmla="*/ 12 w 23"/>
                <a:gd name="T33" fmla="*/ 10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23" h="10">
                  <a:moveTo>
                    <a:pt x="12" y="10"/>
                  </a:moveTo>
                  <a:lnTo>
                    <a:pt x="16" y="10"/>
                  </a:lnTo>
                  <a:lnTo>
                    <a:pt x="20" y="9"/>
                  </a:lnTo>
                  <a:lnTo>
                    <a:pt x="22" y="7"/>
                  </a:lnTo>
                  <a:lnTo>
                    <a:pt x="23" y="6"/>
                  </a:lnTo>
                  <a:lnTo>
                    <a:pt x="22" y="3"/>
                  </a:lnTo>
                  <a:lnTo>
                    <a:pt x="20" y="1"/>
                  </a:lnTo>
                  <a:lnTo>
                    <a:pt x="16" y="0"/>
                  </a:lnTo>
                  <a:lnTo>
                    <a:pt x="12" y="0"/>
                  </a:lnTo>
                  <a:lnTo>
                    <a:pt x="8" y="0"/>
                  </a:lnTo>
                  <a:lnTo>
                    <a:pt x="3" y="1"/>
                  </a:lnTo>
                  <a:lnTo>
                    <a:pt x="1" y="3"/>
                  </a:lnTo>
                  <a:lnTo>
                    <a:pt x="0" y="6"/>
                  </a:lnTo>
                  <a:lnTo>
                    <a:pt x="1" y="7"/>
                  </a:lnTo>
                  <a:lnTo>
                    <a:pt x="3" y="9"/>
                  </a:lnTo>
                  <a:lnTo>
                    <a:pt x="8" y="10"/>
                  </a:lnTo>
                  <a:lnTo>
                    <a:pt x="12" y="10"/>
                  </a:lnTo>
                  <a:close/>
                </a:path>
              </a:pathLst>
            </a:custGeom>
            <a:solidFill>
              <a:srgbClr val="7FB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82" name="Freeform 82"/>
            <p:cNvSpPr>
              <a:spLocks/>
            </p:cNvSpPr>
            <p:nvPr/>
          </p:nvSpPr>
          <p:spPr bwMode="auto">
            <a:xfrm>
              <a:off x="3379" y="3570"/>
              <a:ext cx="23" cy="10"/>
            </a:xfrm>
            <a:custGeom>
              <a:avLst/>
              <a:gdLst>
                <a:gd name="T0" fmla="*/ 11 w 23"/>
                <a:gd name="T1" fmla="*/ 10 h 10"/>
                <a:gd name="T2" fmla="*/ 15 w 23"/>
                <a:gd name="T3" fmla="*/ 10 h 10"/>
                <a:gd name="T4" fmla="*/ 20 w 23"/>
                <a:gd name="T5" fmla="*/ 9 h 10"/>
                <a:gd name="T6" fmla="*/ 22 w 23"/>
                <a:gd name="T7" fmla="*/ 6 h 10"/>
                <a:gd name="T8" fmla="*/ 23 w 23"/>
                <a:gd name="T9" fmla="*/ 5 h 10"/>
                <a:gd name="T10" fmla="*/ 22 w 23"/>
                <a:gd name="T11" fmla="*/ 3 h 10"/>
                <a:gd name="T12" fmla="*/ 20 w 23"/>
                <a:gd name="T13" fmla="*/ 1 h 10"/>
                <a:gd name="T14" fmla="*/ 15 w 23"/>
                <a:gd name="T15" fmla="*/ 0 h 10"/>
                <a:gd name="T16" fmla="*/ 11 w 23"/>
                <a:gd name="T17" fmla="*/ 0 h 10"/>
                <a:gd name="T18" fmla="*/ 7 w 23"/>
                <a:gd name="T19" fmla="*/ 0 h 10"/>
                <a:gd name="T20" fmla="*/ 3 w 23"/>
                <a:gd name="T21" fmla="*/ 1 h 10"/>
                <a:gd name="T22" fmla="*/ 1 w 23"/>
                <a:gd name="T23" fmla="*/ 3 h 10"/>
                <a:gd name="T24" fmla="*/ 0 w 23"/>
                <a:gd name="T25" fmla="*/ 5 h 10"/>
                <a:gd name="T26" fmla="*/ 1 w 23"/>
                <a:gd name="T27" fmla="*/ 6 h 10"/>
                <a:gd name="T28" fmla="*/ 3 w 23"/>
                <a:gd name="T29" fmla="*/ 9 h 10"/>
                <a:gd name="T30" fmla="*/ 7 w 23"/>
                <a:gd name="T31" fmla="*/ 10 h 10"/>
                <a:gd name="T32" fmla="*/ 11 w 23"/>
                <a:gd name="T33" fmla="*/ 10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23" h="10">
                  <a:moveTo>
                    <a:pt x="11" y="10"/>
                  </a:moveTo>
                  <a:lnTo>
                    <a:pt x="15" y="10"/>
                  </a:lnTo>
                  <a:lnTo>
                    <a:pt x="20" y="9"/>
                  </a:lnTo>
                  <a:lnTo>
                    <a:pt x="22" y="6"/>
                  </a:lnTo>
                  <a:lnTo>
                    <a:pt x="23" y="5"/>
                  </a:lnTo>
                  <a:lnTo>
                    <a:pt x="22" y="3"/>
                  </a:lnTo>
                  <a:lnTo>
                    <a:pt x="20" y="1"/>
                  </a:lnTo>
                  <a:lnTo>
                    <a:pt x="15" y="0"/>
                  </a:lnTo>
                  <a:lnTo>
                    <a:pt x="11" y="0"/>
                  </a:lnTo>
                  <a:lnTo>
                    <a:pt x="7" y="0"/>
                  </a:lnTo>
                  <a:lnTo>
                    <a:pt x="3" y="1"/>
                  </a:lnTo>
                  <a:lnTo>
                    <a:pt x="1" y="3"/>
                  </a:lnTo>
                  <a:lnTo>
                    <a:pt x="0" y="5"/>
                  </a:lnTo>
                  <a:lnTo>
                    <a:pt x="1" y="6"/>
                  </a:lnTo>
                  <a:lnTo>
                    <a:pt x="3" y="9"/>
                  </a:lnTo>
                  <a:lnTo>
                    <a:pt x="7" y="10"/>
                  </a:lnTo>
                  <a:lnTo>
                    <a:pt x="11" y="10"/>
                  </a:lnTo>
                  <a:close/>
                </a:path>
              </a:pathLst>
            </a:custGeom>
            <a:solidFill>
              <a:srgbClr val="7FB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83" name="Freeform 83"/>
            <p:cNvSpPr>
              <a:spLocks/>
            </p:cNvSpPr>
            <p:nvPr/>
          </p:nvSpPr>
          <p:spPr bwMode="auto">
            <a:xfrm>
              <a:off x="3400" y="3560"/>
              <a:ext cx="23" cy="8"/>
            </a:xfrm>
            <a:custGeom>
              <a:avLst/>
              <a:gdLst>
                <a:gd name="T0" fmla="*/ 11 w 23"/>
                <a:gd name="T1" fmla="*/ 8 h 8"/>
                <a:gd name="T2" fmla="*/ 15 w 23"/>
                <a:gd name="T3" fmla="*/ 8 h 8"/>
                <a:gd name="T4" fmla="*/ 20 w 23"/>
                <a:gd name="T5" fmla="*/ 7 h 8"/>
                <a:gd name="T6" fmla="*/ 22 w 23"/>
                <a:gd name="T7" fmla="*/ 5 h 8"/>
                <a:gd name="T8" fmla="*/ 23 w 23"/>
                <a:gd name="T9" fmla="*/ 4 h 8"/>
                <a:gd name="T10" fmla="*/ 22 w 23"/>
                <a:gd name="T11" fmla="*/ 2 h 8"/>
                <a:gd name="T12" fmla="*/ 20 w 23"/>
                <a:gd name="T13" fmla="*/ 1 h 8"/>
                <a:gd name="T14" fmla="*/ 15 w 23"/>
                <a:gd name="T15" fmla="*/ 0 h 8"/>
                <a:gd name="T16" fmla="*/ 11 w 23"/>
                <a:gd name="T17" fmla="*/ 0 h 8"/>
                <a:gd name="T18" fmla="*/ 7 w 23"/>
                <a:gd name="T19" fmla="*/ 0 h 8"/>
                <a:gd name="T20" fmla="*/ 3 w 23"/>
                <a:gd name="T21" fmla="*/ 1 h 8"/>
                <a:gd name="T22" fmla="*/ 1 w 23"/>
                <a:gd name="T23" fmla="*/ 2 h 8"/>
                <a:gd name="T24" fmla="*/ 0 w 23"/>
                <a:gd name="T25" fmla="*/ 4 h 8"/>
                <a:gd name="T26" fmla="*/ 1 w 23"/>
                <a:gd name="T27" fmla="*/ 5 h 8"/>
                <a:gd name="T28" fmla="*/ 3 w 23"/>
                <a:gd name="T29" fmla="*/ 7 h 8"/>
                <a:gd name="T30" fmla="*/ 7 w 23"/>
                <a:gd name="T31" fmla="*/ 8 h 8"/>
                <a:gd name="T32" fmla="*/ 11 w 23"/>
                <a:gd name="T33" fmla="*/ 8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23" h="8">
                  <a:moveTo>
                    <a:pt x="11" y="8"/>
                  </a:moveTo>
                  <a:lnTo>
                    <a:pt x="15" y="8"/>
                  </a:lnTo>
                  <a:lnTo>
                    <a:pt x="20" y="7"/>
                  </a:lnTo>
                  <a:lnTo>
                    <a:pt x="22" y="5"/>
                  </a:lnTo>
                  <a:lnTo>
                    <a:pt x="23" y="4"/>
                  </a:lnTo>
                  <a:lnTo>
                    <a:pt x="22" y="2"/>
                  </a:lnTo>
                  <a:lnTo>
                    <a:pt x="20" y="1"/>
                  </a:lnTo>
                  <a:lnTo>
                    <a:pt x="15" y="0"/>
                  </a:lnTo>
                  <a:lnTo>
                    <a:pt x="11" y="0"/>
                  </a:lnTo>
                  <a:lnTo>
                    <a:pt x="7" y="0"/>
                  </a:lnTo>
                  <a:lnTo>
                    <a:pt x="3" y="1"/>
                  </a:lnTo>
                  <a:lnTo>
                    <a:pt x="1" y="2"/>
                  </a:lnTo>
                  <a:lnTo>
                    <a:pt x="0" y="4"/>
                  </a:lnTo>
                  <a:lnTo>
                    <a:pt x="1" y="5"/>
                  </a:lnTo>
                  <a:lnTo>
                    <a:pt x="3" y="7"/>
                  </a:lnTo>
                  <a:lnTo>
                    <a:pt x="7" y="8"/>
                  </a:lnTo>
                  <a:lnTo>
                    <a:pt x="11" y="8"/>
                  </a:lnTo>
                  <a:close/>
                </a:path>
              </a:pathLst>
            </a:custGeom>
            <a:solidFill>
              <a:srgbClr val="7FB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84" name="Freeform 84"/>
            <p:cNvSpPr>
              <a:spLocks/>
            </p:cNvSpPr>
            <p:nvPr/>
          </p:nvSpPr>
          <p:spPr bwMode="auto">
            <a:xfrm>
              <a:off x="3373" y="3547"/>
              <a:ext cx="24" cy="9"/>
            </a:xfrm>
            <a:custGeom>
              <a:avLst/>
              <a:gdLst>
                <a:gd name="T0" fmla="*/ 12 w 24"/>
                <a:gd name="T1" fmla="*/ 9 h 9"/>
                <a:gd name="T2" fmla="*/ 16 w 24"/>
                <a:gd name="T3" fmla="*/ 9 h 9"/>
                <a:gd name="T4" fmla="*/ 20 w 24"/>
                <a:gd name="T5" fmla="*/ 7 h 9"/>
                <a:gd name="T6" fmla="*/ 22 w 24"/>
                <a:gd name="T7" fmla="*/ 5 h 9"/>
                <a:gd name="T8" fmla="*/ 24 w 24"/>
                <a:gd name="T9" fmla="*/ 4 h 9"/>
                <a:gd name="T10" fmla="*/ 22 w 24"/>
                <a:gd name="T11" fmla="*/ 3 h 9"/>
                <a:gd name="T12" fmla="*/ 20 w 24"/>
                <a:gd name="T13" fmla="*/ 1 h 9"/>
                <a:gd name="T14" fmla="*/ 16 w 24"/>
                <a:gd name="T15" fmla="*/ 0 h 9"/>
                <a:gd name="T16" fmla="*/ 12 w 24"/>
                <a:gd name="T17" fmla="*/ 0 h 9"/>
                <a:gd name="T18" fmla="*/ 7 w 24"/>
                <a:gd name="T19" fmla="*/ 0 h 9"/>
                <a:gd name="T20" fmla="*/ 4 w 24"/>
                <a:gd name="T21" fmla="*/ 1 h 9"/>
                <a:gd name="T22" fmla="*/ 2 w 24"/>
                <a:gd name="T23" fmla="*/ 3 h 9"/>
                <a:gd name="T24" fmla="*/ 0 w 24"/>
                <a:gd name="T25" fmla="*/ 4 h 9"/>
                <a:gd name="T26" fmla="*/ 2 w 24"/>
                <a:gd name="T27" fmla="*/ 5 h 9"/>
                <a:gd name="T28" fmla="*/ 4 w 24"/>
                <a:gd name="T29" fmla="*/ 7 h 9"/>
                <a:gd name="T30" fmla="*/ 7 w 24"/>
                <a:gd name="T31" fmla="*/ 9 h 9"/>
                <a:gd name="T32" fmla="*/ 12 w 24"/>
                <a:gd name="T33" fmla="*/ 9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24" h="9">
                  <a:moveTo>
                    <a:pt x="12" y="9"/>
                  </a:moveTo>
                  <a:lnTo>
                    <a:pt x="16" y="9"/>
                  </a:lnTo>
                  <a:lnTo>
                    <a:pt x="20" y="7"/>
                  </a:lnTo>
                  <a:lnTo>
                    <a:pt x="22" y="5"/>
                  </a:lnTo>
                  <a:lnTo>
                    <a:pt x="24" y="4"/>
                  </a:lnTo>
                  <a:lnTo>
                    <a:pt x="22" y="3"/>
                  </a:lnTo>
                  <a:lnTo>
                    <a:pt x="20" y="1"/>
                  </a:lnTo>
                  <a:lnTo>
                    <a:pt x="16" y="0"/>
                  </a:lnTo>
                  <a:lnTo>
                    <a:pt x="12" y="0"/>
                  </a:lnTo>
                  <a:lnTo>
                    <a:pt x="7" y="0"/>
                  </a:lnTo>
                  <a:lnTo>
                    <a:pt x="4" y="1"/>
                  </a:lnTo>
                  <a:lnTo>
                    <a:pt x="2" y="3"/>
                  </a:lnTo>
                  <a:lnTo>
                    <a:pt x="0" y="4"/>
                  </a:lnTo>
                  <a:lnTo>
                    <a:pt x="2" y="5"/>
                  </a:lnTo>
                  <a:lnTo>
                    <a:pt x="4" y="7"/>
                  </a:lnTo>
                  <a:lnTo>
                    <a:pt x="7" y="9"/>
                  </a:lnTo>
                  <a:lnTo>
                    <a:pt x="12" y="9"/>
                  </a:lnTo>
                  <a:close/>
                </a:path>
              </a:pathLst>
            </a:custGeom>
            <a:solidFill>
              <a:srgbClr val="7FB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85" name="Freeform 85"/>
            <p:cNvSpPr>
              <a:spLocks/>
            </p:cNvSpPr>
            <p:nvPr/>
          </p:nvSpPr>
          <p:spPr bwMode="auto">
            <a:xfrm>
              <a:off x="3401" y="3539"/>
              <a:ext cx="24" cy="8"/>
            </a:xfrm>
            <a:custGeom>
              <a:avLst/>
              <a:gdLst>
                <a:gd name="T0" fmla="*/ 11 w 24"/>
                <a:gd name="T1" fmla="*/ 8 h 8"/>
                <a:gd name="T2" fmla="*/ 16 w 24"/>
                <a:gd name="T3" fmla="*/ 8 h 8"/>
                <a:gd name="T4" fmla="*/ 21 w 24"/>
                <a:gd name="T5" fmla="*/ 7 h 8"/>
                <a:gd name="T6" fmla="*/ 23 w 24"/>
                <a:gd name="T7" fmla="*/ 5 h 8"/>
                <a:gd name="T8" fmla="*/ 24 w 24"/>
                <a:gd name="T9" fmla="*/ 4 h 8"/>
                <a:gd name="T10" fmla="*/ 23 w 24"/>
                <a:gd name="T11" fmla="*/ 2 h 8"/>
                <a:gd name="T12" fmla="*/ 21 w 24"/>
                <a:gd name="T13" fmla="*/ 1 h 8"/>
                <a:gd name="T14" fmla="*/ 16 w 24"/>
                <a:gd name="T15" fmla="*/ 0 h 8"/>
                <a:gd name="T16" fmla="*/ 11 w 24"/>
                <a:gd name="T17" fmla="*/ 0 h 8"/>
                <a:gd name="T18" fmla="*/ 7 w 24"/>
                <a:gd name="T19" fmla="*/ 0 h 8"/>
                <a:gd name="T20" fmla="*/ 3 w 24"/>
                <a:gd name="T21" fmla="*/ 1 h 8"/>
                <a:gd name="T22" fmla="*/ 1 w 24"/>
                <a:gd name="T23" fmla="*/ 2 h 8"/>
                <a:gd name="T24" fmla="*/ 0 w 24"/>
                <a:gd name="T25" fmla="*/ 4 h 8"/>
                <a:gd name="T26" fmla="*/ 1 w 24"/>
                <a:gd name="T27" fmla="*/ 5 h 8"/>
                <a:gd name="T28" fmla="*/ 3 w 24"/>
                <a:gd name="T29" fmla="*/ 7 h 8"/>
                <a:gd name="T30" fmla="*/ 7 w 24"/>
                <a:gd name="T31" fmla="*/ 8 h 8"/>
                <a:gd name="T32" fmla="*/ 11 w 24"/>
                <a:gd name="T33" fmla="*/ 8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24" h="8">
                  <a:moveTo>
                    <a:pt x="11" y="8"/>
                  </a:moveTo>
                  <a:lnTo>
                    <a:pt x="16" y="8"/>
                  </a:lnTo>
                  <a:lnTo>
                    <a:pt x="21" y="7"/>
                  </a:lnTo>
                  <a:lnTo>
                    <a:pt x="23" y="5"/>
                  </a:lnTo>
                  <a:lnTo>
                    <a:pt x="24" y="4"/>
                  </a:lnTo>
                  <a:lnTo>
                    <a:pt x="23" y="2"/>
                  </a:lnTo>
                  <a:lnTo>
                    <a:pt x="21" y="1"/>
                  </a:lnTo>
                  <a:lnTo>
                    <a:pt x="16" y="0"/>
                  </a:lnTo>
                  <a:lnTo>
                    <a:pt x="11" y="0"/>
                  </a:lnTo>
                  <a:lnTo>
                    <a:pt x="7" y="0"/>
                  </a:lnTo>
                  <a:lnTo>
                    <a:pt x="3" y="1"/>
                  </a:lnTo>
                  <a:lnTo>
                    <a:pt x="1" y="2"/>
                  </a:lnTo>
                  <a:lnTo>
                    <a:pt x="0" y="4"/>
                  </a:lnTo>
                  <a:lnTo>
                    <a:pt x="1" y="5"/>
                  </a:lnTo>
                  <a:lnTo>
                    <a:pt x="3" y="7"/>
                  </a:lnTo>
                  <a:lnTo>
                    <a:pt x="7" y="8"/>
                  </a:lnTo>
                  <a:lnTo>
                    <a:pt x="11" y="8"/>
                  </a:lnTo>
                  <a:close/>
                </a:path>
              </a:pathLst>
            </a:custGeom>
            <a:solidFill>
              <a:srgbClr val="7FB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86" name="Freeform 86"/>
            <p:cNvSpPr>
              <a:spLocks/>
            </p:cNvSpPr>
            <p:nvPr/>
          </p:nvSpPr>
          <p:spPr bwMode="auto">
            <a:xfrm>
              <a:off x="3375" y="3526"/>
              <a:ext cx="23" cy="9"/>
            </a:xfrm>
            <a:custGeom>
              <a:avLst/>
              <a:gdLst>
                <a:gd name="T0" fmla="*/ 11 w 23"/>
                <a:gd name="T1" fmla="*/ 9 h 9"/>
                <a:gd name="T2" fmla="*/ 15 w 23"/>
                <a:gd name="T3" fmla="*/ 9 h 9"/>
                <a:gd name="T4" fmla="*/ 19 w 23"/>
                <a:gd name="T5" fmla="*/ 8 h 9"/>
                <a:gd name="T6" fmla="*/ 22 w 23"/>
                <a:gd name="T7" fmla="*/ 5 h 9"/>
                <a:gd name="T8" fmla="*/ 23 w 23"/>
                <a:gd name="T9" fmla="*/ 4 h 9"/>
                <a:gd name="T10" fmla="*/ 22 w 23"/>
                <a:gd name="T11" fmla="*/ 3 h 9"/>
                <a:gd name="T12" fmla="*/ 19 w 23"/>
                <a:gd name="T13" fmla="*/ 1 h 9"/>
                <a:gd name="T14" fmla="*/ 15 w 23"/>
                <a:gd name="T15" fmla="*/ 0 h 9"/>
                <a:gd name="T16" fmla="*/ 11 w 23"/>
                <a:gd name="T17" fmla="*/ 0 h 9"/>
                <a:gd name="T18" fmla="*/ 7 w 23"/>
                <a:gd name="T19" fmla="*/ 0 h 9"/>
                <a:gd name="T20" fmla="*/ 3 w 23"/>
                <a:gd name="T21" fmla="*/ 1 h 9"/>
                <a:gd name="T22" fmla="*/ 1 w 23"/>
                <a:gd name="T23" fmla="*/ 3 h 9"/>
                <a:gd name="T24" fmla="*/ 0 w 23"/>
                <a:gd name="T25" fmla="*/ 4 h 9"/>
                <a:gd name="T26" fmla="*/ 1 w 23"/>
                <a:gd name="T27" fmla="*/ 5 h 9"/>
                <a:gd name="T28" fmla="*/ 3 w 23"/>
                <a:gd name="T29" fmla="*/ 8 h 9"/>
                <a:gd name="T30" fmla="*/ 7 w 23"/>
                <a:gd name="T31" fmla="*/ 9 h 9"/>
                <a:gd name="T32" fmla="*/ 11 w 23"/>
                <a:gd name="T33" fmla="*/ 9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23" h="9">
                  <a:moveTo>
                    <a:pt x="11" y="9"/>
                  </a:moveTo>
                  <a:lnTo>
                    <a:pt x="15" y="9"/>
                  </a:lnTo>
                  <a:lnTo>
                    <a:pt x="19" y="8"/>
                  </a:lnTo>
                  <a:lnTo>
                    <a:pt x="22" y="5"/>
                  </a:lnTo>
                  <a:lnTo>
                    <a:pt x="23" y="4"/>
                  </a:lnTo>
                  <a:lnTo>
                    <a:pt x="22" y="3"/>
                  </a:lnTo>
                  <a:lnTo>
                    <a:pt x="19" y="1"/>
                  </a:lnTo>
                  <a:lnTo>
                    <a:pt x="15" y="0"/>
                  </a:lnTo>
                  <a:lnTo>
                    <a:pt x="11" y="0"/>
                  </a:lnTo>
                  <a:lnTo>
                    <a:pt x="7" y="0"/>
                  </a:lnTo>
                  <a:lnTo>
                    <a:pt x="3" y="1"/>
                  </a:lnTo>
                  <a:lnTo>
                    <a:pt x="1" y="3"/>
                  </a:lnTo>
                  <a:lnTo>
                    <a:pt x="0" y="4"/>
                  </a:lnTo>
                  <a:lnTo>
                    <a:pt x="1" y="5"/>
                  </a:lnTo>
                  <a:lnTo>
                    <a:pt x="3" y="8"/>
                  </a:lnTo>
                  <a:lnTo>
                    <a:pt x="7" y="9"/>
                  </a:lnTo>
                  <a:lnTo>
                    <a:pt x="11" y="9"/>
                  </a:lnTo>
                  <a:close/>
                </a:path>
              </a:pathLst>
            </a:custGeom>
            <a:solidFill>
              <a:srgbClr val="7FB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87" name="Freeform 87"/>
            <p:cNvSpPr>
              <a:spLocks/>
            </p:cNvSpPr>
            <p:nvPr/>
          </p:nvSpPr>
          <p:spPr bwMode="auto">
            <a:xfrm>
              <a:off x="3139" y="3182"/>
              <a:ext cx="24" cy="9"/>
            </a:xfrm>
            <a:custGeom>
              <a:avLst/>
              <a:gdLst>
                <a:gd name="T0" fmla="*/ 12 w 24"/>
                <a:gd name="T1" fmla="*/ 9 h 9"/>
                <a:gd name="T2" fmla="*/ 17 w 24"/>
                <a:gd name="T3" fmla="*/ 9 h 9"/>
                <a:gd name="T4" fmla="*/ 21 w 24"/>
                <a:gd name="T5" fmla="*/ 8 h 9"/>
                <a:gd name="T6" fmla="*/ 23 w 24"/>
                <a:gd name="T7" fmla="*/ 6 h 9"/>
                <a:gd name="T8" fmla="*/ 24 w 24"/>
                <a:gd name="T9" fmla="*/ 5 h 9"/>
                <a:gd name="T10" fmla="*/ 23 w 24"/>
                <a:gd name="T11" fmla="*/ 3 h 9"/>
                <a:gd name="T12" fmla="*/ 21 w 24"/>
                <a:gd name="T13" fmla="*/ 1 h 9"/>
                <a:gd name="T14" fmla="*/ 17 w 24"/>
                <a:gd name="T15" fmla="*/ 0 h 9"/>
                <a:gd name="T16" fmla="*/ 12 w 24"/>
                <a:gd name="T17" fmla="*/ 0 h 9"/>
                <a:gd name="T18" fmla="*/ 7 w 24"/>
                <a:gd name="T19" fmla="*/ 0 h 9"/>
                <a:gd name="T20" fmla="*/ 3 w 24"/>
                <a:gd name="T21" fmla="*/ 1 h 9"/>
                <a:gd name="T22" fmla="*/ 1 w 24"/>
                <a:gd name="T23" fmla="*/ 3 h 9"/>
                <a:gd name="T24" fmla="*/ 0 w 24"/>
                <a:gd name="T25" fmla="*/ 5 h 9"/>
                <a:gd name="T26" fmla="*/ 1 w 24"/>
                <a:gd name="T27" fmla="*/ 6 h 9"/>
                <a:gd name="T28" fmla="*/ 3 w 24"/>
                <a:gd name="T29" fmla="*/ 8 h 9"/>
                <a:gd name="T30" fmla="*/ 7 w 24"/>
                <a:gd name="T31" fmla="*/ 9 h 9"/>
                <a:gd name="T32" fmla="*/ 12 w 24"/>
                <a:gd name="T33" fmla="*/ 9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24" h="9">
                  <a:moveTo>
                    <a:pt x="12" y="9"/>
                  </a:moveTo>
                  <a:lnTo>
                    <a:pt x="17" y="9"/>
                  </a:lnTo>
                  <a:lnTo>
                    <a:pt x="21" y="8"/>
                  </a:lnTo>
                  <a:lnTo>
                    <a:pt x="23" y="6"/>
                  </a:lnTo>
                  <a:lnTo>
                    <a:pt x="24" y="5"/>
                  </a:lnTo>
                  <a:lnTo>
                    <a:pt x="23" y="3"/>
                  </a:lnTo>
                  <a:lnTo>
                    <a:pt x="21" y="1"/>
                  </a:lnTo>
                  <a:lnTo>
                    <a:pt x="17" y="0"/>
                  </a:lnTo>
                  <a:lnTo>
                    <a:pt x="12" y="0"/>
                  </a:lnTo>
                  <a:lnTo>
                    <a:pt x="7" y="0"/>
                  </a:lnTo>
                  <a:lnTo>
                    <a:pt x="3" y="1"/>
                  </a:lnTo>
                  <a:lnTo>
                    <a:pt x="1" y="3"/>
                  </a:lnTo>
                  <a:lnTo>
                    <a:pt x="0" y="5"/>
                  </a:lnTo>
                  <a:lnTo>
                    <a:pt x="1" y="6"/>
                  </a:lnTo>
                  <a:lnTo>
                    <a:pt x="3" y="8"/>
                  </a:lnTo>
                  <a:lnTo>
                    <a:pt x="7" y="9"/>
                  </a:lnTo>
                  <a:lnTo>
                    <a:pt x="12" y="9"/>
                  </a:lnTo>
                  <a:close/>
                </a:path>
              </a:pathLst>
            </a:custGeom>
            <a:solidFill>
              <a:srgbClr val="7FB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88" name="Freeform 88"/>
            <p:cNvSpPr>
              <a:spLocks/>
            </p:cNvSpPr>
            <p:nvPr/>
          </p:nvSpPr>
          <p:spPr bwMode="auto">
            <a:xfrm>
              <a:off x="3173" y="3174"/>
              <a:ext cx="23" cy="8"/>
            </a:xfrm>
            <a:custGeom>
              <a:avLst/>
              <a:gdLst>
                <a:gd name="T0" fmla="*/ 11 w 23"/>
                <a:gd name="T1" fmla="*/ 8 h 8"/>
                <a:gd name="T2" fmla="*/ 15 w 23"/>
                <a:gd name="T3" fmla="*/ 8 h 8"/>
                <a:gd name="T4" fmla="*/ 20 w 23"/>
                <a:gd name="T5" fmla="*/ 7 h 8"/>
                <a:gd name="T6" fmla="*/ 22 w 23"/>
                <a:gd name="T7" fmla="*/ 5 h 8"/>
                <a:gd name="T8" fmla="*/ 23 w 23"/>
                <a:gd name="T9" fmla="*/ 4 h 8"/>
                <a:gd name="T10" fmla="*/ 22 w 23"/>
                <a:gd name="T11" fmla="*/ 3 h 8"/>
                <a:gd name="T12" fmla="*/ 20 w 23"/>
                <a:gd name="T13" fmla="*/ 1 h 8"/>
                <a:gd name="T14" fmla="*/ 15 w 23"/>
                <a:gd name="T15" fmla="*/ 0 h 8"/>
                <a:gd name="T16" fmla="*/ 11 w 23"/>
                <a:gd name="T17" fmla="*/ 0 h 8"/>
                <a:gd name="T18" fmla="*/ 7 w 23"/>
                <a:gd name="T19" fmla="*/ 0 h 8"/>
                <a:gd name="T20" fmla="*/ 3 w 23"/>
                <a:gd name="T21" fmla="*/ 1 h 8"/>
                <a:gd name="T22" fmla="*/ 1 w 23"/>
                <a:gd name="T23" fmla="*/ 3 h 8"/>
                <a:gd name="T24" fmla="*/ 0 w 23"/>
                <a:gd name="T25" fmla="*/ 4 h 8"/>
                <a:gd name="T26" fmla="*/ 1 w 23"/>
                <a:gd name="T27" fmla="*/ 5 h 8"/>
                <a:gd name="T28" fmla="*/ 3 w 23"/>
                <a:gd name="T29" fmla="*/ 7 h 8"/>
                <a:gd name="T30" fmla="*/ 7 w 23"/>
                <a:gd name="T31" fmla="*/ 8 h 8"/>
                <a:gd name="T32" fmla="*/ 11 w 23"/>
                <a:gd name="T33" fmla="*/ 8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23" h="8">
                  <a:moveTo>
                    <a:pt x="11" y="8"/>
                  </a:moveTo>
                  <a:lnTo>
                    <a:pt x="15" y="8"/>
                  </a:lnTo>
                  <a:lnTo>
                    <a:pt x="20" y="7"/>
                  </a:lnTo>
                  <a:lnTo>
                    <a:pt x="22" y="5"/>
                  </a:lnTo>
                  <a:lnTo>
                    <a:pt x="23" y="4"/>
                  </a:lnTo>
                  <a:lnTo>
                    <a:pt x="22" y="3"/>
                  </a:lnTo>
                  <a:lnTo>
                    <a:pt x="20" y="1"/>
                  </a:lnTo>
                  <a:lnTo>
                    <a:pt x="15" y="0"/>
                  </a:lnTo>
                  <a:lnTo>
                    <a:pt x="11" y="0"/>
                  </a:lnTo>
                  <a:lnTo>
                    <a:pt x="7" y="0"/>
                  </a:lnTo>
                  <a:lnTo>
                    <a:pt x="3" y="1"/>
                  </a:lnTo>
                  <a:lnTo>
                    <a:pt x="1" y="3"/>
                  </a:lnTo>
                  <a:lnTo>
                    <a:pt x="0" y="4"/>
                  </a:lnTo>
                  <a:lnTo>
                    <a:pt x="1" y="5"/>
                  </a:lnTo>
                  <a:lnTo>
                    <a:pt x="3" y="7"/>
                  </a:lnTo>
                  <a:lnTo>
                    <a:pt x="7" y="8"/>
                  </a:lnTo>
                  <a:lnTo>
                    <a:pt x="11" y="8"/>
                  </a:lnTo>
                  <a:close/>
                </a:path>
              </a:pathLst>
            </a:custGeom>
            <a:solidFill>
              <a:srgbClr val="7FB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89" name="Freeform 89"/>
            <p:cNvSpPr>
              <a:spLocks/>
            </p:cNvSpPr>
            <p:nvPr/>
          </p:nvSpPr>
          <p:spPr bwMode="auto">
            <a:xfrm>
              <a:off x="3113" y="3171"/>
              <a:ext cx="23" cy="8"/>
            </a:xfrm>
            <a:custGeom>
              <a:avLst/>
              <a:gdLst>
                <a:gd name="T0" fmla="*/ 12 w 23"/>
                <a:gd name="T1" fmla="*/ 8 h 8"/>
                <a:gd name="T2" fmla="*/ 16 w 23"/>
                <a:gd name="T3" fmla="*/ 8 h 8"/>
                <a:gd name="T4" fmla="*/ 20 w 23"/>
                <a:gd name="T5" fmla="*/ 7 h 8"/>
                <a:gd name="T6" fmla="*/ 22 w 23"/>
                <a:gd name="T7" fmla="*/ 5 h 8"/>
                <a:gd name="T8" fmla="*/ 23 w 23"/>
                <a:gd name="T9" fmla="*/ 4 h 8"/>
                <a:gd name="T10" fmla="*/ 22 w 23"/>
                <a:gd name="T11" fmla="*/ 3 h 8"/>
                <a:gd name="T12" fmla="*/ 20 w 23"/>
                <a:gd name="T13" fmla="*/ 1 h 8"/>
                <a:gd name="T14" fmla="*/ 16 w 23"/>
                <a:gd name="T15" fmla="*/ 0 h 8"/>
                <a:gd name="T16" fmla="*/ 12 w 23"/>
                <a:gd name="T17" fmla="*/ 0 h 8"/>
                <a:gd name="T18" fmla="*/ 7 w 23"/>
                <a:gd name="T19" fmla="*/ 0 h 8"/>
                <a:gd name="T20" fmla="*/ 3 w 23"/>
                <a:gd name="T21" fmla="*/ 1 h 8"/>
                <a:gd name="T22" fmla="*/ 1 w 23"/>
                <a:gd name="T23" fmla="*/ 3 h 8"/>
                <a:gd name="T24" fmla="*/ 0 w 23"/>
                <a:gd name="T25" fmla="*/ 4 h 8"/>
                <a:gd name="T26" fmla="*/ 1 w 23"/>
                <a:gd name="T27" fmla="*/ 5 h 8"/>
                <a:gd name="T28" fmla="*/ 3 w 23"/>
                <a:gd name="T29" fmla="*/ 7 h 8"/>
                <a:gd name="T30" fmla="*/ 7 w 23"/>
                <a:gd name="T31" fmla="*/ 8 h 8"/>
                <a:gd name="T32" fmla="*/ 12 w 23"/>
                <a:gd name="T33" fmla="*/ 8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23" h="8">
                  <a:moveTo>
                    <a:pt x="12" y="8"/>
                  </a:moveTo>
                  <a:lnTo>
                    <a:pt x="16" y="8"/>
                  </a:lnTo>
                  <a:lnTo>
                    <a:pt x="20" y="7"/>
                  </a:lnTo>
                  <a:lnTo>
                    <a:pt x="22" y="5"/>
                  </a:lnTo>
                  <a:lnTo>
                    <a:pt x="23" y="4"/>
                  </a:lnTo>
                  <a:lnTo>
                    <a:pt x="22" y="3"/>
                  </a:lnTo>
                  <a:lnTo>
                    <a:pt x="20" y="1"/>
                  </a:lnTo>
                  <a:lnTo>
                    <a:pt x="16" y="0"/>
                  </a:lnTo>
                  <a:lnTo>
                    <a:pt x="12" y="0"/>
                  </a:lnTo>
                  <a:lnTo>
                    <a:pt x="7" y="0"/>
                  </a:lnTo>
                  <a:lnTo>
                    <a:pt x="3" y="1"/>
                  </a:lnTo>
                  <a:lnTo>
                    <a:pt x="1" y="3"/>
                  </a:lnTo>
                  <a:lnTo>
                    <a:pt x="0" y="4"/>
                  </a:lnTo>
                  <a:lnTo>
                    <a:pt x="1" y="5"/>
                  </a:lnTo>
                  <a:lnTo>
                    <a:pt x="3" y="7"/>
                  </a:lnTo>
                  <a:lnTo>
                    <a:pt x="7" y="8"/>
                  </a:lnTo>
                  <a:lnTo>
                    <a:pt x="12" y="8"/>
                  </a:lnTo>
                  <a:close/>
                </a:path>
              </a:pathLst>
            </a:custGeom>
            <a:solidFill>
              <a:srgbClr val="7FB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90" name="Freeform 90"/>
            <p:cNvSpPr>
              <a:spLocks/>
            </p:cNvSpPr>
            <p:nvPr/>
          </p:nvSpPr>
          <p:spPr bwMode="auto">
            <a:xfrm>
              <a:off x="3134" y="3159"/>
              <a:ext cx="23" cy="9"/>
            </a:xfrm>
            <a:custGeom>
              <a:avLst/>
              <a:gdLst>
                <a:gd name="T0" fmla="*/ 11 w 23"/>
                <a:gd name="T1" fmla="*/ 9 h 9"/>
                <a:gd name="T2" fmla="*/ 16 w 23"/>
                <a:gd name="T3" fmla="*/ 9 h 9"/>
                <a:gd name="T4" fmla="*/ 20 w 23"/>
                <a:gd name="T5" fmla="*/ 8 h 9"/>
                <a:gd name="T6" fmla="*/ 22 w 23"/>
                <a:gd name="T7" fmla="*/ 6 h 9"/>
                <a:gd name="T8" fmla="*/ 23 w 23"/>
                <a:gd name="T9" fmla="*/ 4 h 9"/>
                <a:gd name="T10" fmla="*/ 22 w 23"/>
                <a:gd name="T11" fmla="*/ 3 h 9"/>
                <a:gd name="T12" fmla="*/ 20 w 23"/>
                <a:gd name="T13" fmla="*/ 1 h 9"/>
                <a:gd name="T14" fmla="*/ 16 w 23"/>
                <a:gd name="T15" fmla="*/ 0 h 9"/>
                <a:gd name="T16" fmla="*/ 11 w 23"/>
                <a:gd name="T17" fmla="*/ 0 h 9"/>
                <a:gd name="T18" fmla="*/ 7 w 23"/>
                <a:gd name="T19" fmla="*/ 0 h 9"/>
                <a:gd name="T20" fmla="*/ 3 w 23"/>
                <a:gd name="T21" fmla="*/ 1 h 9"/>
                <a:gd name="T22" fmla="*/ 1 w 23"/>
                <a:gd name="T23" fmla="*/ 3 h 9"/>
                <a:gd name="T24" fmla="*/ 0 w 23"/>
                <a:gd name="T25" fmla="*/ 4 h 9"/>
                <a:gd name="T26" fmla="*/ 1 w 23"/>
                <a:gd name="T27" fmla="*/ 6 h 9"/>
                <a:gd name="T28" fmla="*/ 3 w 23"/>
                <a:gd name="T29" fmla="*/ 8 h 9"/>
                <a:gd name="T30" fmla="*/ 7 w 23"/>
                <a:gd name="T31" fmla="*/ 9 h 9"/>
                <a:gd name="T32" fmla="*/ 11 w 23"/>
                <a:gd name="T33" fmla="*/ 9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23" h="9">
                  <a:moveTo>
                    <a:pt x="11" y="9"/>
                  </a:moveTo>
                  <a:lnTo>
                    <a:pt x="16" y="9"/>
                  </a:lnTo>
                  <a:lnTo>
                    <a:pt x="20" y="8"/>
                  </a:lnTo>
                  <a:lnTo>
                    <a:pt x="22" y="6"/>
                  </a:lnTo>
                  <a:lnTo>
                    <a:pt x="23" y="4"/>
                  </a:lnTo>
                  <a:lnTo>
                    <a:pt x="22" y="3"/>
                  </a:lnTo>
                  <a:lnTo>
                    <a:pt x="20" y="1"/>
                  </a:lnTo>
                  <a:lnTo>
                    <a:pt x="16" y="0"/>
                  </a:lnTo>
                  <a:lnTo>
                    <a:pt x="11" y="0"/>
                  </a:lnTo>
                  <a:lnTo>
                    <a:pt x="7" y="0"/>
                  </a:lnTo>
                  <a:lnTo>
                    <a:pt x="3" y="1"/>
                  </a:lnTo>
                  <a:lnTo>
                    <a:pt x="1" y="3"/>
                  </a:lnTo>
                  <a:lnTo>
                    <a:pt x="0" y="4"/>
                  </a:lnTo>
                  <a:lnTo>
                    <a:pt x="1" y="6"/>
                  </a:lnTo>
                  <a:lnTo>
                    <a:pt x="3" y="8"/>
                  </a:lnTo>
                  <a:lnTo>
                    <a:pt x="7" y="9"/>
                  </a:lnTo>
                  <a:lnTo>
                    <a:pt x="11" y="9"/>
                  </a:lnTo>
                  <a:close/>
                </a:path>
              </a:pathLst>
            </a:custGeom>
            <a:solidFill>
              <a:srgbClr val="7FB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91" name="Freeform 91"/>
            <p:cNvSpPr>
              <a:spLocks/>
            </p:cNvSpPr>
            <p:nvPr/>
          </p:nvSpPr>
          <p:spPr bwMode="auto">
            <a:xfrm>
              <a:off x="3108" y="3146"/>
              <a:ext cx="23" cy="10"/>
            </a:xfrm>
            <a:custGeom>
              <a:avLst/>
              <a:gdLst>
                <a:gd name="T0" fmla="*/ 11 w 23"/>
                <a:gd name="T1" fmla="*/ 10 h 10"/>
                <a:gd name="T2" fmla="*/ 15 w 23"/>
                <a:gd name="T3" fmla="*/ 10 h 10"/>
                <a:gd name="T4" fmla="*/ 20 w 23"/>
                <a:gd name="T5" fmla="*/ 9 h 10"/>
                <a:gd name="T6" fmla="*/ 22 w 23"/>
                <a:gd name="T7" fmla="*/ 7 h 10"/>
                <a:gd name="T8" fmla="*/ 23 w 23"/>
                <a:gd name="T9" fmla="*/ 5 h 10"/>
                <a:gd name="T10" fmla="*/ 22 w 23"/>
                <a:gd name="T11" fmla="*/ 4 h 10"/>
                <a:gd name="T12" fmla="*/ 20 w 23"/>
                <a:gd name="T13" fmla="*/ 2 h 10"/>
                <a:gd name="T14" fmla="*/ 15 w 23"/>
                <a:gd name="T15" fmla="*/ 0 h 10"/>
                <a:gd name="T16" fmla="*/ 11 w 23"/>
                <a:gd name="T17" fmla="*/ 0 h 10"/>
                <a:gd name="T18" fmla="*/ 7 w 23"/>
                <a:gd name="T19" fmla="*/ 0 h 10"/>
                <a:gd name="T20" fmla="*/ 3 w 23"/>
                <a:gd name="T21" fmla="*/ 2 h 10"/>
                <a:gd name="T22" fmla="*/ 1 w 23"/>
                <a:gd name="T23" fmla="*/ 4 h 10"/>
                <a:gd name="T24" fmla="*/ 0 w 23"/>
                <a:gd name="T25" fmla="*/ 5 h 10"/>
                <a:gd name="T26" fmla="*/ 1 w 23"/>
                <a:gd name="T27" fmla="*/ 7 h 10"/>
                <a:gd name="T28" fmla="*/ 3 w 23"/>
                <a:gd name="T29" fmla="*/ 9 h 10"/>
                <a:gd name="T30" fmla="*/ 7 w 23"/>
                <a:gd name="T31" fmla="*/ 10 h 10"/>
                <a:gd name="T32" fmla="*/ 11 w 23"/>
                <a:gd name="T33" fmla="*/ 10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23" h="10">
                  <a:moveTo>
                    <a:pt x="11" y="10"/>
                  </a:moveTo>
                  <a:lnTo>
                    <a:pt x="15" y="10"/>
                  </a:lnTo>
                  <a:lnTo>
                    <a:pt x="20" y="9"/>
                  </a:lnTo>
                  <a:lnTo>
                    <a:pt x="22" y="7"/>
                  </a:lnTo>
                  <a:lnTo>
                    <a:pt x="23" y="5"/>
                  </a:lnTo>
                  <a:lnTo>
                    <a:pt x="22" y="4"/>
                  </a:lnTo>
                  <a:lnTo>
                    <a:pt x="20" y="2"/>
                  </a:lnTo>
                  <a:lnTo>
                    <a:pt x="15" y="0"/>
                  </a:lnTo>
                  <a:lnTo>
                    <a:pt x="11" y="0"/>
                  </a:lnTo>
                  <a:lnTo>
                    <a:pt x="7" y="0"/>
                  </a:lnTo>
                  <a:lnTo>
                    <a:pt x="3" y="2"/>
                  </a:lnTo>
                  <a:lnTo>
                    <a:pt x="1" y="4"/>
                  </a:lnTo>
                  <a:lnTo>
                    <a:pt x="0" y="5"/>
                  </a:lnTo>
                  <a:lnTo>
                    <a:pt x="1" y="7"/>
                  </a:lnTo>
                  <a:lnTo>
                    <a:pt x="3" y="9"/>
                  </a:lnTo>
                  <a:lnTo>
                    <a:pt x="7" y="10"/>
                  </a:lnTo>
                  <a:lnTo>
                    <a:pt x="11" y="10"/>
                  </a:lnTo>
                  <a:close/>
                </a:path>
              </a:pathLst>
            </a:custGeom>
            <a:solidFill>
              <a:srgbClr val="7FB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92" name="Freeform 92"/>
            <p:cNvSpPr>
              <a:spLocks/>
            </p:cNvSpPr>
            <p:nvPr/>
          </p:nvSpPr>
          <p:spPr bwMode="auto">
            <a:xfrm>
              <a:off x="3136" y="3138"/>
              <a:ext cx="23" cy="10"/>
            </a:xfrm>
            <a:custGeom>
              <a:avLst/>
              <a:gdLst>
                <a:gd name="T0" fmla="*/ 12 w 23"/>
                <a:gd name="T1" fmla="*/ 10 h 10"/>
                <a:gd name="T2" fmla="*/ 16 w 23"/>
                <a:gd name="T3" fmla="*/ 10 h 10"/>
                <a:gd name="T4" fmla="*/ 20 w 23"/>
                <a:gd name="T5" fmla="*/ 8 h 10"/>
                <a:gd name="T6" fmla="*/ 22 w 23"/>
                <a:gd name="T7" fmla="*/ 6 h 10"/>
                <a:gd name="T8" fmla="*/ 23 w 23"/>
                <a:gd name="T9" fmla="*/ 4 h 10"/>
                <a:gd name="T10" fmla="*/ 22 w 23"/>
                <a:gd name="T11" fmla="*/ 3 h 10"/>
                <a:gd name="T12" fmla="*/ 20 w 23"/>
                <a:gd name="T13" fmla="*/ 1 h 10"/>
                <a:gd name="T14" fmla="*/ 16 w 23"/>
                <a:gd name="T15" fmla="*/ 0 h 10"/>
                <a:gd name="T16" fmla="*/ 12 w 23"/>
                <a:gd name="T17" fmla="*/ 0 h 10"/>
                <a:gd name="T18" fmla="*/ 7 w 23"/>
                <a:gd name="T19" fmla="*/ 0 h 10"/>
                <a:gd name="T20" fmla="*/ 3 w 23"/>
                <a:gd name="T21" fmla="*/ 1 h 10"/>
                <a:gd name="T22" fmla="*/ 1 w 23"/>
                <a:gd name="T23" fmla="*/ 3 h 10"/>
                <a:gd name="T24" fmla="*/ 0 w 23"/>
                <a:gd name="T25" fmla="*/ 4 h 10"/>
                <a:gd name="T26" fmla="*/ 1 w 23"/>
                <a:gd name="T27" fmla="*/ 6 h 10"/>
                <a:gd name="T28" fmla="*/ 3 w 23"/>
                <a:gd name="T29" fmla="*/ 8 h 10"/>
                <a:gd name="T30" fmla="*/ 7 w 23"/>
                <a:gd name="T31" fmla="*/ 10 h 10"/>
                <a:gd name="T32" fmla="*/ 12 w 23"/>
                <a:gd name="T33" fmla="*/ 10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23" h="10">
                  <a:moveTo>
                    <a:pt x="12" y="10"/>
                  </a:moveTo>
                  <a:lnTo>
                    <a:pt x="16" y="10"/>
                  </a:lnTo>
                  <a:lnTo>
                    <a:pt x="20" y="8"/>
                  </a:lnTo>
                  <a:lnTo>
                    <a:pt x="22" y="6"/>
                  </a:lnTo>
                  <a:lnTo>
                    <a:pt x="23" y="4"/>
                  </a:lnTo>
                  <a:lnTo>
                    <a:pt x="22" y="3"/>
                  </a:lnTo>
                  <a:lnTo>
                    <a:pt x="20" y="1"/>
                  </a:lnTo>
                  <a:lnTo>
                    <a:pt x="16" y="0"/>
                  </a:lnTo>
                  <a:lnTo>
                    <a:pt x="12" y="0"/>
                  </a:lnTo>
                  <a:lnTo>
                    <a:pt x="7" y="0"/>
                  </a:lnTo>
                  <a:lnTo>
                    <a:pt x="3" y="1"/>
                  </a:lnTo>
                  <a:lnTo>
                    <a:pt x="1" y="3"/>
                  </a:lnTo>
                  <a:lnTo>
                    <a:pt x="0" y="4"/>
                  </a:lnTo>
                  <a:lnTo>
                    <a:pt x="1" y="6"/>
                  </a:lnTo>
                  <a:lnTo>
                    <a:pt x="3" y="8"/>
                  </a:lnTo>
                  <a:lnTo>
                    <a:pt x="7" y="10"/>
                  </a:lnTo>
                  <a:lnTo>
                    <a:pt x="12" y="10"/>
                  </a:lnTo>
                  <a:close/>
                </a:path>
              </a:pathLst>
            </a:custGeom>
            <a:solidFill>
              <a:srgbClr val="7FB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93" name="Freeform 93"/>
            <p:cNvSpPr>
              <a:spLocks/>
            </p:cNvSpPr>
            <p:nvPr/>
          </p:nvSpPr>
          <p:spPr bwMode="auto">
            <a:xfrm>
              <a:off x="3110" y="3126"/>
              <a:ext cx="23" cy="9"/>
            </a:xfrm>
            <a:custGeom>
              <a:avLst/>
              <a:gdLst>
                <a:gd name="T0" fmla="*/ 11 w 23"/>
                <a:gd name="T1" fmla="*/ 9 h 9"/>
                <a:gd name="T2" fmla="*/ 16 w 23"/>
                <a:gd name="T3" fmla="*/ 9 h 9"/>
                <a:gd name="T4" fmla="*/ 20 w 23"/>
                <a:gd name="T5" fmla="*/ 8 h 9"/>
                <a:gd name="T6" fmla="*/ 22 w 23"/>
                <a:gd name="T7" fmla="*/ 6 h 9"/>
                <a:gd name="T8" fmla="*/ 23 w 23"/>
                <a:gd name="T9" fmla="*/ 4 h 9"/>
                <a:gd name="T10" fmla="*/ 22 w 23"/>
                <a:gd name="T11" fmla="*/ 3 h 9"/>
                <a:gd name="T12" fmla="*/ 20 w 23"/>
                <a:gd name="T13" fmla="*/ 1 h 9"/>
                <a:gd name="T14" fmla="*/ 16 w 23"/>
                <a:gd name="T15" fmla="*/ 0 h 9"/>
                <a:gd name="T16" fmla="*/ 11 w 23"/>
                <a:gd name="T17" fmla="*/ 0 h 9"/>
                <a:gd name="T18" fmla="*/ 7 w 23"/>
                <a:gd name="T19" fmla="*/ 0 h 9"/>
                <a:gd name="T20" fmla="*/ 3 w 23"/>
                <a:gd name="T21" fmla="*/ 1 h 9"/>
                <a:gd name="T22" fmla="*/ 1 w 23"/>
                <a:gd name="T23" fmla="*/ 3 h 9"/>
                <a:gd name="T24" fmla="*/ 0 w 23"/>
                <a:gd name="T25" fmla="*/ 4 h 9"/>
                <a:gd name="T26" fmla="*/ 1 w 23"/>
                <a:gd name="T27" fmla="*/ 6 h 9"/>
                <a:gd name="T28" fmla="*/ 3 w 23"/>
                <a:gd name="T29" fmla="*/ 8 h 9"/>
                <a:gd name="T30" fmla="*/ 7 w 23"/>
                <a:gd name="T31" fmla="*/ 9 h 9"/>
                <a:gd name="T32" fmla="*/ 11 w 23"/>
                <a:gd name="T33" fmla="*/ 9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23" h="9">
                  <a:moveTo>
                    <a:pt x="11" y="9"/>
                  </a:moveTo>
                  <a:lnTo>
                    <a:pt x="16" y="9"/>
                  </a:lnTo>
                  <a:lnTo>
                    <a:pt x="20" y="8"/>
                  </a:lnTo>
                  <a:lnTo>
                    <a:pt x="22" y="6"/>
                  </a:lnTo>
                  <a:lnTo>
                    <a:pt x="23" y="4"/>
                  </a:lnTo>
                  <a:lnTo>
                    <a:pt x="22" y="3"/>
                  </a:lnTo>
                  <a:lnTo>
                    <a:pt x="20" y="1"/>
                  </a:lnTo>
                  <a:lnTo>
                    <a:pt x="16" y="0"/>
                  </a:lnTo>
                  <a:lnTo>
                    <a:pt x="11" y="0"/>
                  </a:lnTo>
                  <a:lnTo>
                    <a:pt x="7" y="0"/>
                  </a:lnTo>
                  <a:lnTo>
                    <a:pt x="3" y="1"/>
                  </a:lnTo>
                  <a:lnTo>
                    <a:pt x="1" y="3"/>
                  </a:lnTo>
                  <a:lnTo>
                    <a:pt x="0" y="4"/>
                  </a:lnTo>
                  <a:lnTo>
                    <a:pt x="1" y="6"/>
                  </a:lnTo>
                  <a:lnTo>
                    <a:pt x="3" y="8"/>
                  </a:lnTo>
                  <a:lnTo>
                    <a:pt x="7" y="9"/>
                  </a:lnTo>
                  <a:lnTo>
                    <a:pt x="11" y="9"/>
                  </a:lnTo>
                  <a:close/>
                </a:path>
              </a:pathLst>
            </a:custGeom>
            <a:solidFill>
              <a:srgbClr val="7FB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sp>
        <p:nvSpPr>
          <p:cNvPr id="11" name="Zástupný symbol pro obsah 2"/>
          <p:cNvSpPr txBox="1">
            <a:spLocks/>
          </p:cNvSpPr>
          <p:nvPr/>
        </p:nvSpPr>
        <p:spPr bwMode="auto">
          <a:xfrm>
            <a:off x="0" y="6237311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58875" indent="0">
              <a:spcBef>
                <a:spcPts val="0"/>
              </a:spcBef>
              <a:buNone/>
            </a:pPr>
            <a:r>
              <a:rPr lang="cs-CZ" sz="2000" i="1" dirty="0" smtClean="0">
                <a:solidFill>
                  <a:srgbClr val="7030A0"/>
                </a:solidFill>
              </a:rPr>
              <a:t>Zamyšlení: </a:t>
            </a:r>
            <a:r>
              <a:rPr lang="cs-CZ" sz="1800" i="1" dirty="0" smtClean="0">
                <a:solidFill>
                  <a:srgbClr val="7030A0"/>
                </a:solidFill>
              </a:rPr>
              <a:t>opět porovnej s lidským životem. Potřebujeme překládat do jiných jazyků a řídit se jinde na světě jinými pravidly? Co znamená „fenomén Internetu“?</a:t>
            </a:r>
            <a:endParaRPr lang="cs-CZ" sz="1800" i="1" dirty="0">
              <a:solidFill>
                <a:srgbClr val="7030A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31" name="Tlačítko akce: Dopředu nebo Další 30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3697109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6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afterEffect">
                                  <p:stCondLst>
                                    <p:cond delay="50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485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5350"/>
                            </p:stCondLst>
                            <p:childTnLst>
                              <p:par>
                                <p:cTn id="13" presetID="9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35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5" grpId="0"/>
      <p:bldP spid="31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5611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BCD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>
                <a:solidFill>
                  <a:schemeClr val="tx2"/>
                </a:solidFill>
              </a:rPr>
              <a:t>Internet 2 - jak </a:t>
            </a:r>
            <a:r>
              <a:rPr lang="cs-CZ" sz="3000" b="1" i="1" u="sng" dirty="0" smtClean="0">
                <a:solidFill>
                  <a:schemeClr val="tx2"/>
                </a:solidFill>
              </a:rPr>
              <a:t>funguje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sp>
        <p:nvSpPr>
          <p:cNvPr id="1025" name="TextovéPole 1024"/>
          <p:cNvSpPr txBox="1"/>
          <p:nvPr/>
        </p:nvSpPr>
        <p:spPr>
          <a:xfrm>
            <a:off x="226862" y="764704"/>
            <a:ext cx="8856984" cy="54784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b="1" dirty="0" smtClean="0">
                <a:solidFill>
                  <a:srgbClr val="002060"/>
                </a:solidFill>
              </a:rPr>
              <a:t>Co je internet?</a:t>
            </a:r>
            <a:endParaRPr lang="cs-CZ" sz="2400" b="1" dirty="0">
              <a:solidFill>
                <a:srgbClr val="002060"/>
              </a:solidFill>
            </a:endParaRPr>
          </a:p>
          <a:p>
            <a:pPr algn="just"/>
            <a:r>
              <a:rPr lang="cs-CZ" sz="2400" dirty="0" smtClean="0">
                <a:solidFill>
                  <a:srgbClr val="0000CC"/>
                </a:solidFill>
              </a:rPr>
              <a:t>Postupně se nové a nové sítě „nabalovaly“ na sebe, a tak logicky docházelo k různým potížím. Jak k technickým, tak programovým kolizím, nehledě na technologickou složitost a finanční náročnost. </a:t>
            </a:r>
          </a:p>
          <a:p>
            <a:pPr algn="just"/>
            <a:endParaRPr lang="cs-CZ" sz="1200" dirty="0" smtClean="0">
              <a:solidFill>
                <a:srgbClr val="0000CC"/>
              </a:solidFill>
            </a:endParaRPr>
          </a:p>
          <a:p>
            <a:pPr algn="just"/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A protože </a:t>
            </a:r>
            <a:r>
              <a:rPr lang="cs-CZ" sz="2400" b="1" dirty="0" err="1" smtClean="0">
                <a:solidFill>
                  <a:schemeClr val="accent3">
                    <a:lumMod val="50000"/>
                  </a:schemeClr>
                </a:solidFill>
              </a:rPr>
              <a:t>Arpanet</a:t>
            </a:r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 přinesl v té době nejnovější </a:t>
            </a:r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jednotná pravidla rovnocenné komunikace</a:t>
            </a:r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 (protože poprvé není centrální řídící prvek), bylo logické navázat a pospojovat celosvětovou síť se stejnými pravidly (technologie, přenos dat, synchronizace sítě (aby nedošlo k zahlcení), apod. </a:t>
            </a:r>
            <a:r>
              <a:rPr lang="cs-CZ" sz="2400" i="1" dirty="0" smtClean="0">
                <a:solidFill>
                  <a:schemeClr val="accent3">
                    <a:lumMod val="75000"/>
                  </a:schemeClr>
                </a:solidFill>
              </a:rPr>
              <a:t>(viz obrázek na dalším snímku)</a:t>
            </a:r>
          </a:p>
          <a:p>
            <a:pPr algn="ctr"/>
            <a:r>
              <a:rPr lang="cs-CZ" sz="2400" b="1" u="sng" dirty="0" smtClean="0">
                <a:solidFill>
                  <a:schemeClr val="accent3">
                    <a:lumMod val="50000"/>
                  </a:schemeClr>
                </a:solidFill>
              </a:rPr>
              <a:t>Proto - </a:t>
            </a:r>
            <a:r>
              <a:rPr lang="cs-CZ" sz="2400" b="1" u="sng" dirty="0" err="1" smtClean="0">
                <a:solidFill>
                  <a:schemeClr val="accent3">
                    <a:lumMod val="50000"/>
                  </a:schemeClr>
                </a:solidFill>
              </a:rPr>
              <a:t>InterNet</a:t>
            </a:r>
            <a:r>
              <a:rPr lang="cs-CZ" sz="2400" b="1" u="sng" dirty="0" smtClean="0">
                <a:solidFill>
                  <a:schemeClr val="accent3">
                    <a:lumMod val="50000"/>
                  </a:schemeClr>
                </a:solidFill>
              </a:rPr>
              <a:t> = celosvětová síť ze sítí (zjednodušeně „síť sítí“).</a:t>
            </a:r>
          </a:p>
          <a:p>
            <a:pPr algn="just"/>
            <a:endParaRPr lang="cs-CZ" sz="1200" i="1" dirty="0">
              <a:solidFill>
                <a:srgbClr val="C00000"/>
              </a:solidFill>
            </a:endParaRPr>
          </a:p>
          <a:p>
            <a:pPr algn="just"/>
            <a:r>
              <a:rPr lang="cs-CZ" sz="2200" i="1" dirty="0" smtClean="0">
                <a:solidFill>
                  <a:srgbClr val="C00000"/>
                </a:solidFill>
              </a:rPr>
              <a:t>A tato skutečnost také znamenala, že původní vlastník první sítě tohoto </a:t>
            </a:r>
            <a:r>
              <a:rPr lang="cs-CZ" sz="2200" i="1" dirty="0">
                <a:solidFill>
                  <a:srgbClr val="C00000"/>
                </a:solidFill>
              </a:rPr>
              <a:t>typu (</a:t>
            </a:r>
            <a:r>
              <a:rPr lang="cs-CZ" sz="2200" i="1" dirty="0" err="1">
                <a:solidFill>
                  <a:srgbClr val="C00000"/>
                </a:solidFill>
              </a:rPr>
              <a:t>Arpa</a:t>
            </a:r>
            <a:r>
              <a:rPr lang="cs-CZ" sz="2200" i="1" dirty="0">
                <a:solidFill>
                  <a:srgbClr val="C00000"/>
                </a:solidFill>
              </a:rPr>
              <a:t>) nemohl </a:t>
            </a:r>
            <a:r>
              <a:rPr lang="cs-CZ" sz="2200" i="1" dirty="0" smtClean="0">
                <a:solidFill>
                  <a:srgbClr val="C00000"/>
                </a:solidFill>
              </a:rPr>
              <a:t>již vše řídit a spravovat, jádro sítě zaniklo a bylo nahrazeno novým způsobem správy a „řízení“ sítí = </a:t>
            </a:r>
            <a:r>
              <a:rPr lang="cs-CZ" sz="2200" i="1" dirty="0" err="1" smtClean="0">
                <a:solidFill>
                  <a:srgbClr val="C00000"/>
                </a:solidFill>
              </a:rPr>
              <a:t>ICT</a:t>
            </a:r>
            <a:r>
              <a:rPr lang="cs-CZ" sz="2200" i="1" dirty="0" smtClean="0">
                <a:solidFill>
                  <a:srgbClr val="C00000"/>
                </a:solidFill>
              </a:rPr>
              <a:t> mezinárodní  dle DOHODY!? </a:t>
            </a:r>
          </a:p>
          <a:p>
            <a:pPr algn="ctr"/>
            <a:r>
              <a:rPr lang="cs-CZ" sz="2000" i="1" dirty="0" smtClean="0">
                <a:solidFill>
                  <a:srgbClr val="7030A0"/>
                </a:solidFill>
              </a:rPr>
              <a:t>Poznámka</a:t>
            </a:r>
            <a:r>
              <a:rPr lang="cs-CZ" sz="2000" i="1" dirty="0">
                <a:solidFill>
                  <a:srgbClr val="7030A0"/>
                </a:solidFill>
              </a:rPr>
              <a:t>: </a:t>
            </a:r>
            <a:r>
              <a:rPr lang="cs-CZ" sz="2000" b="1" i="1" dirty="0">
                <a:solidFill>
                  <a:srgbClr val="7030A0"/>
                </a:solidFill>
              </a:rPr>
              <a:t>pravidla = „protokol</a:t>
            </a:r>
            <a:r>
              <a:rPr lang="cs-CZ" sz="2000" b="1" i="1" dirty="0" smtClean="0">
                <a:solidFill>
                  <a:srgbClr val="7030A0"/>
                </a:solidFill>
              </a:rPr>
              <a:t>“</a:t>
            </a:r>
            <a:endParaRPr lang="cs-CZ" sz="2000" b="1" i="1" dirty="0">
              <a:solidFill>
                <a:srgbClr val="7030A0"/>
              </a:solidFill>
            </a:endParaRPr>
          </a:p>
        </p:txBody>
      </p:sp>
      <p:sp>
        <p:nvSpPr>
          <p:cNvPr id="11" name="Zástupný symbol pro obsah 2"/>
          <p:cNvSpPr txBox="1">
            <a:spLocks/>
          </p:cNvSpPr>
          <p:nvPr/>
        </p:nvSpPr>
        <p:spPr bwMode="auto">
          <a:xfrm>
            <a:off x="0" y="6237311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58875" indent="0">
              <a:spcBef>
                <a:spcPts val="0"/>
              </a:spcBef>
              <a:buNone/>
            </a:pPr>
            <a:r>
              <a:rPr lang="cs-CZ" sz="2000" i="1" dirty="0" smtClean="0">
                <a:solidFill>
                  <a:srgbClr val="7030A0"/>
                </a:solidFill>
              </a:rPr>
              <a:t>Zamyšlení: </a:t>
            </a:r>
            <a:r>
              <a:rPr lang="cs-CZ" sz="1800" i="1" dirty="0" smtClean="0">
                <a:solidFill>
                  <a:srgbClr val="7030A0"/>
                </a:solidFill>
              </a:rPr>
              <a:t>Pokuste se vybavit a diskutovat s dalšími žáky či kamarády, jak by jste řešili sami připojení více počítačů – na co všechno je třeba brát zřetel? </a:t>
            </a:r>
            <a:endParaRPr lang="cs-CZ" sz="1800" i="1" dirty="0">
              <a:solidFill>
                <a:srgbClr val="7030A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31" name="Tlačítko akce: Dopředu nebo Další 30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4854057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6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afterEffect">
                                  <p:stCondLst>
                                    <p:cond delay="50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8800"/>
                            </p:stCondLst>
                            <p:childTnLst>
                              <p:par>
                                <p:cTn id="9" presetID="9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98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5" grpId="0"/>
      <p:bldP spid="3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5611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BCD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>
                <a:solidFill>
                  <a:schemeClr val="tx2"/>
                </a:solidFill>
              </a:rPr>
              <a:t>Internet 2 - jak </a:t>
            </a:r>
            <a:r>
              <a:rPr lang="cs-CZ" sz="3000" b="1" i="1" u="sng" dirty="0" smtClean="0">
                <a:solidFill>
                  <a:schemeClr val="tx2"/>
                </a:solidFill>
              </a:rPr>
              <a:t>funguje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sp>
        <p:nvSpPr>
          <p:cNvPr id="1025" name="TextovéPole 1024"/>
          <p:cNvSpPr txBox="1"/>
          <p:nvPr/>
        </p:nvSpPr>
        <p:spPr>
          <a:xfrm>
            <a:off x="226862" y="764704"/>
            <a:ext cx="88569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b="1" dirty="0" smtClean="0">
                <a:solidFill>
                  <a:srgbClr val="002060"/>
                </a:solidFill>
              </a:rPr>
              <a:t>Co je internet – graficky:</a:t>
            </a:r>
            <a:endParaRPr lang="cs-CZ" sz="2400" b="1" dirty="0">
              <a:solidFill>
                <a:srgbClr val="002060"/>
              </a:solidFill>
            </a:endParaRPr>
          </a:p>
        </p:txBody>
      </p:sp>
      <p:pic>
        <p:nvPicPr>
          <p:cNvPr id="16" name="Picture 5" descr="L:\DUM_JS\DUM_JS\zdroj\ICT\wannetwork.gi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1255511"/>
            <a:ext cx="6696744" cy="47145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79512" y="1524848"/>
            <a:ext cx="2520280" cy="36009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>
                <a:solidFill>
                  <a:srgbClr val="0000CC"/>
                </a:solidFill>
              </a:rPr>
              <a:t>Princip: </a:t>
            </a:r>
          </a:p>
          <a:p>
            <a:endParaRPr lang="cs-CZ" sz="1200" u="sng" dirty="0">
              <a:solidFill>
                <a:srgbClr val="0000CC"/>
              </a:solidFill>
            </a:endParaRPr>
          </a:p>
          <a:p>
            <a:r>
              <a:rPr lang="cs-CZ" sz="2400" dirty="0">
                <a:solidFill>
                  <a:srgbClr val="006600"/>
                </a:solidFill>
              </a:rPr>
              <a:t>P</a:t>
            </a:r>
            <a:r>
              <a:rPr lang="cs-CZ" sz="2400" dirty="0" smtClean="0">
                <a:solidFill>
                  <a:srgbClr val="006600"/>
                </a:solidFill>
              </a:rPr>
              <a:t>ostupné „nabalování“ lokálních a metropolitních sítí </a:t>
            </a:r>
          </a:p>
          <a:p>
            <a:r>
              <a:rPr lang="cs-CZ" sz="2400" dirty="0" smtClean="0">
                <a:solidFill>
                  <a:srgbClr val="006600"/>
                </a:solidFill>
              </a:rPr>
              <a:t>do větších sítí, </a:t>
            </a:r>
          </a:p>
          <a:p>
            <a:r>
              <a:rPr lang="cs-CZ" sz="2400" dirty="0" smtClean="0">
                <a:solidFill>
                  <a:srgbClr val="006600"/>
                </a:solidFill>
              </a:rPr>
              <a:t>až do celosvětové sítě, dnes: </a:t>
            </a:r>
          </a:p>
          <a:p>
            <a:r>
              <a:rPr lang="cs-CZ" sz="2400" b="1" dirty="0" smtClean="0">
                <a:solidFill>
                  <a:srgbClr val="006600"/>
                </a:solidFill>
              </a:rPr>
              <a:t>Internet.</a:t>
            </a:r>
            <a:endParaRPr lang="cs-CZ" sz="2400" b="1" dirty="0">
              <a:solidFill>
                <a:srgbClr val="006600"/>
              </a:solidFill>
            </a:endParaRPr>
          </a:p>
        </p:txBody>
      </p:sp>
      <p:sp>
        <p:nvSpPr>
          <p:cNvPr id="11" name="Zástupný symbol pro obsah 2"/>
          <p:cNvSpPr txBox="1">
            <a:spLocks/>
          </p:cNvSpPr>
          <p:nvPr/>
        </p:nvSpPr>
        <p:spPr bwMode="auto">
          <a:xfrm>
            <a:off x="0" y="6237311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58875" indent="0">
              <a:spcBef>
                <a:spcPts val="0"/>
              </a:spcBef>
              <a:buNone/>
            </a:pPr>
            <a:r>
              <a:rPr lang="cs-CZ" sz="2000" i="1" dirty="0" smtClean="0">
                <a:solidFill>
                  <a:srgbClr val="7030A0"/>
                </a:solidFill>
              </a:rPr>
              <a:t>Diskuze na téma: vysvětlování nových pojmů a co jdou synonyma. </a:t>
            </a:r>
            <a:endParaRPr lang="cs-CZ" sz="1800" i="1" dirty="0">
              <a:solidFill>
                <a:srgbClr val="7030A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31" name="Tlačítko akce: Dopředu nebo Další 30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0578889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6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afterEffect">
                                  <p:stCondLst>
                                    <p:cond delay="50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250"/>
                            </p:stCondLst>
                            <p:childTnLst>
                              <p:par>
                                <p:cTn id="9" presetID="9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25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5" grpId="0"/>
      <p:bldP spid="3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5611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BCD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>
                <a:solidFill>
                  <a:schemeClr val="tx2"/>
                </a:solidFill>
              </a:rPr>
              <a:t>Internet 2 - jak </a:t>
            </a:r>
            <a:r>
              <a:rPr lang="cs-CZ" sz="3000" b="1" i="1" u="sng" dirty="0" smtClean="0">
                <a:solidFill>
                  <a:schemeClr val="tx2"/>
                </a:solidFill>
              </a:rPr>
              <a:t>funguje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sp>
        <p:nvSpPr>
          <p:cNvPr id="1025" name="TextovéPole 1024"/>
          <p:cNvSpPr txBox="1"/>
          <p:nvPr/>
        </p:nvSpPr>
        <p:spPr>
          <a:xfrm>
            <a:off x="226862" y="764704"/>
            <a:ext cx="8856984" cy="55707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b="1" dirty="0" smtClean="0">
                <a:solidFill>
                  <a:srgbClr val="002060"/>
                </a:solidFill>
              </a:rPr>
              <a:t>Komu patří internet?</a:t>
            </a:r>
            <a:endParaRPr lang="cs-CZ" sz="2400" b="1" dirty="0">
              <a:solidFill>
                <a:srgbClr val="002060"/>
              </a:solidFill>
            </a:endParaRPr>
          </a:p>
          <a:p>
            <a:pPr algn="just"/>
            <a:endParaRPr lang="cs-CZ" sz="1200" dirty="0" smtClean="0">
              <a:solidFill>
                <a:srgbClr val="0000CC"/>
              </a:solidFill>
            </a:endParaRPr>
          </a:p>
          <a:p>
            <a:pPr algn="just"/>
            <a:r>
              <a:rPr lang="cs-CZ" sz="2400" b="1" dirty="0" smtClean="0">
                <a:solidFill>
                  <a:srgbClr val="0000CC"/>
                </a:solidFill>
              </a:rPr>
              <a:t>Internet je soustavou vzájemně propojených počítačových sítí</a:t>
            </a:r>
          </a:p>
          <a:p>
            <a:pPr algn="just"/>
            <a:r>
              <a:rPr lang="cs-CZ" sz="2400" dirty="0">
                <a:solidFill>
                  <a:srgbClr val="0000CC"/>
                </a:solidFill>
              </a:rPr>
              <a:t>	</a:t>
            </a:r>
            <a:r>
              <a:rPr lang="cs-CZ" sz="2400" dirty="0" smtClean="0">
                <a:solidFill>
                  <a:srgbClr val="0000CC"/>
                </a:solidFill>
              </a:rPr>
              <a:t>(např. IBM </a:t>
            </a:r>
            <a:r>
              <a:rPr lang="cs-CZ" sz="2400" dirty="0" err="1" smtClean="0">
                <a:solidFill>
                  <a:srgbClr val="0000CC"/>
                </a:solidFill>
              </a:rPr>
              <a:t>Global</a:t>
            </a:r>
            <a:r>
              <a:rPr lang="cs-CZ" sz="2400" dirty="0" smtClean="0">
                <a:solidFill>
                  <a:srgbClr val="0000CC"/>
                </a:solidFill>
              </a:rPr>
              <a:t> network, </a:t>
            </a:r>
            <a:r>
              <a:rPr lang="cs-CZ" sz="2400" dirty="0" err="1" smtClean="0">
                <a:solidFill>
                  <a:srgbClr val="0000CC"/>
                </a:solidFill>
              </a:rPr>
              <a:t>EUNET</a:t>
            </a:r>
            <a:r>
              <a:rPr lang="cs-CZ" sz="2400" dirty="0" smtClean="0">
                <a:solidFill>
                  <a:srgbClr val="0000CC"/>
                </a:solidFill>
              </a:rPr>
              <a:t>-u, </a:t>
            </a:r>
            <a:r>
              <a:rPr lang="cs-CZ" sz="2400" dirty="0" err="1" smtClean="0">
                <a:solidFill>
                  <a:srgbClr val="0000CC"/>
                </a:solidFill>
              </a:rPr>
              <a:t>CESNET</a:t>
            </a:r>
            <a:r>
              <a:rPr lang="cs-CZ" sz="2400" dirty="0" smtClean="0">
                <a:solidFill>
                  <a:srgbClr val="0000CC"/>
                </a:solidFill>
              </a:rPr>
              <a:t>, </a:t>
            </a:r>
            <a:r>
              <a:rPr lang="cs-CZ" sz="2400" dirty="0" err="1" smtClean="0">
                <a:solidFill>
                  <a:srgbClr val="0000CC"/>
                </a:solidFill>
              </a:rPr>
              <a:t>SANET</a:t>
            </a:r>
            <a:r>
              <a:rPr lang="cs-CZ" sz="2400" dirty="0" smtClean="0">
                <a:solidFill>
                  <a:srgbClr val="0000CC"/>
                </a:solidFill>
              </a:rPr>
              <a:t>, …)</a:t>
            </a:r>
          </a:p>
          <a:p>
            <a:pPr algn="just"/>
            <a:endParaRPr lang="cs-CZ" sz="1200" dirty="0" smtClean="0">
              <a:solidFill>
                <a:srgbClr val="0000CC"/>
              </a:solidFill>
            </a:endParaRPr>
          </a:p>
          <a:p>
            <a:pPr algn="just"/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Své vlastníky mají pouze tyto „podsítě“.</a:t>
            </a:r>
          </a:p>
          <a:p>
            <a:pPr algn="just"/>
            <a:endParaRPr lang="cs-CZ" sz="1200" dirty="0" smtClean="0">
              <a:solidFill>
                <a:schemeClr val="accent3">
                  <a:lumMod val="50000"/>
                </a:schemeClr>
              </a:solidFill>
            </a:endParaRPr>
          </a:p>
          <a:p>
            <a:pPr algn="just"/>
            <a:r>
              <a:rPr lang="cs-CZ" sz="3600" b="1" dirty="0" smtClean="0">
                <a:solidFill>
                  <a:srgbClr val="C00000"/>
                </a:solidFill>
              </a:rPr>
              <a:t>Internet jako celek žádného vlastníka nemá</a:t>
            </a:r>
          </a:p>
          <a:p>
            <a:pPr algn="ctr"/>
            <a:r>
              <a:rPr lang="cs-CZ" sz="2400" b="1" dirty="0" smtClean="0">
                <a:solidFill>
                  <a:srgbClr val="C00000"/>
                </a:solidFill>
              </a:rPr>
              <a:t>zakládá se na vzájemné dohodě mezi vlastníky jednotlivých podsítí</a:t>
            </a:r>
          </a:p>
          <a:p>
            <a:pPr algn="just"/>
            <a:endParaRPr lang="cs-CZ" sz="1200" i="1" dirty="0" smtClean="0">
              <a:solidFill>
                <a:srgbClr val="C00000"/>
              </a:solidFill>
            </a:endParaRPr>
          </a:p>
          <a:p>
            <a:pPr algn="just"/>
            <a:r>
              <a:rPr lang="cs-CZ" sz="2400" dirty="0" smtClean="0">
                <a:solidFill>
                  <a:srgbClr val="002060"/>
                </a:solidFill>
              </a:rPr>
              <a:t>Protože různé internetové subjekty (společnosti) prosazují své zájmy, bývá nalezení vzájemné dohody často složité a obtížné. </a:t>
            </a:r>
          </a:p>
          <a:p>
            <a:pPr algn="just"/>
            <a:r>
              <a:rPr lang="cs-CZ" sz="2000" i="1" dirty="0" smtClean="0">
                <a:solidFill>
                  <a:srgbClr val="002060"/>
                </a:solidFill>
              </a:rPr>
              <a:t>(nacházení shody = slovo: „konsensus“)</a:t>
            </a:r>
          </a:p>
          <a:p>
            <a:pPr algn="just"/>
            <a:endParaRPr lang="cs-CZ" sz="1200" i="1" dirty="0">
              <a:solidFill>
                <a:srgbClr val="C00000"/>
              </a:solidFill>
            </a:endParaRPr>
          </a:p>
          <a:p>
            <a:pPr algn="just"/>
            <a:r>
              <a:rPr lang="cs-CZ" sz="2400" dirty="0" smtClean="0">
                <a:solidFill>
                  <a:srgbClr val="006600"/>
                </a:solidFill>
              </a:rPr>
              <a:t>Z těchto důvodů vznikly koordinační společnosti, pro řízení technické části internetu a definování standardů (normy), organizace: </a:t>
            </a:r>
          </a:p>
          <a:p>
            <a:pPr algn="just"/>
            <a:r>
              <a:rPr lang="cs-CZ" sz="2400" b="1" dirty="0" err="1" smtClean="0">
                <a:solidFill>
                  <a:srgbClr val="006600"/>
                </a:solidFill>
              </a:rPr>
              <a:t>IETF</a:t>
            </a:r>
            <a:r>
              <a:rPr lang="cs-CZ" sz="2400" dirty="0" smtClean="0">
                <a:solidFill>
                  <a:srgbClr val="006600"/>
                </a:solidFill>
              </a:rPr>
              <a:t> (Internet </a:t>
            </a:r>
            <a:r>
              <a:rPr lang="cs-CZ" sz="2400" dirty="0" err="1" smtClean="0">
                <a:solidFill>
                  <a:srgbClr val="006600"/>
                </a:solidFill>
              </a:rPr>
              <a:t>Engineering</a:t>
            </a:r>
            <a:r>
              <a:rPr lang="cs-CZ" sz="2400" dirty="0" smtClean="0">
                <a:solidFill>
                  <a:srgbClr val="006600"/>
                </a:solidFill>
              </a:rPr>
              <a:t> </a:t>
            </a:r>
            <a:r>
              <a:rPr lang="cs-CZ" sz="2400" dirty="0" err="1" smtClean="0">
                <a:solidFill>
                  <a:srgbClr val="006600"/>
                </a:solidFill>
              </a:rPr>
              <a:t>Task</a:t>
            </a:r>
            <a:r>
              <a:rPr lang="cs-CZ" sz="2400" dirty="0" smtClean="0">
                <a:solidFill>
                  <a:srgbClr val="006600"/>
                </a:solidFill>
              </a:rPr>
              <a:t> </a:t>
            </a:r>
            <a:r>
              <a:rPr lang="cs-CZ" sz="2400" dirty="0" err="1" smtClean="0">
                <a:solidFill>
                  <a:srgbClr val="006600"/>
                </a:solidFill>
              </a:rPr>
              <a:t>Force</a:t>
            </a:r>
            <a:r>
              <a:rPr lang="cs-CZ" sz="2400" dirty="0" smtClean="0">
                <a:solidFill>
                  <a:srgbClr val="006600"/>
                </a:solidFill>
              </a:rPr>
              <a:t>) a </a:t>
            </a:r>
            <a:r>
              <a:rPr lang="cs-CZ" sz="2400" b="1" dirty="0" err="1" smtClean="0">
                <a:solidFill>
                  <a:srgbClr val="006600"/>
                </a:solidFill>
              </a:rPr>
              <a:t>W3C</a:t>
            </a:r>
            <a:r>
              <a:rPr lang="cs-CZ" sz="2400" dirty="0" smtClean="0">
                <a:solidFill>
                  <a:srgbClr val="006600"/>
                </a:solidFill>
              </a:rPr>
              <a:t> (WWW </a:t>
            </a:r>
            <a:r>
              <a:rPr lang="cs-CZ" sz="2400" dirty="0" err="1" smtClean="0">
                <a:solidFill>
                  <a:srgbClr val="006600"/>
                </a:solidFill>
              </a:rPr>
              <a:t>Consorcium</a:t>
            </a:r>
            <a:r>
              <a:rPr lang="cs-CZ" sz="2400" dirty="0" smtClean="0">
                <a:solidFill>
                  <a:srgbClr val="006600"/>
                </a:solidFill>
              </a:rPr>
              <a:t>).</a:t>
            </a:r>
            <a:r>
              <a:rPr lang="cs-CZ" sz="1200" i="1" dirty="0" smtClean="0">
                <a:solidFill>
                  <a:srgbClr val="C00000"/>
                </a:solidFill>
              </a:rPr>
              <a:t> </a:t>
            </a:r>
            <a:endParaRPr lang="cs-CZ" sz="1200" i="1" dirty="0">
              <a:solidFill>
                <a:srgbClr val="C00000"/>
              </a:solidFill>
            </a:endParaRPr>
          </a:p>
        </p:txBody>
      </p:sp>
      <p:sp>
        <p:nvSpPr>
          <p:cNvPr id="11" name="Zástupný symbol pro obsah 2"/>
          <p:cNvSpPr txBox="1">
            <a:spLocks/>
          </p:cNvSpPr>
          <p:nvPr/>
        </p:nvSpPr>
        <p:spPr bwMode="auto">
          <a:xfrm>
            <a:off x="0" y="6237311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58875" indent="0">
              <a:spcBef>
                <a:spcPts val="0"/>
              </a:spcBef>
              <a:buNone/>
            </a:pPr>
            <a:r>
              <a:rPr lang="cs-CZ" sz="2000" i="1" dirty="0" smtClean="0">
                <a:solidFill>
                  <a:srgbClr val="7030A0"/>
                </a:solidFill>
              </a:rPr>
              <a:t>Zamyšlení: </a:t>
            </a:r>
            <a:r>
              <a:rPr lang="cs-CZ" sz="1800" i="1" dirty="0" smtClean="0">
                <a:solidFill>
                  <a:srgbClr val="7030A0"/>
                </a:solidFill>
              </a:rPr>
              <a:t>proč se musí „svět“ domlouvat na používání a vývoji Internetu?</a:t>
            </a:r>
            <a:endParaRPr lang="cs-CZ" sz="1800" i="1" dirty="0">
              <a:solidFill>
                <a:srgbClr val="7030A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31" name="Tlačítko akce: Dopředu nebo Další 30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0262024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6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afterEffect">
                                  <p:stCondLst>
                                    <p:cond delay="50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6450"/>
                            </p:stCondLst>
                            <p:childTnLst>
                              <p:par>
                                <p:cTn id="9" presetID="9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745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5" grpId="0"/>
      <p:bldP spid="31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5611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BCD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>
                <a:solidFill>
                  <a:schemeClr val="tx2"/>
                </a:solidFill>
              </a:rPr>
              <a:t>Internet 2 - jak </a:t>
            </a:r>
            <a:r>
              <a:rPr lang="cs-CZ" sz="3000" b="1" i="1" u="sng" dirty="0" smtClean="0">
                <a:solidFill>
                  <a:schemeClr val="tx2"/>
                </a:solidFill>
              </a:rPr>
              <a:t>funguje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sp>
        <p:nvSpPr>
          <p:cNvPr id="1025" name="TextovéPole 1024"/>
          <p:cNvSpPr txBox="1"/>
          <p:nvPr/>
        </p:nvSpPr>
        <p:spPr>
          <a:xfrm>
            <a:off x="226862" y="764704"/>
            <a:ext cx="88569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b="1" dirty="0" smtClean="0">
                <a:solidFill>
                  <a:srgbClr val="002060"/>
                </a:solidFill>
              </a:rPr>
              <a:t>Způsob jednotného a spolehlivého přenosu informací: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26862" y="1224042"/>
            <a:ext cx="8856984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dirty="0" smtClean="0">
                <a:solidFill>
                  <a:srgbClr val="0000CC"/>
                </a:solidFill>
              </a:rPr>
              <a:t>V kombinované, vysoce složité síti je spolehlivý přenos dat poměrně náročná záležitost. Pokud je informace přenášena vcelku a jednou cestou, dochází z důvodu konfliktů na síti k chybám, či ztrátám. Proto vznikla a ověřila se přenosová technologie na základě „rozsekané“ informace na tzv. „Pakety“, které cestují k cíli právě volnými různými cestami a podle jednotných pravidel. Jakmile dorazí na místo určení, zase se složí do jednoho celku.</a:t>
            </a:r>
          </a:p>
          <a:p>
            <a:pPr algn="just"/>
            <a:endParaRPr lang="cs-CZ" sz="1200" dirty="0" smtClean="0">
              <a:solidFill>
                <a:srgbClr val="0000CC"/>
              </a:solidFill>
            </a:endParaRPr>
          </a:p>
          <a:p>
            <a:pPr algn="just"/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Přenosové technologie se označují jako „rodina protokolů </a:t>
            </a:r>
            <a:r>
              <a:rPr lang="cs-CZ" sz="2400" b="1" u="sng" dirty="0" smtClean="0">
                <a:solidFill>
                  <a:schemeClr val="accent3">
                    <a:lumMod val="50000"/>
                  </a:schemeClr>
                </a:solidFill>
              </a:rPr>
              <a:t>TCP/IP</a:t>
            </a:r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“.</a:t>
            </a:r>
          </a:p>
          <a:p>
            <a:pPr algn="just"/>
            <a:endParaRPr lang="cs-CZ" sz="1200" dirty="0" smtClean="0">
              <a:solidFill>
                <a:schemeClr val="accent3">
                  <a:lumMod val="50000"/>
                </a:schemeClr>
              </a:solidFill>
            </a:endParaRPr>
          </a:p>
          <a:p>
            <a:pPr algn="just"/>
            <a:r>
              <a:rPr lang="cs-CZ" sz="2400" dirty="0" smtClean="0">
                <a:solidFill>
                  <a:srgbClr val="006600"/>
                </a:solidFill>
              </a:rPr>
              <a:t>a starají se o 	</a:t>
            </a:r>
            <a:r>
              <a:rPr lang="cs-CZ" sz="2400" i="1" dirty="0" smtClean="0">
                <a:solidFill>
                  <a:srgbClr val="006600"/>
                </a:solidFill>
              </a:rPr>
              <a:t>- přenos dat (TCP)</a:t>
            </a:r>
          </a:p>
          <a:p>
            <a:pPr algn="just"/>
            <a:r>
              <a:rPr lang="cs-CZ" sz="2400" i="1" dirty="0">
                <a:solidFill>
                  <a:srgbClr val="006600"/>
                </a:solidFill>
              </a:rPr>
              <a:t>	</a:t>
            </a:r>
            <a:r>
              <a:rPr lang="cs-CZ" sz="2400" i="1" dirty="0" smtClean="0">
                <a:solidFill>
                  <a:srgbClr val="006600"/>
                </a:solidFill>
              </a:rPr>
              <a:t>	- způsob identifikace zdrojů a cílů (IP)</a:t>
            </a:r>
          </a:p>
          <a:p>
            <a:pPr algn="just"/>
            <a:r>
              <a:rPr lang="cs-CZ" sz="2400" i="1" dirty="0">
                <a:solidFill>
                  <a:srgbClr val="006600"/>
                </a:solidFill>
              </a:rPr>
              <a:t>	</a:t>
            </a:r>
            <a:r>
              <a:rPr lang="cs-CZ" sz="2400" i="1" dirty="0" smtClean="0">
                <a:solidFill>
                  <a:srgbClr val="006600"/>
                </a:solidFill>
              </a:rPr>
              <a:t>	- charakter služeb a jejich přesné funkce</a:t>
            </a:r>
          </a:p>
          <a:p>
            <a:pPr algn="just"/>
            <a:r>
              <a:rPr lang="cs-CZ" sz="2400" i="1" dirty="0">
                <a:solidFill>
                  <a:srgbClr val="006600"/>
                </a:solidFill>
              </a:rPr>
              <a:t>	</a:t>
            </a:r>
            <a:r>
              <a:rPr lang="cs-CZ" sz="2400" i="1" dirty="0" smtClean="0">
                <a:solidFill>
                  <a:srgbClr val="006600"/>
                </a:solidFill>
              </a:rPr>
              <a:t>	- a tak podobně</a:t>
            </a:r>
            <a:endParaRPr lang="cs-CZ" sz="1200" i="1" dirty="0">
              <a:solidFill>
                <a:srgbClr val="C00000"/>
              </a:solidFill>
            </a:endParaRPr>
          </a:p>
        </p:txBody>
      </p:sp>
      <p:sp>
        <p:nvSpPr>
          <p:cNvPr id="11" name="Zástupný symbol pro obsah 2"/>
          <p:cNvSpPr txBox="1">
            <a:spLocks/>
          </p:cNvSpPr>
          <p:nvPr/>
        </p:nvSpPr>
        <p:spPr bwMode="auto">
          <a:xfrm>
            <a:off x="0" y="6237311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58875" indent="0">
              <a:spcBef>
                <a:spcPts val="0"/>
              </a:spcBef>
              <a:buNone/>
            </a:pPr>
            <a:r>
              <a:rPr lang="cs-CZ" sz="2000" i="1" dirty="0" smtClean="0">
                <a:solidFill>
                  <a:srgbClr val="7030A0"/>
                </a:solidFill>
              </a:rPr>
              <a:t>Vysvětlení: protokoly TCP/IP, FTP, POP …</a:t>
            </a:r>
            <a:endParaRPr lang="cs-CZ" sz="1800" i="1" dirty="0">
              <a:solidFill>
                <a:srgbClr val="7030A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31" name="Tlačítko akce: Dopředu nebo Další 30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6958619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6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afterEffect">
                                  <p:stCondLst>
                                    <p:cond delay="50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300"/>
                            </p:stCondLst>
                            <p:childTnLst>
                              <p:par>
                                <p:cTn id="9" presetID="9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3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800"/>
                            </p:stCondLst>
                            <p:childTnLst>
                              <p:par>
                                <p:cTn id="17" presetID="9" presetClass="entr" presetSubtype="0" fill="hold" grpId="0" nodeType="afterEffect">
                                  <p:stCondLst>
                                    <p:cond delay="50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5" grpId="0"/>
      <p:bldP spid="13" grpId="0"/>
      <p:bldP spid="31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5611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BCD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>
                <a:solidFill>
                  <a:schemeClr val="tx2"/>
                </a:solidFill>
              </a:rPr>
              <a:t>Internet 2 - jak </a:t>
            </a:r>
            <a:r>
              <a:rPr lang="cs-CZ" sz="3000" b="1" i="1" u="sng" dirty="0" smtClean="0">
                <a:solidFill>
                  <a:schemeClr val="tx2"/>
                </a:solidFill>
              </a:rPr>
              <a:t>funguje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sp>
        <p:nvSpPr>
          <p:cNvPr id="1025" name="TextovéPole 1024"/>
          <p:cNvSpPr txBox="1"/>
          <p:nvPr/>
        </p:nvSpPr>
        <p:spPr>
          <a:xfrm>
            <a:off x="226862" y="764704"/>
            <a:ext cx="88569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b="1" dirty="0" smtClean="0">
                <a:solidFill>
                  <a:srgbClr val="002060"/>
                </a:solidFill>
              </a:rPr>
              <a:t>Komunikační protokoly TCP/IP – pravidla spojení: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26862" y="1224042"/>
            <a:ext cx="885698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74638" indent="-274638"/>
            <a:r>
              <a:rPr lang="cs-CZ" dirty="0">
                <a:solidFill>
                  <a:srgbClr val="0000CC"/>
                </a:solidFill>
              </a:rPr>
              <a:t>➢</a:t>
            </a:r>
            <a:r>
              <a:rPr lang="cs-CZ" b="1" dirty="0">
                <a:solidFill>
                  <a:srgbClr val="0000CC"/>
                </a:solidFill>
              </a:rPr>
              <a:t>IP (Internet </a:t>
            </a:r>
            <a:r>
              <a:rPr lang="cs-CZ" b="1" dirty="0" err="1">
                <a:solidFill>
                  <a:srgbClr val="0000CC"/>
                </a:solidFill>
              </a:rPr>
              <a:t>Protocol</a:t>
            </a:r>
            <a:r>
              <a:rPr lang="cs-CZ" b="1" dirty="0" smtClean="0">
                <a:solidFill>
                  <a:srgbClr val="0000CC"/>
                </a:solidFill>
              </a:rPr>
              <a:t>) - navrhován </a:t>
            </a:r>
            <a:r>
              <a:rPr lang="cs-CZ" b="1" dirty="0">
                <a:solidFill>
                  <a:srgbClr val="0000CC"/>
                </a:solidFill>
              </a:rPr>
              <a:t>jako základna pro další </a:t>
            </a:r>
            <a:r>
              <a:rPr lang="cs-CZ" b="1" dirty="0" smtClean="0">
                <a:solidFill>
                  <a:srgbClr val="0000CC"/>
                </a:solidFill>
              </a:rPr>
              <a:t>protokoly, pouze </a:t>
            </a:r>
            <a:r>
              <a:rPr lang="cs-CZ" b="1" dirty="0">
                <a:solidFill>
                  <a:srgbClr val="0000CC"/>
                </a:solidFill>
              </a:rPr>
              <a:t>zaručuje, že se pokusí odeslat paket na místo </a:t>
            </a:r>
            <a:r>
              <a:rPr lang="cs-CZ" b="1" dirty="0" smtClean="0">
                <a:solidFill>
                  <a:srgbClr val="0000CC"/>
                </a:solidFill>
              </a:rPr>
              <a:t>určení, pakety </a:t>
            </a:r>
            <a:r>
              <a:rPr lang="cs-CZ" b="1" dirty="0">
                <a:solidFill>
                  <a:srgbClr val="0000CC"/>
                </a:solidFill>
              </a:rPr>
              <a:t>se mohou po cestě </a:t>
            </a:r>
            <a:r>
              <a:rPr lang="cs-CZ" b="1" dirty="0" smtClean="0">
                <a:solidFill>
                  <a:srgbClr val="0000CC"/>
                </a:solidFill>
              </a:rPr>
              <a:t>ztratit a </a:t>
            </a:r>
            <a:r>
              <a:rPr lang="cs-CZ" b="1" dirty="0">
                <a:solidFill>
                  <a:srgbClr val="0000CC"/>
                </a:solidFill>
              </a:rPr>
              <a:t>pořadí odeslání nemusí </a:t>
            </a:r>
            <a:r>
              <a:rPr lang="cs-CZ" b="1" dirty="0" smtClean="0">
                <a:solidFill>
                  <a:srgbClr val="0000CC"/>
                </a:solidFill>
              </a:rPr>
              <a:t>být totožné </a:t>
            </a:r>
            <a:r>
              <a:rPr lang="cs-CZ" b="1" dirty="0">
                <a:solidFill>
                  <a:srgbClr val="0000CC"/>
                </a:solidFill>
              </a:rPr>
              <a:t>jako pořadí doručení</a:t>
            </a:r>
          </a:p>
          <a:p>
            <a:pPr marL="274638" indent="-274638"/>
            <a:r>
              <a:rPr lang="cs-CZ" dirty="0">
                <a:solidFill>
                  <a:srgbClr val="0000CC"/>
                </a:solidFill>
              </a:rPr>
              <a:t>➢</a:t>
            </a:r>
            <a:r>
              <a:rPr lang="cs-CZ" b="1" dirty="0">
                <a:solidFill>
                  <a:srgbClr val="0000CC"/>
                </a:solidFill>
              </a:rPr>
              <a:t>TCP (</a:t>
            </a:r>
            <a:r>
              <a:rPr lang="cs-CZ" b="1" dirty="0" err="1">
                <a:solidFill>
                  <a:srgbClr val="0000CC"/>
                </a:solidFill>
              </a:rPr>
              <a:t>Transmission</a:t>
            </a:r>
            <a:r>
              <a:rPr lang="cs-CZ" b="1" dirty="0">
                <a:solidFill>
                  <a:srgbClr val="0000CC"/>
                </a:solidFill>
              </a:rPr>
              <a:t> </a:t>
            </a:r>
            <a:r>
              <a:rPr lang="cs-CZ" b="1" dirty="0" err="1">
                <a:solidFill>
                  <a:srgbClr val="0000CC"/>
                </a:solidFill>
              </a:rPr>
              <a:t>Control</a:t>
            </a:r>
            <a:r>
              <a:rPr lang="cs-CZ" b="1" dirty="0">
                <a:solidFill>
                  <a:srgbClr val="0000CC"/>
                </a:solidFill>
              </a:rPr>
              <a:t> </a:t>
            </a:r>
            <a:r>
              <a:rPr lang="cs-CZ" b="1" dirty="0" err="1">
                <a:solidFill>
                  <a:srgbClr val="0000CC"/>
                </a:solidFill>
              </a:rPr>
              <a:t>Protocol</a:t>
            </a:r>
            <a:r>
              <a:rPr lang="cs-CZ" b="1" dirty="0" smtClean="0">
                <a:solidFill>
                  <a:srgbClr val="0000CC"/>
                </a:solidFill>
              </a:rPr>
              <a:t>) - garantuje </a:t>
            </a:r>
            <a:r>
              <a:rPr lang="cs-CZ" b="1" dirty="0">
                <a:solidFill>
                  <a:srgbClr val="0000CC"/>
                </a:solidFill>
              </a:rPr>
              <a:t>doručení paketů a že pakety dojdou v </a:t>
            </a:r>
            <a:r>
              <a:rPr lang="cs-CZ" b="1" dirty="0" smtClean="0">
                <a:solidFill>
                  <a:srgbClr val="0000CC"/>
                </a:solidFill>
              </a:rPr>
              <a:t>takovém pořadí </a:t>
            </a:r>
            <a:r>
              <a:rPr lang="cs-CZ" b="1" dirty="0">
                <a:solidFill>
                  <a:srgbClr val="0000CC"/>
                </a:solidFill>
              </a:rPr>
              <a:t>v jakém byly </a:t>
            </a:r>
            <a:r>
              <a:rPr lang="cs-CZ" b="1" dirty="0" smtClean="0">
                <a:solidFill>
                  <a:srgbClr val="0000CC"/>
                </a:solidFill>
              </a:rPr>
              <a:t>odeslány, před </a:t>
            </a:r>
            <a:r>
              <a:rPr lang="cs-CZ" b="1" dirty="0">
                <a:solidFill>
                  <a:srgbClr val="0000CC"/>
                </a:solidFill>
              </a:rPr>
              <a:t>každou výměnou dat mezi dvěma uzly musí být </a:t>
            </a:r>
            <a:r>
              <a:rPr lang="cs-CZ" b="1" dirty="0" smtClean="0">
                <a:solidFill>
                  <a:srgbClr val="0000CC"/>
                </a:solidFill>
              </a:rPr>
              <a:t>nejprve navázáno </a:t>
            </a:r>
            <a:r>
              <a:rPr lang="cs-CZ" b="1" dirty="0">
                <a:solidFill>
                  <a:srgbClr val="0000CC"/>
                </a:solidFill>
              </a:rPr>
              <a:t>spojení, a po skončení přenosu musí být </a:t>
            </a:r>
            <a:r>
              <a:rPr lang="cs-CZ" b="1" dirty="0" smtClean="0">
                <a:solidFill>
                  <a:srgbClr val="0000CC"/>
                </a:solidFill>
              </a:rPr>
              <a:t>toto spojení zrušeno</a:t>
            </a:r>
          </a:p>
        </p:txBody>
      </p:sp>
      <p:sp>
        <p:nvSpPr>
          <p:cNvPr id="11" name="Zástupný symbol pro obsah 2"/>
          <p:cNvSpPr txBox="1">
            <a:spLocks/>
          </p:cNvSpPr>
          <p:nvPr/>
        </p:nvSpPr>
        <p:spPr bwMode="auto">
          <a:xfrm>
            <a:off x="0" y="6237311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58875" indent="0">
              <a:spcBef>
                <a:spcPts val="0"/>
              </a:spcBef>
              <a:buNone/>
            </a:pPr>
            <a:r>
              <a:rPr lang="cs-CZ" sz="2000" i="1" dirty="0" smtClean="0">
                <a:solidFill>
                  <a:srgbClr val="7030A0"/>
                </a:solidFill>
              </a:rPr>
              <a:t>Vysvětlení: protokoly TCP/IP, FTP, POP …</a:t>
            </a:r>
            <a:endParaRPr lang="cs-CZ" sz="1800" i="1" dirty="0">
              <a:solidFill>
                <a:srgbClr val="7030A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31" name="Tlačítko akce: Dopředu nebo Další 30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26862" y="3111351"/>
            <a:ext cx="88569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b="1" dirty="0" smtClean="0">
                <a:solidFill>
                  <a:srgbClr val="002060"/>
                </a:solidFill>
              </a:rPr>
              <a:t>Aplikační protokoly TCP/IP – pravidla pro i-aplikace: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26862" y="3579981"/>
            <a:ext cx="8856984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74638" indent="-274638"/>
            <a:r>
              <a:rPr lang="cs-CZ" b="1" dirty="0" smtClean="0">
                <a:solidFill>
                  <a:srgbClr val="006600"/>
                </a:solidFill>
              </a:rPr>
              <a:t>➢</a:t>
            </a:r>
            <a:r>
              <a:rPr lang="cs-CZ" b="1" dirty="0">
                <a:solidFill>
                  <a:srgbClr val="006600"/>
                </a:solidFill>
              </a:rPr>
              <a:t>HTTP (</a:t>
            </a:r>
            <a:r>
              <a:rPr lang="cs-CZ" b="1" dirty="0" err="1">
                <a:solidFill>
                  <a:srgbClr val="006600"/>
                </a:solidFill>
              </a:rPr>
              <a:t>HyperText</a:t>
            </a:r>
            <a:r>
              <a:rPr lang="cs-CZ" b="1" dirty="0">
                <a:solidFill>
                  <a:srgbClr val="006600"/>
                </a:solidFill>
              </a:rPr>
              <a:t> Transfer </a:t>
            </a:r>
            <a:r>
              <a:rPr lang="cs-CZ" b="1" dirty="0" err="1">
                <a:solidFill>
                  <a:srgbClr val="006600"/>
                </a:solidFill>
              </a:rPr>
              <a:t>Protocol</a:t>
            </a:r>
            <a:r>
              <a:rPr lang="cs-CZ" b="1" dirty="0">
                <a:solidFill>
                  <a:srgbClr val="006600"/>
                </a:solidFill>
              </a:rPr>
              <a:t>), </a:t>
            </a:r>
            <a:r>
              <a:rPr lang="cs-CZ" b="1" dirty="0" smtClean="0">
                <a:solidFill>
                  <a:srgbClr val="006600"/>
                </a:solidFill>
              </a:rPr>
              <a:t>HTTPS - </a:t>
            </a:r>
            <a:r>
              <a:rPr lang="pl-PL" b="1" dirty="0" smtClean="0">
                <a:solidFill>
                  <a:srgbClr val="006600"/>
                </a:solidFill>
              </a:rPr>
              <a:t>protokol </a:t>
            </a:r>
            <a:r>
              <a:rPr lang="pl-PL" b="1" dirty="0">
                <a:solidFill>
                  <a:srgbClr val="006600"/>
                </a:solidFill>
              </a:rPr>
              <a:t>pro komunikaci mezi WWW servery a jejich </a:t>
            </a:r>
            <a:r>
              <a:rPr lang="pl-PL" b="1" dirty="0" smtClean="0">
                <a:solidFill>
                  <a:srgbClr val="006600"/>
                </a:solidFill>
              </a:rPr>
              <a:t>klienty </a:t>
            </a:r>
            <a:r>
              <a:rPr lang="cs-CZ" b="1" dirty="0" smtClean="0">
                <a:solidFill>
                  <a:srgbClr val="006600"/>
                </a:solidFill>
              </a:rPr>
              <a:t>(</a:t>
            </a:r>
            <a:r>
              <a:rPr lang="cs-CZ" b="1" dirty="0">
                <a:solidFill>
                  <a:srgbClr val="006600"/>
                </a:solidFill>
              </a:rPr>
              <a:t>browsery</a:t>
            </a:r>
            <a:r>
              <a:rPr lang="cs-CZ" b="1" dirty="0" smtClean="0">
                <a:solidFill>
                  <a:srgbClr val="006600"/>
                </a:solidFill>
              </a:rPr>
              <a:t>)</a:t>
            </a:r>
          </a:p>
          <a:p>
            <a:pPr marL="274638" indent="-274638"/>
            <a:r>
              <a:rPr lang="cs-CZ" dirty="0">
                <a:solidFill>
                  <a:srgbClr val="006600"/>
                </a:solidFill>
              </a:rPr>
              <a:t>➢</a:t>
            </a:r>
            <a:r>
              <a:rPr lang="cs-CZ" b="1" dirty="0">
                <a:solidFill>
                  <a:srgbClr val="006600"/>
                </a:solidFill>
              </a:rPr>
              <a:t>SMTP (</a:t>
            </a:r>
            <a:r>
              <a:rPr lang="cs-CZ" b="1" dirty="0" err="1">
                <a:solidFill>
                  <a:srgbClr val="006600"/>
                </a:solidFill>
              </a:rPr>
              <a:t>Simple</a:t>
            </a:r>
            <a:r>
              <a:rPr lang="cs-CZ" b="1" dirty="0">
                <a:solidFill>
                  <a:srgbClr val="006600"/>
                </a:solidFill>
              </a:rPr>
              <a:t> Mail Transfer </a:t>
            </a:r>
            <a:r>
              <a:rPr lang="cs-CZ" b="1" dirty="0" err="1">
                <a:solidFill>
                  <a:srgbClr val="006600"/>
                </a:solidFill>
              </a:rPr>
              <a:t>Protocol</a:t>
            </a:r>
            <a:r>
              <a:rPr lang="cs-CZ" b="1" dirty="0" smtClean="0">
                <a:solidFill>
                  <a:srgbClr val="006600"/>
                </a:solidFill>
              </a:rPr>
              <a:t>) - poštovní protokol, předpokládá </a:t>
            </a:r>
            <a:r>
              <a:rPr lang="cs-CZ" b="1" dirty="0">
                <a:solidFill>
                  <a:srgbClr val="006600"/>
                </a:solidFill>
              </a:rPr>
              <a:t>trvalou dostupnost příjemce i </a:t>
            </a:r>
            <a:r>
              <a:rPr lang="cs-CZ" b="1" dirty="0" smtClean="0">
                <a:solidFill>
                  <a:srgbClr val="006600"/>
                </a:solidFill>
              </a:rPr>
              <a:t>odesilatele</a:t>
            </a:r>
          </a:p>
          <a:p>
            <a:pPr marL="274638" indent="-274638"/>
            <a:r>
              <a:rPr lang="cs-CZ" dirty="0">
                <a:solidFill>
                  <a:srgbClr val="006600"/>
                </a:solidFill>
              </a:rPr>
              <a:t>➢</a:t>
            </a:r>
            <a:r>
              <a:rPr lang="cs-CZ" b="1" dirty="0">
                <a:solidFill>
                  <a:srgbClr val="006600"/>
                </a:solidFill>
              </a:rPr>
              <a:t>POP3 (Post Office </a:t>
            </a:r>
            <a:r>
              <a:rPr lang="cs-CZ" b="1" dirty="0" err="1">
                <a:solidFill>
                  <a:srgbClr val="006600"/>
                </a:solidFill>
              </a:rPr>
              <a:t>Protocol</a:t>
            </a:r>
            <a:r>
              <a:rPr lang="cs-CZ" b="1" dirty="0" smtClean="0">
                <a:solidFill>
                  <a:srgbClr val="006600"/>
                </a:solidFill>
              </a:rPr>
              <a:t>) - jednoduché </a:t>
            </a:r>
            <a:r>
              <a:rPr lang="cs-CZ" b="1" dirty="0">
                <a:solidFill>
                  <a:srgbClr val="006600"/>
                </a:solidFill>
              </a:rPr>
              <a:t>a rychlé stahování pošty ze vzdáleného </a:t>
            </a:r>
            <a:r>
              <a:rPr lang="cs-CZ" b="1" dirty="0" smtClean="0">
                <a:solidFill>
                  <a:srgbClr val="006600"/>
                </a:solidFill>
              </a:rPr>
              <a:t>úložiště na počítač</a:t>
            </a:r>
          </a:p>
          <a:p>
            <a:pPr marL="274638" indent="-274638"/>
            <a:r>
              <a:rPr lang="cs-CZ" dirty="0">
                <a:solidFill>
                  <a:srgbClr val="006600"/>
                </a:solidFill>
              </a:rPr>
              <a:t>➢</a:t>
            </a:r>
            <a:r>
              <a:rPr lang="cs-CZ" b="1" dirty="0">
                <a:solidFill>
                  <a:srgbClr val="006600"/>
                </a:solidFill>
              </a:rPr>
              <a:t>IMAP (Internet </a:t>
            </a:r>
            <a:r>
              <a:rPr lang="cs-CZ" b="1" dirty="0" err="1">
                <a:solidFill>
                  <a:srgbClr val="006600"/>
                </a:solidFill>
              </a:rPr>
              <a:t>Message</a:t>
            </a:r>
            <a:r>
              <a:rPr lang="cs-CZ" b="1" dirty="0">
                <a:solidFill>
                  <a:srgbClr val="006600"/>
                </a:solidFill>
              </a:rPr>
              <a:t> Access </a:t>
            </a:r>
            <a:r>
              <a:rPr lang="cs-CZ" b="1" dirty="0" err="1">
                <a:solidFill>
                  <a:srgbClr val="006600"/>
                </a:solidFill>
              </a:rPr>
              <a:t>Protocol</a:t>
            </a:r>
            <a:r>
              <a:rPr lang="cs-CZ" b="1" dirty="0" smtClean="0">
                <a:solidFill>
                  <a:srgbClr val="006600"/>
                </a:solidFill>
              </a:rPr>
              <a:t>) - složitější </a:t>
            </a:r>
            <a:r>
              <a:rPr lang="cs-CZ" b="1" dirty="0">
                <a:solidFill>
                  <a:srgbClr val="006600"/>
                </a:solidFill>
              </a:rPr>
              <a:t>a novější než </a:t>
            </a:r>
            <a:r>
              <a:rPr lang="cs-CZ" b="1" dirty="0" smtClean="0">
                <a:solidFill>
                  <a:srgbClr val="006600"/>
                </a:solidFill>
              </a:rPr>
              <a:t>POP3, nabízí </a:t>
            </a:r>
            <a:r>
              <a:rPr lang="cs-CZ" b="1" dirty="0">
                <a:solidFill>
                  <a:srgbClr val="006600"/>
                </a:solidFill>
              </a:rPr>
              <a:t>mnohem větší komfort pro práci se zprávami, </a:t>
            </a:r>
            <a:r>
              <a:rPr lang="cs-CZ" b="1" dirty="0" smtClean="0">
                <a:solidFill>
                  <a:srgbClr val="006600"/>
                </a:solidFill>
              </a:rPr>
              <a:t>práce přímo </a:t>
            </a:r>
            <a:r>
              <a:rPr lang="cs-CZ" b="1" dirty="0">
                <a:solidFill>
                  <a:srgbClr val="006600"/>
                </a:solidFill>
              </a:rPr>
              <a:t>na </a:t>
            </a:r>
            <a:r>
              <a:rPr lang="cs-CZ" b="1" dirty="0" smtClean="0">
                <a:solidFill>
                  <a:srgbClr val="006600"/>
                </a:solidFill>
              </a:rPr>
              <a:t>serveru</a:t>
            </a:r>
          </a:p>
          <a:p>
            <a:pPr marL="274638" indent="-274638"/>
            <a:r>
              <a:rPr lang="cs-CZ" dirty="0">
                <a:solidFill>
                  <a:srgbClr val="006600"/>
                </a:solidFill>
              </a:rPr>
              <a:t>➢</a:t>
            </a:r>
            <a:r>
              <a:rPr lang="cs-CZ" b="1" dirty="0">
                <a:solidFill>
                  <a:srgbClr val="006600"/>
                </a:solidFill>
              </a:rPr>
              <a:t>FTP (</a:t>
            </a:r>
            <a:r>
              <a:rPr lang="cs-CZ" b="1" dirty="0" err="1">
                <a:solidFill>
                  <a:srgbClr val="006600"/>
                </a:solidFill>
              </a:rPr>
              <a:t>File</a:t>
            </a:r>
            <a:r>
              <a:rPr lang="cs-CZ" b="1" dirty="0">
                <a:solidFill>
                  <a:srgbClr val="006600"/>
                </a:solidFill>
              </a:rPr>
              <a:t> Transfer </a:t>
            </a:r>
            <a:r>
              <a:rPr lang="cs-CZ" b="1" dirty="0" err="1">
                <a:solidFill>
                  <a:srgbClr val="006600"/>
                </a:solidFill>
              </a:rPr>
              <a:t>Protocol</a:t>
            </a:r>
            <a:r>
              <a:rPr lang="cs-CZ" b="1" dirty="0" smtClean="0">
                <a:solidFill>
                  <a:srgbClr val="006600"/>
                </a:solidFill>
              </a:rPr>
              <a:t>) - protokol </a:t>
            </a:r>
            <a:r>
              <a:rPr lang="cs-CZ" b="1" dirty="0">
                <a:solidFill>
                  <a:srgbClr val="006600"/>
                </a:solidFill>
              </a:rPr>
              <a:t>pro přenos souborů mezi počítači</a:t>
            </a:r>
          </a:p>
        </p:txBody>
      </p:sp>
    </p:spTree>
    <p:extLst>
      <p:ext uri="{BB962C8B-B14F-4D97-AF65-F5344CB8AC3E}">
        <p14:creationId xmlns:p14="http://schemas.microsoft.com/office/powerpoint/2010/main" val="3784161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6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afterEffect">
                                  <p:stCondLst>
                                    <p:cond delay="50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300"/>
                            </p:stCondLst>
                            <p:childTnLst>
                              <p:par>
                                <p:cTn id="9" presetID="9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3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800"/>
                            </p:stCondLst>
                            <p:childTnLst>
                              <p:par>
                                <p:cTn id="17" presetID="9" presetClass="entr" presetSubtype="0" fill="hold" grpId="0" nodeType="afterEffect">
                                  <p:stCondLst>
                                    <p:cond delay="50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50"/>
                            </p:stCondLst>
                            <p:childTnLst>
                              <p:par>
                                <p:cTn id="21" presetID="9" presetClass="entr" presetSubtype="0" fill="hold" grpId="0" nodeType="afterEffect">
                                  <p:stCondLst>
                                    <p:cond delay="50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9400"/>
                            </p:stCondLst>
                            <p:childTnLst>
                              <p:par>
                                <p:cTn id="25" presetID="9" presetClass="entr" presetSubtype="0" fill="hold" grpId="0" nodeType="afterEffect">
                                  <p:stCondLst>
                                    <p:cond delay="50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5" grpId="0"/>
      <p:bldP spid="13" grpId="0"/>
      <p:bldP spid="31" grpId="0" animBg="1"/>
      <p:bldP spid="10" grpId="0"/>
      <p:bldP spid="1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5611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BCD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>
                <a:solidFill>
                  <a:schemeClr val="tx2"/>
                </a:solidFill>
              </a:rPr>
              <a:t>Internet 2 - jak </a:t>
            </a:r>
            <a:r>
              <a:rPr lang="cs-CZ" sz="3000" b="1" i="1" u="sng" dirty="0" smtClean="0">
                <a:solidFill>
                  <a:schemeClr val="tx2"/>
                </a:solidFill>
              </a:rPr>
              <a:t>funguje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sp>
        <p:nvSpPr>
          <p:cNvPr id="1025" name="TextovéPole 1024"/>
          <p:cNvSpPr txBox="1"/>
          <p:nvPr/>
        </p:nvSpPr>
        <p:spPr>
          <a:xfrm>
            <a:off x="226862" y="764704"/>
            <a:ext cx="88569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b="1" dirty="0" smtClean="0">
                <a:solidFill>
                  <a:srgbClr val="002060"/>
                </a:solidFill>
              </a:rPr>
              <a:t>Způsob jednotného a spolehlivého přenosu informací: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79512" y="1224042"/>
            <a:ext cx="885698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u="sng" dirty="0">
                <a:solidFill>
                  <a:srgbClr val="0000CC"/>
                </a:solidFill>
              </a:rPr>
              <a:t>TCP/IP předpokládá že </a:t>
            </a:r>
            <a:r>
              <a:rPr lang="cs-CZ" sz="2400" u="sng" dirty="0" smtClean="0">
                <a:solidFill>
                  <a:srgbClr val="0000CC"/>
                </a:solidFill>
              </a:rPr>
              <a:t>„svět“ (</a:t>
            </a:r>
            <a:r>
              <a:rPr lang="cs-CZ" sz="2400" u="sng" dirty="0">
                <a:solidFill>
                  <a:srgbClr val="0000CC"/>
                </a:solidFill>
              </a:rPr>
              <a:t>Internet) je</a:t>
            </a:r>
            <a:r>
              <a:rPr lang="cs-CZ" sz="2400" dirty="0">
                <a:solidFill>
                  <a:srgbClr val="0000CC"/>
                </a:solidFill>
              </a:rPr>
              <a:t>:</a:t>
            </a:r>
          </a:p>
          <a:p>
            <a:pPr algn="just"/>
            <a:r>
              <a:rPr lang="cs-CZ" sz="2400" dirty="0" smtClean="0">
                <a:solidFill>
                  <a:srgbClr val="0000CC"/>
                </a:solidFill>
              </a:rPr>
              <a:t>– </a:t>
            </a:r>
            <a:r>
              <a:rPr lang="cs-CZ" sz="2400" dirty="0">
                <a:solidFill>
                  <a:srgbClr val="0000CC"/>
                </a:solidFill>
              </a:rPr>
              <a:t>tvořen soustavou dílčích </a:t>
            </a:r>
            <a:r>
              <a:rPr lang="cs-CZ" sz="2400" dirty="0" smtClean="0">
                <a:solidFill>
                  <a:srgbClr val="0000CC"/>
                </a:solidFill>
              </a:rPr>
              <a:t>sítí – IP sítě</a:t>
            </a:r>
            <a:endParaRPr lang="cs-CZ" sz="2400" dirty="0">
              <a:solidFill>
                <a:srgbClr val="0000CC"/>
              </a:solidFill>
            </a:endParaRPr>
          </a:p>
          <a:p>
            <a:pPr algn="just"/>
            <a:r>
              <a:rPr lang="cs-CZ" sz="2400" dirty="0" smtClean="0">
                <a:solidFill>
                  <a:srgbClr val="0000CC"/>
                </a:solidFill>
              </a:rPr>
              <a:t>– </a:t>
            </a:r>
            <a:r>
              <a:rPr lang="cs-CZ" sz="2400" dirty="0">
                <a:solidFill>
                  <a:srgbClr val="0000CC"/>
                </a:solidFill>
              </a:rPr>
              <a:t>dílčí sítě jsou vzájemně propojeny </a:t>
            </a:r>
            <a:r>
              <a:rPr lang="cs-CZ" sz="2400" dirty="0" smtClean="0">
                <a:solidFill>
                  <a:srgbClr val="0000CC"/>
                </a:solidFill>
              </a:rPr>
              <a:t>pomocí </a:t>
            </a:r>
            <a:r>
              <a:rPr lang="cs-CZ" sz="2400" dirty="0">
                <a:solidFill>
                  <a:srgbClr val="0000CC"/>
                </a:solidFill>
              </a:rPr>
              <a:t>směrovačů </a:t>
            </a:r>
            <a:r>
              <a:rPr lang="cs-CZ" sz="2400" dirty="0" smtClean="0">
                <a:solidFill>
                  <a:srgbClr val="0000CC"/>
                </a:solidFill>
              </a:rPr>
              <a:t>- IP </a:t>
            </a:r>
            <a:r>
              <a:rPr lang="cs-CZ" sz="2400" dirty="0" err="1" smtClean="0">
                <a:solidFill>
                  <a:srgbClr val="0000CC"/>
                </a:solidFill>
              </a:rPr>
              <a:t>Routers</a:t>
            </a:r>
            <a:endParaRPr lang="cs-CZ" sz="2400" dirty="0" smtClean="0">
              <a:solidFill>
                <a:srgbClr val="0000CC"/>
              </a:solidFill>
            </a:endParaRPr>
          </a:p>
          <a:p>
            <a:pPr algn="just"/>
            <a:r>
              <a:rPr lang="cs-CZ" sz="2400" dirty="0">
                <a:solidFill>
                  <a:srgbClr val="0000CC"/>
                </a:solidFill>
              </a:rPr>
              <a:t>– </a:t>
            </a:r>
            <a:r>
              <a:rPr lang="cs-CZ" sz="2400" dirty="0" smtClean="0">
                <a:solidFill>
                  <a:srgbClr val="0000CC"/>
                </a:solidFill>
              </a:rPr>
              <a:t>toto </a:t>
            </a:r>
            <a:r>
              <a:rPr lang="cs-CZ" sz="2400" dirty="0">
                <a:solidFill>
                  <a:srgbClr val="0000CC"/>
                </a:solidFill>
              </a:rPr>
              <a:t>propojení může být libovolné</a:t>
            </a:r>
          </a:p>
          <a:p>
            <a:pPr algn="just"/>
            <a:r>
              <a:rPr lang="cs-CZ" sz="2400" dirty="0" smtClean="0">
                <a:solidFill>
                  <a:srgbClr val="0000CC"/>
                </a:solidFill>
              </a:rPr>
              <a:t>	• </a:t>
            </a:r>
            <a:r>
              <a:rPr lang="cs-CZ" sz="2400" dirty="0">
                <a:solidFill>
                  <a:srgbClr val="0000CC"/>
                </a:solidFill>
              </a:rPr>
              <a:t>může být stylem "každý s každým</a:t>
            </a:r>
            <a:r>
              <a:rPr lang="cs-CZ" sz="2400" dirty="0" smtClean="0">
                <a:solidFill>
                  <a:srgbClr val="0000CC"/>
                </a:solidFill>
              </a:rPr>
              <a:t>", nebo </a:t>
            </a:r>
            <a:r>
              <a:rPr lang="cs-CZ" sz="2400" dirty="0">
                <a:solidFill>
                  <a:srgbClr val="0000CC"/>
                </a:solidFill>
              </a:rPr>
              <a:t>"do řetězce" apod.</a:t>
            </a:r>
          </a:p>
          <a:p>
            <a:pPr algn="just"/>
            <a:r>
              <a:rPr lang="cs-CZ" sz="2400" dirty="0" smtClean="0">
                <a:solidFill>
                  <a:srgbClr val="0000CC"/>
                </a:solidFill>
              </a:rPr>
              <a:t>	• </a:t>
            </a:r>
            <a:r>
              <a:rPr lang="cs-CZ" sz="2400" dirty="0">
                <a:solidFill>
                  <a:srgbClr val="0000CC"/>
                </a:solidFill>
              </a:rPr>
              <a:t>možné je i redundantní </a:t>
            </a:r>
            <a:r>
              <a:rPr lang="cs-CZ" sz="2400" dirty="0" smtClean="0">
                <a:solidFill>
                  <a:srgbClr val="0000CC"/>
                </a:solidFill>
              </a:rPr>
              <a:t>(nadbytečné)propojení</a:t>
            </a:r>
            <a:endParaRPr lang="cs-CZ" sz="2400" dirty="0">
              <a:solidFill>
                <a:srgbClr val="0000CC"/>
              </a:solidFill>
            </a:endParaRPr>
          </a:p>
        </p:txBody>
      </p:sp>
      <p:sp>
        <p:nvSpPr>
          <p:cNvPr id="19" name="Mrak 18"/>
          <p:cNvSpPr/>
          <p:nvPr/>
        </p:nvSpPr>
        <p:spPr>
          <a:xfrm>
            <a:off x="2123728" y="5373216"/>
            <a:ext cx="936104" cy="576064"/>
          </a:xfrm>
          <a:prstGeom prst="cloud">
            <a:avLst/>
          </a:prstGeom>
          <a:solidFill>
            <a:schemeClr val="bg1">
              <a:lumMod val="95000"/>
            </a:schemeClr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" name="Přímá spojnice 5"/>
          <p:cNvCxnSpPr/>
          <p:nvPr/>
        </p:nvCxnSpPr>
        <p:spPr>
          <a:xfrm flipV="1">
            <a:off x="1259632" y="4293096"/>
            <a:ext cx="1152128" cy="576064"/>
          </a:xfrm>
          <a:prstGeom prst="line">
            <a:avLst/>
          </a:prstGeom>
          <a:ln w="38100">
            <a:solidFill>
              <a:srgbClr val="0000CC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>
            <a:stCxn id="14" idx="0"/>
            <a:endCxn id="19" idx="2"/>
          </p:cNvCxnSpPr>
          <p:nvPr/>
        </p:nvCxnSpPr>
        <p:spPr>
          <a:xfrm>
            <a:off x="1330860" y="5013176"/>
            <a:ext cx="795772" cy="648072"/>
          </a:xfrm>
          <a:prstGeom prst="line">
            <a:avLst/>
          </a:prstGeom>
          <a:ln w="38100">
            <a:solidFill>
              <a:srgbClr val="0000CC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Mrak 13"/>
          <p:cNvSpPr/>
          <p:nvPr/>
        </p:nvSpPr>
        <p:spPr>
          <a:xfrm>
            <a:off x="395536" y="4725144"/>
            <a:ext cx="936104" cy="576064"/>
          </a:xfrm>
          <a:prstGeom prst="cloud">
            <a:avLst/>
          </a:prstGeom>
          <a:solidFill>
            <a:schemeClr val="bg1">
              <a:lumMod val="95000"/>
            </a:schemeClr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6" name="Přímá spojnice 25"/>
          <p:cNvCxnSpPr>
            <a:endCxn id="16" idx="1"/>
          </p:cNvCxnSpPr>
          <p:nvPr/>
        </p:nvCxnSpPr>
        <p:spPr>
          <a:xfrm flipH="1" flipV="1">
            <a:off x="4824028" y="4508507"/>
            <a:ext cx="108012" cy="1080733"/>
          </a:xfrm>
          <a:prstGeom prst="line">
            <a:avLst/>
          </a:prstGeom>
          <a:ln w="38100">
            <a:solidFill>
              <a:srgbClr val="0000CC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Mrak 14"/>
          <p:cNvSpPr/>
          <p:nvPr/>
        </p:nvSpPr>
        <p:spPr>
          <a:xfrm>
            <a:off x="6156176" y="4869160"/>
            <a:ext cx="936104" cy="576064"/>
          </a:xfrm>
          <a:prstGeom prst="cloud">
            <a:avLst/>
          </a:prstGeom>
          <a:solidFill>
            <a:schemeClr val="bg1">
              <a:lumMod val="95000"/>
            </a:schemeClr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7" name="Přímá spojnice 26"/>
          <p:cNvCxnSpPr>
            <a:stCxn id="19" idx="0"/>
          </p:cNvCxnSpPr>
          <p:nvPr/>
        </p:nvCxnSpPr>
        <p:spPr>
          <a:xfrm flipV="1">
            <a:off x="3059052" y="4437112"/>
            <a:ext cx="1512948" cy="1224136"/>
          </a:xfrm>
          <a:prstGeom prst="line">
            <a:avLst/>
          </a:prstGeom>
          <a:ln w="38100">
            <a:solidFill>
              <a:srgbClr val="0000CC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>
            <a:stCxn id="17" idx="0"/>
          </p:cNvCxnSpPr>
          <p:nvPr/>
        </p:nvCxnSpPr>
        <p:spPr>
          <a:xfrm>
            <a:off x="3275076" y="4149080"/>
            <a:ext cx="1080900" cy="72008"/>
          </a:xfrm>
          <a:prstGeom prst="line">
            <a:avLst/>
          </a:prstGeom>
          <a:ln w="38100">
            <a:solidFill>
              <a:srgbClr val="0000CC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Mrak 16"/>
          <p:cNvSpPr/>
          <p:nvPr/>
        </p:nvSpPr>
        <p:spPr>
          <a:xfrm>
            <a:off x="2339752" y="3861048"/>
            <a:ext cx="936104" cy="576064"/>
          </a:xfrm>
          <a:prstGeom prst="cloud">
            <a:avLst/>
          </a:prstGeom>
          <a:solidFill>
            <a:schemeClr val="bg1">
              <a:lumMod val="95000"/>
            </a:schemeClr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7" name="Přímá spojnice 36"/>
          <p:cNvCxnSpPr/>
          <p:nvPr/>
        </p:nvCxnSpPr>
        <p:spPr>
          <a:xfrm>
            <a:off x="3995936" y="5013176"/>
            <a:ext cx="504056" cy="648072"/>
          </a:xfrm>
          <a:prstGeom prst="line">
            <a:avLst/>
          </a:prstGeom>
          <a:ln w="38100">
            <a:solidFill>
              <a:srgbClr val="0000CC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42"/>
          <p:cNvCxnSpPr/>
          <p:nvPr/>
        </p:nvCxnSpPr>
        <p:spPr>
          <a:xfrm>
            <a:off x="5148064" y="4221088"/>
            <a:ext cx="1152128" cy="720080"/>
          </a:xfrm>
          <a:prstGeom prst="line">
            <a:avLst/>
          </a:prstGeom>
          <a:ln w="38100">
            <a:solidFill>
              <a:srgbClr val="0000CC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Mrak 17"/>
          <p:cNvSpPr/>
          <p:nvPr/>
        </p:nvSpPr>
        <p:spPr>
          <a:xfrm>
            <a:off x="4355976" y="5517232"/>
            <a:ext cx="936104" cy="576064"/>
          </a:xfrm>
          <a:prstGeom prst="cloud">
            <a:avLst/>
          </a:prstGeom>
          <a:solidFill>
            <a:schemeClr val="bg1">
              <a:lumMod val="95000"/>
            </a:schemeClr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7" name="Přímá spojnice 46"/>
          <p:cNvCxnSpPr>
            <a:endCxn id="15" idx="2"/>
          </p:cNvCxnSpPr>
          <p:nvPr/>
        </p:nvCxnSpPr>
        <p:spPr>
          <a:xfrm>
            <a:off x="4860032" y="5157192"/>
            <a:ext cx="1299048" cy="0"/>
          </a:xfrm>
          <a:prstGeom prst="line">
            <a:avLst/>
          </a:prstGeom>
          <a:ln w="38100">
            <a:solidFill>
              <a:srgbClr val="0000CC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Zkosené hrany 3"/>
          <p:cNvSpPr/>
          <p:nvPr/>
        </p:nvSpPr>
        <p:spPr>
          <a:xfrm>
            <a:off x="1547664" y="5229200"/>
            <a:ext cx="432048" cy="360040"/>
          </a:xfrm>
          <a:prstGeom prst="bevel">
            <a:avLst/>
          </a:prstGeom>
          <a:solidFill>
            <a:srgbClr val="FFC0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Mrak 15"/>
          <p:cNvSpPr/>
          <p:nvPr/>
        </p:nvSpPr>
        <p:spPr>
          <a:xfrm>
            <a:off x="4355976" y="3933056"/>
            <a:ext cx="936104" cy="576064"/>
          </a:xfrm>
          <a:prstGeom prst="cloud">
            <a:avLst/>
          </a:prstGeom>
          <a:solidFill>
            <a:schemeClr val="bg1">
              <a:lumMod val="95000"/>
            </a:schemeClr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Zkosené hrany 19"/>
          <p:cNvSpPr/>
          <p:nvPr/>
        </p:nvSpPr>
        <p:spPr>
          <a:xfrm>
            <a:off x="4644008" y="4941168"/>
            <a:ext cx="432048" cy="360040"/>
          </a:xfrm>
          <a:prstGeom prst="bevel">
            <a:avLst/>
          </a:prstGeom>
          <a:solidFill>
            <a:srgbClr val="FFC0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Zkosené hrany 21"/>
          <p:cNvSpPr/>
          <p:nvPr/>
        </p:nvSpPr>
        <p:spPr>
          <a:xfrm>
            <a:off x="1619672" y="4365104"/>
            <a:ext cx="432048" cy="360040"/>
          </a:xfrm>
          <a:prstGeom prst="bevel">
            <a:avLst/>
          </a:prstGeom>
          <a:solidFill>
            <a:srgbClr val="FFC0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Zkosené hrany 20"/>
          <p:cNvSpPr/>
          <p:nvPr/>
        </p:nvSpPr>
        <p:spPr>
          <a:xfrm>
            <a:off x="3635896" y="4005064"/>
            <a:ext cx="432048" cy="360040"/>
          </a:xfrm>
          <a:prstGeom prst="bevel">
            <a:avLst/>
          </a:prstGeom>
          <a:solidFill>
            <a:srgbClr val="FFC0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Zkosené hrany 22"/>
          <p:cNvSpPr/>
          <p:nvPr/>
        </p:nvSpPr>
        <p:spPr>
          <a:xfrm>
            <a:off x="3707904" y="4797152"/>
            <a:ext cx="432048" cy="360040"/>
          </a:xfrm>
          <a:prstGeom prst="bevel">
            <a:avLst/>
          </a:prstGeom>
          <a:solidFill>
            <a:srgbClr val="FFC0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Zkosené hrany 41"/>
          <p:cNvSpPr/>
          <p:nvPr/>
        </p:nvSpPr>
        <p:spPr>
          <a:xfrm>
            <a:off x="5580112" y="4365104"/>
            <a:ext cx="432048" cy="360040"/>
          </a:xfrm>
          <a:prstGeom prst="bevel">
            <a:avLst/>
          </a:prstGeom>
          <a:solidFill>
            <a:srgbClr val="FFC0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Mrak 49"/>
          <p:cNvSpPr/>
          <p:nvPr/>
        </p:nvSpPr>
        <p:spPr>
          <a:xfrm>
            <a:off x="7452320" y="3356992"/>
            <a:ext cx="1368152" cy="792088"/>
          </a:xfrm>
          <a:prstGeom prst="cloud">
            <a:avLst/>
          </a:prstGeom>
          <a:solidFill>
            <a:schemeClr val="bg1">
              <a:lumMod val="95000"/>
            </a:schemeClr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00CC"/>
                </a:solidFill>
              </a:rPr>
              <a:t>IP síť</a:t>
            </a:r>
            <a:endParaRPr lang="cs-CZ" sz="2400" dirty="0">
              <a:solidFill>
                <a:srgbClr val="0000CC"/>
              </a:solidFill>
            </a:endParaRPr>
          </a:p>
        </p:txBody>
      </p:sp>
      <p:sp>
        <p:nvSpPr>
          <p:cNvPr id="51" name="Zkosené hrany 50"/>
          <p:cNvSpPr/>
          <p:nvPr/>
        </p:nvSpPr>
        <p:spPr>
          <a:xfrm>
            <a:off x="7668344" y="4293096"/>
            <a:ext cx="1080120" cy="720080"/>
          </a:xfrm>
          <a:prstGeom prst="bevel">
            <a:avLst/>
          </a:prstGeom>
          <a:solidFill>
            <a:srgbClr val="FFC0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rgbClr val="002060"/>
                </a:solidFill>
              </a:rPr>
              <a:t>IP </a:t>
            </a:r>
            <a:r>
              <a:rPr lang="cs-CZ" sz="2000" dirty="0" err="1" smtClean="0">
                <a:solidFill>
                  <a:srgbClr val="002060"/>
                </a:solidFill>
              </a:rPr>
              <a:t>Router</a:t>
            </a:r>
            <a:endParaRPr lang="cs-CZ" sz="2000" dirty="0">
              <a:solidFill>
                <a:srgbClr val="002060"/>
              </a:solidFill>
            </a:endParaRPr>
          </a:p>
        </p:txBody>
      </p:sp>
      <p:sp>
        <p:nvSpPr>
          <p:cNvPr id="11" name="Zástupný symbol pro obsah 2"/>
          <p:cNvSpPr txBox="1">
            <a:spLocks/>
          </p:cNvSpPr>
          <p:nvPr/>
        </p:nvSpPr>
        <p:spPr bwMode="auto">
          <a:xfrm>
            <a:off x="0" y="6237311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58875" indent="0">
              <a:spcBef>
                <a:spcPts val="0"/>
              </a:spcBef>
              <a:buNone/>
            </a:pPr>
            <a:r>
              <a:rPr lang="cs-CZ" sz="2000" i="1" dirty="0" smtClean="0">
                <a:solidFill>
                  <a:srgbClr val="7030A0"/>
                </a:solidFill>
              </a:rPr>
              <a:t>Diskuze: proč se Internetu říká „síť sítí“?</a:t>
            </a:r>
            <a:endParaRPr lang="cs-CZ" sz="1800" i="1" dirty="0">
              <a:solidFill>
                <a:srgbClr val="7030A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31" name="Tlačítko akce: Dopředu nebo Další 30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0831914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6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afterEffect">
                                  <p:stCondLst>
                                    <p:cond delay="50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300"/>
                            </p:stCondLst>
                            <p:childTnLst>
                              <p:par>
                                <p:cTn id="9" presetID="9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3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800"/>
                            </p:stCondLst>
                            <p:childTnLst>
                              <p:par>
                                <p:cTn id="17" presetID="9" presetClass="entr" presetSubtype="0" fill="hold" grpId="0" nodeType="afterEffect">
                                  <p:stCondLst>
                                    <p:cond delay="50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5" grpId="0"/>
      <p:bldP spid="13" grpId="0"/>
      <p:bldP spid="31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5611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BCD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>
                <a:solidFill>
                  <a:schemeClr val="tx2"/>
                </a:solidFill>
              </a:rPr>
              <a:t>Internet 2 - jak </a:t>
            </a:r>
            <a:r>
              <a:rPr lang="cs-CZ" sz="3000" b="1" i="1" u="sng" dirty="0" smtClean="0">
                <a:solidFill>
                  <a:schemeClr val="tx2"/>
                </a:solidFill>
              </a:rPr>
              <a:t>funguje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sp>
        <p:nvSpPr>
          <p:cNvPr id="1025" name="TextovéPole 1024"/>
          <p:cNvSpPr txBox="1"/>
          <p:nvPr/>
        </p:nvSpPr>
        <p:spPr>
          <a:xfrm>
            <a:off x="226862" y="764704"/>
            <a:ext cx="88569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b="1" dirty="0" smtClean="0">
                <a:solidFill>
                  <a:srgbClr val="002060"/>
                </a:solidFill>
              </a:rPr>
              <a:t>Způsob jednotného a spolehlivého přenosu informací: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26862" y="1224042"/>
            <a:ext cx="885698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000" dirty="0" smtClean="0">
                <a:solidFill>
                  <a:srgbClr val="0000CC"/>
                </a:solidFill>
              </a:rPr>
              <a:t>Protokoly TCP/IP – jednoznačné přiřazení posílaných dat k danému příjemci. </a:t>
            </a:r>
          </a:p>
          <a:p>
            <a:pPr algn="just"/>
            <a:r>
              <a:rPr lang="cs-CZ" sz="2000" dirty="0" smtClean="0">
                <a:solidFill>
                  <a:srgbClr val="0000CC"/>
                </a:solidFill>
              </a:rPr>
              <a:t>IP adresa = číselná adresa cíle (viz kapitola IP adresa a </a:t>
            </a:r>
            <a:r>
              <a:rPr lang="cs-CZ" sz="2000" dirty="0" err="1" smtClean="0">
                <a:solidFill>
                  <a:srgbClr val="0000CC"/>
                </a:solidFill>
              </a:rPr>
              <a:t>DNS</a:t>
            </a:r>
            <a:r>
              <a:rPr lang="cs-CZ" sz="2000" dirty="0" smtClean="0">
                <a:solidFill>
                  <a:srgbClr val="0000CC"/>
                </a:solidFill>
              </a:rPr>
              <a:t>)</a:t>
            </a:r>
          </a:p>
        </p:txBody>
      </p:sp>
      <p:pic>
        <p:nvPicPr>
          <p:cNvPr id="1027" name="Picture 3" descr="L:\DUM_JS\DUM_JS\zdroj\obrazky\sit-komb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276872"/>
            <a:ext cx="4516437" cy="3263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L:\DUM_JS\DUM_JS\zdroj\ICT\wireless-router-as-access-point-network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2276872"/>
            <a:ext cx="3588409" cy="34443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Mrak 2"/>
          <p:cNvSpPr/>
          <p:nvPr/>
        </p:nvSpPr>
        <p:spPr>
          <a:xfrm>
            <a:off x="5508104" y="2276872"/>
            <a:ext cx="1440160" cy="792088"/>
          </a:xfrm>
          <a:prstGeom prst="cloud">
            <a:avLst/>
          </a:prstGeom>
          <a:solidFill>
            <a:schemeClr val="bg1">
              <a:lumMod val="95000"/>
            </a:schemeClr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00CC"/>
                </a:solidFill>
              </a:rPr>
              <a:t>Internet</a:t>
            </a:r>
            <a:endParaRPr lang="cs-CZ" dirty="0">
              <a:solidFill>
                <a:srgbClr val="0000CC"/>
              </a:solidFill>
            </a:endParaRPr>
          </a:p>
        </p:txBody>
      </p:sp>
      <p:sp>
        <p:nvSpPr>
          <p:cNvPr id="14" name="Mrak 13"/>
          <p:cNvSpPr/>
          <p:nvPr/>
        </p:nvSpPr>
        <p:spPr>
          <a:xfrm>
            <a:off x="251520" y="1916832"/>
            <a:ext cx="4824536" cy="4104456"/>
          </a:xfrm>
          <a:prstGeom prst="cloud">
            <a:avLst/>
          </a:prstGeom>
          <a:noFill/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0000CC"/>
              </a:solidFill>
            </a:endParaRPr>
          </a:p>
        </p:txBody>
      </p:sp>
      <p:sp>
        <p:nvSpPr>
          <p:cNvPr id="11" name="Zástupný symbol pro obsah 2"/>
          <p:cNvSpPr txBox="1">
            <a:spLocks/>
          </p:cNvSpPr>
          <p:nvPr/>
        </p:nvSpPr>
        <p:spPr bwMode="auto">
          <a:xfrm>
            <a:off x="0" y="6237311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58875" indent="0">
              <a:spcBef>
                <a:spcPts val="0"/>
              </a:spcBef>
              <a:buNone/>
            </a:pPr>
            <a:r>
              <a:rPr lang="cs-CZ" sz="2000" i="1" dirty="0" smtClean="0">
                <a:solidFill>
                  <a:srgbClr val="7030A0"/>
                </a:solidFill>
              </a:rPr>
              <a:t>Přiblížit význam IP adres a souvislost s „</a:t>
            </a:r>
            <a:r>
              <a:rPr lang="cs-CZ" sz="2000" i="1" dirty="0" err="1" smtClean="0">
                <a:solidFill>
                  <a:srgbClr val="7030A0"/>
                </a:solidFill>
              </a:rPr>
              <a:t>podadresami</a:t>
            </a:r>
            <a:r>
              <a:rPr lang="cs-CZ" sz="2000" i="1" dirty="0" smtClean="0">
                <a:solidFill>
                  <a:srgbClr val="7030A0"/>
                </a:solidFill>
              </a:rPr>
              <a:t>“.</a:t>
            </a:r>
            <a:endParaRPr lang="cs-CZ" sz="1800" i="1" dirty="0">
              <a:solidFill>
                <a:srgbClr val="7030A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31" name="Tlačítko akce: Dopředu nebo Další 30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717163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6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afterEffect">
                                  <p:stCondLst>
                                    <p:cond delay="50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300"/>
                            </p:stCondLst>
                            <p:childTnLst>
                              <p:par>
                                <p:cTn id="9" presetID="9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3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800"/>
                            </p:stCondLst>
                            <p:childTnLst>
                              <p:par>
                                <p:cTn id="17" presetID="9" presetClass="entr" presetSubtype="0" fill="hold" grpId="0" nodeType="afterEffect">
                                  <p:stCondLst>
                                    <p:cond delay="50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5" grpId="0"/>
      <p:bldP spid="13" grpId="0"/>
      <p:bldP spid="31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5611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BCD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>
                <a:solidFill>
                  <a:schemeClr val="tx2"/>
                </a:solidFill>
              </a:rPr>
              <a:t>Internet 2 - jak </a:t>
            </a:r>
            <a:r>
              <a:rPr lang="cs-CZ" sz="3000" b="1" i="1" u="sng" dirty="0" smtClean="0">
                <a:solidFill>
                  <a:schemeClr val="tx2"/>
                </a:solidFill>
              </a:rPr>
              <a:t>funguje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sp>
        <p:nvSpPr>
          <p:cNvPr id="1025" name="TextovéPole 1024"/>
          <p:cNvSpPr txBox="1"/>
          <p:nvPr/>
        </p:nvSpPr>
        <p:spPr>
          <a:xfrm>
            <a:off x="226862" y="764704"/>
            <a:ext cx="88569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b="1" dirty="0" smtClean="0">
                <a:solidFill>
                  <a:srgbClr val="002060"/>
                </a:solidFill>
              </a:rPr>
              <a:t>Způsob jednotného a spolehlivého přenosu informací: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26862" y="1224042"/>
            <a:ext cx="8856984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dirty="0" smtClean="0">
                <a:solidFill>
                  <a:srgbClr val="0000CC"/>
                </a:solidFill>
              </a:rPr>
              <a:t>Po </a:t>
            </a:r>
            <a:r>
              <a:rPr lang="cs-CZ" sz="2400" dirty="0">
                <a:solidFill>
                  <a:srgbClr val="0000CC"/>
                </a:solidFill>
              </a:rPr>
              <a:t>celém světě jsou </a:t>
            </a:r>
            <a:r>
              <a:rPr lang="cs-CZ" sz="2400" dirty="0" smtClean="0">
                <a:solidFill>
                  <a:srgbClr val="0000CC"/>
                </a:solidFill>
              </a:rPr>
              <a:t>takto rozmístěny </a:t>
            </a:r>
            <a:r>
              <a:rPr lang="cs-CZ" sz="2400" dirty="0">
                <a:solidFill>
                  <a:srgbClr val="0000CC"/>
                </a:solidFill>
              </a:rPr>
              <a:t>servery (uzly), na nichž jsou uloženy informace</a:t>
            </a:r>
            <a:r>
              <a:rPr lang="cs-CZ" sz="2400" dirty="0" smtClean="0">
                <a:solidFill>
                  <a:srgbClr val="0000CC"/>
                </a:solidFill>
              </a:rPr>
              <a:t>. </a:t>
            </a:r>
          </a:p>
          <a:p>
            <a:pPr algn="just"/>
            <a:endParaRPr lang="cs-CZ" sz="1200" dirty="0" smtClean="0">
              <a:solidFill>
                <a:srgbClr val="0000CC"/>
              </a:solidFill>
            </a:endParaRPr>
          </a:p>
          <a:p>
            <a:pPr algn="just"/>
            <a:r>
              <a:rPr lang="cs-CZ" sz="2400" dirty="0" smtClean="0">
                <a:solidFill>
                  <a:srgbClr val="002060"/>
                </a:solidFill>
              </a:rPr>
              <a:t>Tyto </a:t>
            </a:r>
            <a:r>
              <a:rPr lang="cs-CZ" sz="2400" dirty="0">
                <a:solidFill>
                  <a:srgbClr val="002060"/>
                </a:solidFill>
              </a:rPr>
              <a:t>uzly jsou propojeny mezi sebou (kabelem, tel</a:t>
            </a:r>
            <a:r>
              <a:rPr lang="cs-CZ" sz="2400" dirty="0" smtClean="0">
                <a:solidFill>
                  <a:srgbClr val="002060"/>
                </a:solidFill>
              </a:rPr>
              <a:t>. linkou</a:t>
            </a:r>
            <a:r>
              <a:rPr lang="cs-CZ" sz="2400" dirty="0">
                <a:solidFill>
                  <a:srgbClr val="002060"/>
                </a:solidFill>
              </a:rPr>
              <a:t>, </a:t>
            </a:r>
            <a:r>
              <a:rPr lang="cs-CZ" sz="2400" dirty="0" smtClean="0">
                <a:solidFill>
                  <a:srgbClr val="002060"/>
                </a:solidFill>
              </a:rPr>
              <a:t>optickým kabelem, satelitem </a:t>
            </a:r>
            <a:r>
              <a:rPr lang="cs-CZ" sz="2400" dirty="0">
                <a:solidFill>
                  <a:srgbClr val="002060"/>
                </a:solidFill>
              </a:rPr>
              <a:t>ap</a:t>
            </a:r>
            <a:r>
              <a:rPr lang="cs-CZ" sz="2400" dirty="0" smtClean="0">
                <a:solidFill>
                  <a:srgbClr val="002060"/>
                </a:solidFill>
              </a:rPr>
              <a:t>.).</a:t>
            </a:r>
          </a:p>
          <a:p>
            <a:pPr algn="just"/>
            <a:endParaRPr lang="cs-CZ" sz="1200" dirty="0">
              <a:solidFill>
                <a:srgbClr val="0000CC"/>
              </a:solidFill>
            </a:endParaRPr>
          </a:p>
          <a:p>
            <a:pPr algn="just"/>
            <a:r>
              <a:rPr lang="cs-CZ" sz="2400" dirty="0" smtClean="0">
                <a:solidFill>
                  <a:srgbClr val="006600"/>
                </a:solidFill>
              </a:rPr>
              <a:t>Pro </a:t>
            </a:r>
            <a:r>
              <a:rPr lang="cs-CZ" sz="2400" dirty="0">
                <a:solidFill>
                  <a:srgbClr val="006600"/>
                </a:solidFill>
              </a:rPr>
              <a:t>orientaci a komunikaci má každý server připojený do internetu svou </a:t>
            </a:r>
            <a:r>
              <a:rPr lang="cs-CZ" sz="2400" dirty="0" smtClean="0">
                <a:solidFill>
                  <a:srgbClr val="006600"/>
                </a:solidFill>
              </a:rPr>
              <a:t>jednoznačnou adresu </a:t>
            </a:r>
            <a:r>
              <a:rPr lang="cs-CZ" sz="2400" dirty="0">
                <a:solidFill>
                  <a:srgbClr val="006600"/>
                </a:solidFill>
              </a:rPr>
              <a:t>– IP adresu např. </a:t>
            </a:r>
            <a:r>
              <a:rPr lang="cs-CZ" sz="2400" dirty="0" smtClean="0">
                <a:solidFill>
                  <a:srgbClr val="006600"/>
                </a:solidFill>
              </a:rPr>
              <a:t>10.72.58.101</a:t>
            </a:r>
          </a:p>
          <a:p>
            <a:pPr algn="just"/>
            <a:endParaRPr lang="cs-CZ" sz="1200" dirty="0" smtClean="0">
              <a:solidFill>
                <a:srgbClr val="0000CC"/>
              </a:solidFill>
            </a:endParaRPr>
          </a:p>
          <a:p>
            <a:pPr algn="just"/>
            <a:r>
              <a:rPr lang="cs-CZ" sz="2400" dirty="0" smtClean="0">
                <a:solidFill>
                  <a:srgbClr val="C00000"/>
                </a:solidFill>
              </a:rPr>
              <a:t>Číselná </a:t>
            </a:r>
            <a:r>
              <a:rPr lang="cs-CZ" sz="2400" dirty="0">
                <a:solidFill>
                  <a:srgbClr val="C00000"/>
                </a:solidFill>
              </a:rPr>
              <a:t>adresa je pro běžné uživatele nepraktická, proto je zaveden doménový (textový) způsob zápisu </a:t>
            </a:r>
            <a:r>
              <a:rPr lang="cs-CZ" sz="2400" dirty="0" smtClean="0">
                <a:solidFill>
                  <a:srgbClr val="C00000"/>
                </a:solidFill>
              </a:rPr>
              <a:t>adres.</a:t>
            </a:r>
          </a:p>
          <a:p>
            <a:pPr algn="ctr"/>
            <a:r>
              <a:rPr lang="cs-CZ" sz="2400" b="1" dirty="0" smtClean="0">
                <a:solidFill>
                  <a:srgbClr val="0000CC"/>
                </a:solidFill>
              </a:rPr>
              <a:t>např. http</a:t>
            </a:r>
            <a:r>
              <a:rPr lang="cs-CZ" sz="2400" b="1" dirty="0">
                <a:solidFill>
                  <a:srgbClr val="0000CC"/>
                </a:solidFill>
              </a:rPr>
              <a:t>://</a:t>
            </a:r>
            <a:r>
              <a:rPr lang="cs-CZ" sz="2400" b="1" dirty="0" smtClean="0">
                <a:solidFill>
                  <a:srgbClr val="0000CC"/>
                </a:solidFill>
              </a:rPr>
              <a:t>www.seznam.cz</a:t>
            </a:r>
            <a:endParaRPr lang="cs-CZ" sz="2400" b="1" dirty="0">
              <a:solidFill>
                <a:srgbClr val="0000CC"/>
              </a:solidFill>
            </a:endParaRPr>
          </a:p>
        </p:txBody>
      </p:sp>
      <p:sp>
        <p:nvSpPr>
          <p:cNvPr id="3" name="Mrak 2"/>
          <p:cNvSpPr/>
          <p:nvPr/>
        </p:nvSpPr>
        <p:spPr>
          <a:xfrm>
            <a:off x="7956376" y="764704"/>
            <a:ext cx="936104" cy="576064"/>
          </a:xfrm>
          <a:prstGeom prst="cloud">
            <a:avLst/>
          </a:prstGeom>
          <a:solidFill>
            <a:schemeClr val="bg1">
              <a:lumMod val="95000"/>
            </a:schemeClr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AutoShape 4"/>
          <p:cNvSpPr>
            <a:spLocks noChangeArrowheads="1"/>
          </p:cNvSpPr>
          <p:nvPr/>
        </p:nvSpPr>
        <p:spPr bwMode="auto">
          <a:xfrm rot="10800000">
            <a:off x="323528" y="5517226"/>
            <a:ext cx="2736304" cy="648078"/>
          </a:xfrm>
          <a:prstGeom prst="wedgeRectCallout">
            <a:avLst>
              <a:gd name="adj1" fmla="val -64306"/>
              <a:gd name="adj2" fmla="val 100865"/>
            </a:avLst>
          </a:prstGeom>
          <a:blipFill>
            <a:blip r:embed="rId4"/>
            <a:tile tx="0" ty="0" sx="100000" sy="100000" flip="none" algn="tl"/>
          </a:blipFill>
          <a:ln w="38100">
            <a:solidFill>
              <a:srgbClr val="0000CC"/>
            </a:solidFill>
            <a:miter lim="800000"/>
            <a:headEnd/>
            <a:tailEnd/>
          </a:ln>
          <a:effectLst/>
        </p:spPr>
        <p:txBody>
          <a:bodyPr rot="10800000"/>
          <a:lstStyle>
            <a:lvl1pPr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algn="ctr" eaLnBrk="1" hangingPunct="1"/>
            <a:r>
              <a:rPr lang="cs-CZ" altLang="cs-CZ" sz="1800" dirty="0">
                <a:solidFill>
                  <a:srgbClr val="02283F"/>
                </a:solidFill>
                <a:latin typeface="Times New Roman" charset="0"/>
              </a:rPr>
              <a:t>Zkratka </a:t>
            </a:r>
            <a:r>
              <a:rPr lang="cs-CZ" altLang="cs-CZ" sz="1800" dirty="0" smtClean="0">
                <a:solidFill>
                  <a:srgbClr val="02283F"/>
                </a:solidFill>
                <a:latin typeface="Times New Roman" charset="0"/>
              </a:rPr>
              <a:t>protokolu</a:t>
            </a:r>
          </a:p>
          <a:p>
            <a:pPr algn="ctr" eaLnBrk="1" hangingPunct="1"/>
            <a:r>
              <a:rPr lang="cs-CZ" altLang="cs-CZ" sz="1600" dirty="0" smtClean="0">
                <a:solidFill>
                  <a:srgbClr val="02283F"/>
                </a:solidFill>
                <a:latin typeface="Times New Roman" charset="0"/>
              </a:rPr>
              <a:t>(Hyper </a:t>
            </a:r>
            <a:r>
              <a:rPr lang="cs-CZ" altLang="cs-CZ" sz="1600" dirty="0">
                <a:solidFill>
                  <a:srgbClr val="02283F"/>
                </a:solidFill>
                <a:latin typeface="Times New Roman" charset="0"/>
              </a:rPr>
              <a:t>Text </a:t>
            </a:r>
            <a:r>
              <a:rPr lang="cs-CZ" altLang="cs-CZ" sz="1600" dirty="0" smtClean="0">
                <a:solidFill>
                  <a:srgbClr val="02283F"/>
                </a:solidFill>
                <a:latin typeface="Times New Roman" charset="0"/>
              </a:rPr>
              <a:t>Transfer Protokol</a:t>
            </a:r>
            <a:r>
              <a:rPr lang="cs-CZ" altLang="cs-CZ" sz="1600" dirty="0">
                <a:solidFill>
                  <a:srgbClr val="02283F"/>
                </a:solidFill>
                <a:latin typeface="Times New Roman" charset="0"/>
              </a:rPr>
              <a:t>)</a:t>
            </a:r>
          </a:p>
        </p:txBody>
      </p:sp>
      <p:sp>
        <p:nvSpPr>
          <p:cNvPr id="16" name="AutoShape 5"/>
          <p:cNvSpPr>
            <a:spLocks noChangeArrowheads="1"/>
          </p:cNvSpPr>
          <p:nvPr/>
        </p:nvSpPr>
        <p:spPr bwMode="auto">
          <a:xfrm rot="10800000">
            <a:off x="3131840" y="5517232"/>
            <a:ext cx="1800200" cy="648079"/>
          </a:xfrm>
          <a:prstGeom prst="wedgeRectCallout">
            <a:avLst>
              <a:gd name="adj1" fmla="val -38202"/>
              <a:gd name="adj2" fmla="val 104674"/>
            </a:avLst>
          </a:prstGeom>
          <a:blipFill>
            <a:blip r:embed="rId4"/>
            <a:tile tx="0" ty="0" sx="100000" sy="100000" flip="none" algn="tl"/>
          </a:blipFill>
          <a:ln w="38100">
            <a:solidFill>
              <a:srgbClr val="0000CC"/>
            </a:solidFill>
            <a:miter lim="800000"/>
            <a:headEnd/>
            <a:tailEnd/>
          </a:ln>
          <a:effectLst/>
        </p:spPr>
        <p:txBody>
          <a:bodyPr rot="10800000"/>
          <a:lstStyle/>
          <a:p>
            <a:pPr algn="ctr"/>
            <a:r>
              <a:rPr lang="cs-CZ" altLang="cs-CZ" dirty="0" err="1">
                <a:solidFill>
                  <a:srgbClr val="02283F"/>
                </a:solidFill>
                <a:latin typeface="Times New Roman" charset="0"/>
              </a:rPr>
              <a:t>World</a:t>
            </a:r>
            <a:r>
              <a:rPr lang="cs-CZ" altLang="cs-CZ" dirty="0">
                <a:solidFill>
                  <a:srgbClr val="02283F"/>
                </a:solidFill>
                <a:latin typeface="Times New Roman" charset="0"/>
              </a:rPr>
              <a:t> </a:t>
            </a:r>
            <a:r>
              <a:rPr lang="cs-CZ" altLang="cs-CZ" dirty="0" err="1">
                <a:solidFill>
                  <a:srgbClr val="02283F"/>
                </a:solidFill>
                <a:latin typeface="Times New Roman" charset="0"/>
              </a:rPr>
              <a:t>Wide</a:t>
            </a:r>
            <a:r>
              <a:rPr lang="cs-CZ" altLang="cs-CZ" dirty="0">
                <a:solidFill>
                  <a:srgbClr val="02283F"/>
                </a:solidFill>
                <a:latin typeface="Times New Roman" charset="0"/>
              </a:rPr>
              <a:t> </a:t>
            </a:r>
            <a:r>
              <a:rPr lang="cs-CZ" altLang="cs-CZ" dirty="0" smtClean="0">
                <a:solidFill>
                  <a:srgbClr val="02283F"/>
                </a:solidFill>
                <a:latin typeface="Times New Roman" charset="0"/>
              </a:rPr>
              <a:t>Web</a:t>
            </a:r>
          </a:p>
          <a:p>
            <a:pPr algn="ctr"/>
            <a:r>
              <a:rPr lang="cs-CZ" altLang="cs-CZ" dirty="0" smtClean="0">
                <a:solidFill>
                  <a:srgbClr val="02283F"/>
                </a:solidFill>
                <a:latin typeface="Times New Roman" charset="0"/>
              </a:rPr>
              <a:t>(typ sítě)</a:t>
            </a:r>
            <a:endParaRPr lang="cs-CZ" altLang="cs-CZ" dirty="0">
              <a:solidFill>
                <a:srgbClr val="02283F"/>
              </a:solidFill>
              <a:latin typeface="Times New Roman" charset="0"/>
            </a:endParaRPr>
          </a:p>
        </p:txBody>
      </p:sp>
      <p:sp>
        <p:nvSpPr>
          <p:cNvPr id="17" name="AutoShape 6"/>
          <p:cNvSpPr>
            <a:spLocks noChangeArrowheads="1"/>
          </p:cNvSpPr>
          <p:nvPr/>
        </p:nvSpPr>
        <p:spPr bwMode="auto">
          <a:xfrm rot="10800000">
            <a:off x="5060032" y="5517230"/>
            <a:ext cx="1672208" cy="648078"/>
          </a:xfrm>
          <a:prstGeom prst="wedgeRectCallout">
            <a:avLst>
              <a:gd name="adj1" fmla="val 20993"/>
              <a:gd name="adj2" fmla="val 102683"/>
            </a:avLst>
          </a:prstGeom>
          <a:blipFill>
            <a:blip r:embed="rId4"/>
            <a:tile tx="0" ty="0" sx="100000" sy="100000" flip="none" algn="tl"/>
          </a:blipFill>
          <a:ln w="38100">
            <a:solidFill>
              <a:srgbClr val="0000CC"/>
            </a:solidFill>
            <a:miter lim="800000"/>
            <a:headEnd/>
            <a:tailEnd/>
          </a:ln>
          <a:effectLst/>
        </p:spPr>
        <p:txBody>
          <a:bodyPr rot="10800000"/>
          <a:lstStyle/>
          <a:p>
            <a:pPr algn="ctr"/>
            <a:r>
              <a:rPr lang="cs-CZ" altLang="cs-CZ" dirty="0" smtClean="0">
                <a:solidFill>
                  <a:srgbClr val="02283F"/>
                </a:solidFill>
                <a:latin typeface="Times New Roman" charset="0"/>
              </a:rPr>
              <a:t>doména II. řádu</a:t>
            </a:r>
          </a:p>
          <a:p>
            <a:pPr algn="ctr"/>
            <a:r>
              <a:rPr lang="cs-CZ" altLang="cs-CZ" dirty="0" smtClean="0">
                <a:solidFill>
                  <a:srgbClr val="02283F"/>
                </a:solidFill>
                <a:latin typeface="Times New Roman" charset="0"/>
              </a:rPr>
              <a:t>(vlastník uzlu)</a:t>
            </a:r>
            <a:endParaRPr lang="cs-CZ" altLang="cs-CZ" dirty="0">
              <a:solidFill>
                <a:srgbClr val="02283F"/>
              </a:solidFill>
              <a:latin typeface="Times New Roman" charset="0"/>
            </a:endParaRPr>
          </a:p>
        </p:txBody>
      </p:sp>
      <p:sp>
        <p:nvSpPr>
          <p:cNvPr id="18" name="AutoShape 7"/>
          <p:cNvSpPr>
            <a:spLocks noChangeArrowheads="1"/>
          </p:cNvSpPr>
          <p:nvPr/>
        </p:nvSpPr>
        <p:spPr bwMode="auto">
          <a:xfrm rot="10800000">
            <a:off x="6876256" y="5517232"/>
            <a:ext cx="1656184" cy="648079"/>
          </a:xfrm>
          <a:prstGeom prst="wedgeRectCallout">
            <a:avLst>
              <a:gd name="adj1" fmla="val 68946"/>
              <a:gd name="adj2" fmla="val 94561"/>
            </a:avLst>
          </a:prstGeom>
          <a:blipFill>
            <a:blip r:embed="rId4"/>
            <a:tile tx="0" ty="0" sx="100000" sy="100000" flip="none" algn="tl"/>
          </a:blipFill>
          <a:ln w="38100">
            <a:solidFill>
              <a:srgbClr val="0000CC"/>
            </a:solidFill>
            <a:miter lim="800000"/>
            <a:headEnd/>
            <a:tailEnd/>
          </a:ln>
          <a:effectLst/>
        </p:spPr>
        <p:txBody>
          <a:bodyPr rot="10800000"/>
          <a:lstStyle/>
          <a:p>
            <a:pPr algn="ctr"/>
            <a:r>
              <a:rPr lang="cs-CZ" altLang="cs-CZ" dirty="0">
                <a:solidFill>
                  <a:srgbClr val="02283F"/>
                </a:solidFill>
                <a:latin typeface="Times New Roman" charset="0"/>
              </a:rPr>
              <a:t>Doména </a:t>
            </a:r>
            <a:r>
              <a:rPr lang="cs-CZ" altLang="cs-CZ" dirty="0" smtClean="0">
                <a:solidFill>
                  <a:srgbClr val="02283F"/>
                </a:solidFill>
                <a:latin typeface="Times New Roman" charset="0"/>
              </a:rPr>
              <a:t>I. řádu</a:t>
            </a:r>
          </a:p>
          <a:p>
            <a:pPr algn="ctr"/>
            <a:r>
              <a:rPr lang="cs-CZ" altLang="cs-CZ" dirty="0" smtClean="0">
                <a:solidFill>
                  <a:srgbClr val="02283F"/>
                </a:solidFill>
                <a:latin typeface="Times New Roman" charset="0"/>
              </a:rPr>
              <a:t>(stát</a:t>
            </a:r>
            <a:r>
              <a:rPr lang="cs-CZ" altLang="cs-CZ" dirty="0">
                <a:solidFill>
                  <a:srgbClr val="02283F"/>
                </a:solidFill>
                <a:latin typeface="Times New Roman" charset="0"/>
              </a:rPr>
              <a:t>, </a:t>
            </a:r>
            <a:r>
              <a:rPr lang="cs-CZ" altLang="cs-CZ" dirty="0" smtClean="0">
                <a:solidFill>
                  <a:srgbClr val="02283F"/>
                </a:solidFill>
                <a:latin typeface="Times New Roman" charset="0"/>
              </a:rPr>
              <a:t>zaměření)</a:t>
            </a:r>
            <a:endParaRPr lang="cs-CZ" altLang="cs-CZ" dirty="0">
              <a:solidFill>
                <a:srgbClr val="02283F"/>
              </a:solidFill>
              <a:latin typeface="Times New Roman" charset="0"/>
            </a:endParaRPr>
          </a:p>
        </p:txBody>
      </p:sp>
      <p:sp>
        <p:nvSpPr>
          <p:cNvPr id="11" name="Zástupný symbol pro obsah 2"/>
          <p:cNvSpPr txBox="1">
            <a:spLocks/>
          </p:cNvSpPr>
          <p:nvPr/>
        </p:nvSpPr>
        <p:spPr bwMode="auto">
          <a:xfrm>
            <a:off x="0" y="6237311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58875" indent="0">
              <a:spcBef>
                <a:spcPts val="0"/>
              </a:spcBef>
              <a:buNone/>
            </a:pPr>
            <a:r>
              <a:rPr lang="cs-CZ" sz="2000" i="1" dirty="0" smtClean="0">
                <a:solidFill>
                  <a:srgbClr val="7030A0"/>
                </a:solidFill>
              </a:rPr>
              <a:t>Vysvětlit úlohu veřejné IP adresy, lokální apod.</a:t>
            </a:r>
            <a:endParaRPr lang="cs-CZ" sz="1800" i="1" dirty="0">
              <a:solidFill>
                <a:srgbClr val="7030A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31" name="Tlačítko akce: Dopředu nebo Další 30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3468692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6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afterEffect">
                                  <p:stCondLst>
                                    <p:cond delay="50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300"/>
                            </p:stCondLst>
                            <p:childTnLst>
                              <p:par>
                                <p:cTn id="9" presetID="9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3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800"/>
                            </p:stCondLst>
                            <p:childTnLst>
                              <p:par>
                                <p:cTn id="17" presetID="9" presetClass="entr" presetSubtype="0" fill="hold" grpId="0" nodeType="afterEffect">
                                  <p:stCondLst>
                                    <p:cond delay="50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5" grpId="0"/>
      <p:bldP spid="13" grpId="0"/>
      <p:bldP spid="31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68227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BCD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>
                <a:solidFill>
                  <a:schemeClr val="tx2"/>
                </a:solidFill>
              </a:rPr>
              <a:t>Internet 2 - jak </a:t>
            </a:r>
            <a:r>
              <a:rPr lang="cs-CZ" sz="3000" b="1" i="1" u="sng" dirty="0" smtClean="0">
                <a:solidFill>
                  <a:schemeClr val="tx2"/>
                </a:solidFill>
              </a:rPr>
              <a:t>funguje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sp>
        <p:nvSpPr>
          <p:cNvPr id="1025" name="TextovéPole 1024"/>
          <p:cNvSpPr txBox="1"/>
          <p:nvPr/>
        </p:nvSpPr>
        <p:spPr>
          <a:xfrm>
            <a:off x="226862" y="764704"/>
            <a:ext cx="88569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b="1" dirty="0" smtClean="0">
                <a:solidFill>
                  <a:srgbClr val="002060"/>
                </a:solidFill>
              </a:rPr>
              <a:t>Funkce DNS (</a:t>
            </a:r>
            <a:r>
              <a:rPr lang="cs-CZ" sz="2400" b="1" dirty="0" err="1" smtClean="0">
                <a:solidFill>
                  <a:srgbClr val="002060"/>
                </a:solidFill>
              </a:rPr>
              <a:t>Domain</a:t>
            </a:r>
            <a:r>
              <a:rPr lang="cs-CZ" sz="2400" b="1" dirty="0" smtClean="0">
                <a:solidFill>
                  <a:srgbClr val="002060"/>
                </a:solidFill>
              </a:rPr>
              <a:t> </a:t>
            </a:r>
            <a:r>
              <a:rPr lang="cs-CZ" sz="2400" b="1" dirty="0" err="1" smtClean="0">
                <a:solidFill>
                  <a:srgbClr val="002060"/>
                </a:solidFill>
              </a:rPr>
              <a:t>Name</a:t>
            </a:r>
            <a:r>
              <a:rPr lang="cs-CZ" sz="2400" b="1" dirty="0" smtClean="0">
                <a:solidFill>
                  <a:srgbClr val="002060"/>
                </a:solidFill>
              </a:rPr>
              <a:t> </a:t>
            </a:r>
            <a:r>
              <a:rPr lang="cs-CZ" sz="2400" b="1" dirty="0" err="1" smtClean="0">
                <a:solidFill>
                  <a:srgbClr val="002060"/>
                </a:solidFill>
              </a:rPr>
              <a:t>System</a:t>
            </a:r>
            <a:r>
              <a:rPr lang="cs-CZ" sz="2400" b="1" dirty="0" smtClean="0">
                <a:solidFill>
                  <a:srgbClr val="002060"/>
                </a:solidFill>
              </a:rPr>
              <a:t>):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26862" y="1196752"/>
            <a:ext cx="88569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u="sng" dirty="0" smtClean="0">
                <a:solidFill>
                  <a:srgbClr val="0000CC"/>
                </a:solidFill>
              </a:rPr>
              <a:t>Uživatel hledá doménu – např. portál Seznam = www.seznam.cz </a:t>
            </a:r>
          </a:p>
        </p:txBody>
      </p:sp>
      <p:sp>
        <p:nvSpPr>
          <p:cNvPr id="3" name="Mrak 2"/>
          <p:cNvSpPr/>
          <p:nvPr/>
        </p:nvSpPr>
        <p:spPr>
          <a:xfrm>
            <a:off x="7956376" y="764704"/>
            <a:ext cx="936104" cy="576064"/>
          </a:xfrm>
          <a:prstGeom prst="cloud">
            <a:avLst/>
          </a:prstGeom>
          <a:solidFill>
            <a:schemeClr val="bg1">
              <a:lumMod val="95000"/>
            </a:schemeClr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Mrak 21"/>
          <p:cNvSpPr/>
          <p:nvPr/>
        </p:nvSpPr>
        <p:spPr>
          <a:xfrm>
            <a:off x="5364088" y="1772816"/>
            <a:ext cx="3240360" cy="2376264"/>
          </a:xfrm>
          <a:prstGeom prst="cloud">
            <a:avLst/>
          </a:prstGeom>
          <a:solidFill>
            <a:schemeClr val="bg1">
              <a:lumMod val="95000"/>
            </a:schemeClr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3501008"/>
            <a:ext cx="1800200" cy="18002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0032" y="3140968"/>
            <a:ext cx="1625397" cy="1625397"/>
          </a:xfrm>
          <a:prstGeom prst="rect">
            <a:avLst/>
          </a:prstGeom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1772816"/>
            <a:ext cx="1547877" cy="18600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Obdélník 9"/>
          <p:cNvSpPr/>
          <p:nvPr/>
        </p:nvSpPr>
        <p:spPr>
          <a:xfrm>
            <a:off x="1043608" y="4221088"/>
            <a:ext cx="114262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i="1" dirty="0" smtClean="0">
                <a:solidFill>
                  <a:srgbClr val="0000CC"/>
                </a:solidFill>
              </a:rPr>
              <a:t>seznam.cz</a:t>
            </a:r>
            <a:endParaRPr lang="cs-CZ" i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51520" y="3284984"/>
            <a:ext cx="12241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>
                <a:solidFill>
                  <a:srgbClr val="C00000"/>
                </a:solidFill>
              </a:rPr>
              <a:t>uživatel</a:t>
            </a:r>
            <a:endParaRPr lang="cs-CZ" sz="2400" b="1" u="sng" dirty="0">
              <a:solidFill>
                <a:srgbClr val="C00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4716016" y="2780928"/>
            <a:ext cx="16561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err="1" smtClean="0">
                <a:solidFill>
                  <a:srgbClr val="C00000"/>
                </a:solidFill>
              </a:rPr>
              <a:t>DNS</a:t>
            </a:r>
            <a:r>
              <a:rPr lang="cs-CZ" sz="2400" b="1" u="sng" dirty="0" smtClean="0">
                <a:solidFill>
                  <a:srgbClr val="C00000"/>
                </a:solidFill>
              </a:rPr>
              <a:t> server</a:t>
            </a:r>
            <a:endParaRPr lang="cs-CZ" sz="2400" b="1" u="sng" dirty="0">
              <a:solidFill>
                <a:srgbClr val="C00000"/>
              </a:solidFill>
            </a:endParaRPr>
          </a:p>
        </p:txBody>
      </p:sp>
      <p:sp>
        <p:nvSpPr>
          <p:cNvPr id="32" name="Obdélník 31"/>
          <p:cNvSpPr/>
          <p:nvPr/>
        </p:nvSpPr>
        <p:spPr>
          <a:xfrm rot="20663612">
            <a:off x="1709243" y="3554906"/>
            <a:ext cx="1517723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600" dirty="0">
                <a:solidFill>
                  <a:srgbClr val="0000CC"/>
                </a:solidFill>
              </a:rPr>
              <a:t>www.seznam.cz</a:t>
            </a:r>
            <a:endParaRPr lang="cs-CZ" sz="16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2339752" y="1556792"/>
            <a:ext cx="1008112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>
                <a:solidFill>
                  <a:srgbClr val="C00000"/>
                </a:solidFill>
              </a:rPr>
              <a:t>server</a:t>
            </a:r>
          </a:p>
          <a:p>
            <a:r>
              <a:rPr lang="cs-CZ" sz="1400" b="1" dirty="0" err="1" smtClean="0">
                <a:solidFill>
                  <a:srgbClr val="C00000"/>
                </a:solidFill>
              </a:rPr>
              <a:t>proxy</a:t>
            </a:r>
            <a:r>
              <a:rPr lang="cs-CZ" sz="1400" b="1" dirty="0" smtClean="0">
                <a:solidFill>
                  <a:srgbClr val="C00000"/>
                </a:solidFill>
              </a:rPr>
              <a:t>, web</a:t>
            </a:r>
            <a:endParaRPr lang="cs-CZ" sz="1400" b="1" dirty="0">
              <a:solidFill>
                <a:srgbClr val="C00000"/>
              </a:solidFill>
            </a:endParaRPr>
          </a:p>
        </p:txBody>
      </p:sp>
      <p:cxnSp>
        <p:nvCxnSpPr>
          <p:cNvPr id="20" name="Přímá spojnice se šipkou 19"/>
          <p:cNvCxnSpPr/>
          <p:nvPr/>
        </p:nvCxnSpPr>
        <p:spPr>
          <a:xfrm flipV="1">
            <a:off x="1763688" y="3573016"/>
            <a:ext cx="1512168" cy="432048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Obdélník 33"/>
          <p:cNvSpPr/>
          <p:nvPr/>
        </p:nvSpPr>
        <p:spPr>
          <a:xfrm rot="1425439">
            <a:off x="3423761" y="3720372"/>
            <a:ext cx="1517723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600" dirty="0">
                <a:solidFill>
                  <a:srgbClr val="0000CC"/>
                </a:solidFill>
              </a:rPr>
              <a:t>www.seznam.cz</a:t>
            </a:r>
            <a:endParaRPr lang="cs-CZ" sz="1600" dirty="0"/>
          </a:p>
        </p:txBody>
      </p:sp>
      <p:cxnSp>
        <p:nvCxnSpPr>
          <p:cNvPr id="35" name="Přímá spojnice se šipkou 34"/>
          <p:cNvCxnSpPr/>
          <p:nvPr/>
        </p:nvCxnSpPr>
        <p:spPr>
          <a:xfrm>
            <a:off x="3275856" y="3601948"/>
            <a:ext cx="1584177" cy="691148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se šipkou 35"/>
          <p:cNvCxnSpPr/>
          <p:nvPr/>
        </p:nvCxnSpPr>
        <p:spPr>
          <a:xfrm flipH="1" flipV="1">
            <a:off x="3275856" y="3356992"/>
            <a:ext cx="1584176" cy="648072"/>
          </a:xfrm>
          <a:prstGeom prst="straightConnector1">
            <a:avLst/>
          </a:prstGeom>
          <a:ln w="38100"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se šipkou 36"/>
          <p:cNvCxnSpPr/>
          <p:nvPr/>
        </p:nvCxnSpPr>
        <p:spPr>
          <a:xfrm flipH="1">
            <a:off x="1475656" y="3356992"/>
            <a:ext cx="1800200" cy="504056"/>
          </a:xfrm>
          <a:prstGeom prst="straightConnector1">
            <a:avLst/>
          </a:prstGeom>
          <a:ln w="38100"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se šipkou 37"/>
          <p:cNvCxnSpPr/>
          <p:nvPr/>
        </p:nvCxnSpPr>
        <p:spPr>
          <a:xfrm>
            <a:off x="3491880" y="2204864"/>
            <a:ext cx="3888432" cy="144016"/>
          </a:xfrm>
          <a:prstGeom prst="straightConnector1">
            <a:avLst/>
          </a:prstGeom>
          <a:ln w="38100">
            <a:solidFill>
              <a:schemeClr val="accent6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0" name="Obdélník 39"/>
          <p:cNvSpPr/>
          <p:nvPr/>
        </p:nvSpPr>
        <p:spPr>
          <a:xfrm rot="1263894">
            <a:off x="3645191" y="3478557"/>
            <a:ext cx="1380489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1600" dirty="0" smtClean="0">
                <a:solidFill>
                  <a:srgbClr val="0000CC"/>
                </a:solidFill>
              </a:rPr>
              <a:t>http://3.33.47</a:t>
            </a:r>
            <a:endParaRPr lang="cs-CZ" sz="1600" dirty="0">
              <a:solidFill>
                <a:srgbClr val="0000CC"/>
              </a:solidFill>
            </a:endParaRPr>
          </a:p>
        </p:txBody>
      </p:sp>
      <p:sp>
        <p:nvSpPr>
          <p:cNvPr id="45" name="Obdélník 44"/>
          <p:cNvSpPr/>
          <p:nvPr/>
        </p:nvSpPr>
        <p:spPr>
          <a:xfrm rot="20694112">
            <a:off x="1711946" y="3314914"/>
            <a:ext cx="1380489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1600" dirty="0" smtClean="0">
                <a:solidFill>
                  <a:srgbClr val="0000CC"/>
                </a:solidFill>
              </a:rPr>
              <a:t>http://3.33.47</a:t>
            </a:r>
            <a:endParaRPr lang="cs-CZ" sz="1600" dirty="0">
              <a:solidFill>
                <a:srgbClr val="0000CC"/>
              </a:solidFill>
            </a:endParaRPr>
          </a:p>
        </p:txBody>
      </p:sp>
      <p:cxnSp>
        <p:nvCxnSpPr>
          <p:cNvPr id="46" name="Přímá spojnice se šipkou 45"/>
          <p:cNvCxnSpPr/>
          <p:nvPr/>
        </p:nvCxnSpPr>
        <p:spPr>
          <a:xfrm flipV="1">
            <a:off x="1403648" y="2204864"/>
            <a:ext cx="2016224" cy="1512168"/>
          </a:xfrm>
          <a:prstGeom prst="straightConnector1">
            <a:avLst/>
          </a:prstGeom>
          <a:ln w="38100">
            <a:solidFill>
              <a:schemeClr val="accent6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1" name="Obdélník 60"/>
          <p:cNvSpPr/>
          <p:nvPr/>
        </p:nvSpPr>
        <p:spPr>
          <a:xfrm rot="19358115">
            <a:off x="1580759" y="2733043"/>
            <a:ext cx="1380489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1600" dirty="0" smtClean="0">
                <a:solidFill>
                  <a:srgbClr val="0000CC"/>
                </a:solidFill>
              </a:rPr>
              <a:t>http://3.33.47</a:t>
            </a:r>
            <a:endParaRPr lang="cs-CZ" sz="1600" dirty="0">
              <a:solidFill>
                <a:srgbClr val="0000CC"/>
              </a:solidFill>
            </a:endParaRPr>
          </a:p>
        </p:txBody>
      </p:sp>
      <p:pic>
        <p:nvPicPr>
          <p:cNvPr id="62" name="Picture 3"/>
          <p:cNvPicPr>
            <a:picLocks noChangeAspect="1" noChangeArrowheads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1916832"/>
            <a:ext cx="1008112" cy="12114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5" name="Obdélník 64"/>
          <p:cNvSpPr/>
          <p:nvPr/>
        </p:nvSpPr>
        <p:spPr>
          <a:xfrm>
            <a:off x="6732240" y="1628800"/>
            <a:ext cx="2236831" cy="461665"/>
          </a:xfrm>
          <a:prstGeom prst="rect">
            <a:avLst/>
          </a:prstGeom>
          <a:solidFill>
            <a:srgbClr val="FFFF00">
              <a:alpha val="60000"/>
            </a:srgbClr>
          </a:solidFill>
        </p:spPr>
        <p:txBody>
          <a:bodyPr wrap="none">
            <a:spAutoFit/>
          </a:bodyPr>
          <a:lstStyle/>
          <a:p>
            <a:r>
              <a:rPr lang="cs-CZ" sz="2400" b="1" u="sng" dirty="0">
                <a:solidFill>
                  <a:srgbClr val="C00000"/>
                </a:solidFill>
              </a:rPr>
              <a:t>www.seznam.cz</a:t>
            </a:r>
          </a:p>
        </p:txBody>
      </p:sp>
      <p:sp>
        <p:nvSpPr>
          <p:cNvPr id="59" name="Ovál 58"/>
          <p:cNvSpPr/>
          <p:nvPr/>
        </p:nvSpPr>
        <p:spPr>
          <a:xfrm>
            <a:off x="3059832" y="3717032"/>
            <a:ext cx="432048" cy="432048"/>
          </a:xfrm>
          <a:prstGeom prst="ellipse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1</a:t>
            </a:r>
            <a:endParaRPr lang="cs-CZ" sz="2400" b="1" dirty="0"/>
          </a:p>
        </p:txBody>
      </p:sp>
      <p:sp>
        <p:nvSpPr>
          <p:cNvPr id="67" name="Ovál 66"/>
          <p:cNvSpPr/>
          <p:nvPr/>
        </p:nvSpPr>
        <p:spPr>
          <a:xfrm>
            <a:off x="2987824" y="2852936"/>
            <a:ext cx="432048" cy="432048"/>
          </a:xfrm>
          <a:prstGeom prst="ellipse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2</a:t>
            </a:r>
            <a:endParaRPr lang="cs-CZ" sz="2400" b="1" dirty="0"/>
          </a:p>
        </p:txBody>
      </p:sp>
      <p:sp>
        <p:nvSpPr>
          <p:cNvPr id="68" name="Ovál 67"/>
          <p:cNvSpPr/>
          <p:nvPr/>
        </p:nvSpPr>
        <p:spPr>
          <a:xfrm>
            <a:off x="3275856" y="1772816"/>
            <a:ext cx="432048" cy="432048"/>
          </a:xfrm>
          <a:prstGeom prst="ellipse">
            <a:avLst/>
          </a:prstGeom>
          <a:solidFill>
            <a:schemeClr val="accent6">
              <a:lumMod val="50000"/>
            </a:schemeClr>
          </a:soli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3</a:t>
            </a:r>
            <a:endParaRPr lang="cs-CZ" sz="2400" b="1" dirty="0"/>
          </a:p>
        </p:txBody>
      </p:sp>
      <p:sp>
        <p:nvSpPr>
          <p:cNvPr id="69" name="TextovéPole 68"/>
          <p:cNvSpPr txBox="1"/>
          <p:nvPr/>
        </p:nvSpPr>
        <p:spPr>
          <a:xfrm>
            <a:off x="2051720" y="4725144"/>
            <a:ext cx="6624736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000" b="1" dirty="0" smtClean="0">
                <a:solidFill>
                  <a:srgbClr val="02283F"/>
                </a:solidFill>
              </a:rPr>
              <a:t>Postup převodu domén na IP pomocí </a:t>
            </a:r>
            <a:r>
              <a:rPr lang="cs-CZ" sz="2000" b="1" dirty="0" err="1" smtClean="0">
                <a:solidFill>
                  <a:srgbClr val="02283F"/>
                </a:solidFill>
              </a:rPr>
              <a:t>DNS</a:t>
            </a:r>
            <a:r>
              <a:rPr lang="cs-CZ" sz="2000" b="1" dirty="0" smtClean="0">
                <a:solidFill>
                  <a:srgbClr val="02283F"/>
                </a:solidFill>
              </a:rPr>
              <a:t>: </a:t>
            </a:r>
          </a:p>
          <a:p>
            <a:pPr marL="280988" indent="-280988" algn="just">
              <a:buAutoNum type="arabicPeriod"/>
            </a:pPr>
            <a:r>
              <a:rPr lang="cs-CZ" sz="2000" i="1" dirty="0" smtClean="0">
                <a:solidFill>
                  <a:srgbClr val="006600"/>
                </a:solidFill>
              </a:rPr>
              <a:t>uživatel pomocí Browseru zadá textovou  adresu (domény)</a:t>
            </a:r>
          </a:p>
          <a:p>
            <a:pPr marL="280988" indent="-280988" algn="just">
              <a:buAutoNum type="arabicPeriod"/>
            </a:pPr>
            <a:r>
              <a:rPr lang="cs-CZ" sz="2000" i="1" dirty="0" smtClean="0">
                <a:solidFill>
                  <a:srgbClr val="006600"/>
                </a:solidFill>
              </a:rPr>
              <a:t>poskytovatel přepošle žádost do </a:t>
            </a:r>
            <a:r>
              <a:rPr lang="cs-CZ" sz="2000" i="1" dirty="0" err="1" smtClean="0">
                <a:solidFill>
                  <a:srgbClr val="006600"/>
                </a:solidFill>
              </a:rPr>
              <a:t>DNS</a:t>
            </a:r>
            <a:r>
              <a:rPr lang="cs-CZ" sz="2000" i="1" dirty="0" smtClean="0">
                <a:solidFill>
                  <a:srgbClr val="006600"/>
                </a:solidFill>
              </a:rPr>
              <a:t>, který vrátí IP adresu</a:t>
            </a:r>
          </a:p>
          <a:p>
            <a:pPr marL="280988" indent="-280988" algn="just">
              <a:buAutoNum type="arabicPeriod"/>
            </a:pPr>
            <a:r>
              <a:rPr lang="cs-CZ" sz="2000" i="1" dirty="0" smtClean="0">
                <a:solidFill>
                  <a:srgbClr val="006600"/>
                </a:solidFill>
              </a:rPr>
              <a:t>odeslaná IP adresa se spojí se serverem Firmy a vrátí se požadovaná web stránka</a:t>
            </a:r>
          </a:p>
        </p:txBody>
      </p:sp>
      <p:sp>
        <p:nvSpPr>
          <p:cNvPr id="11" name="Zástupný symbol pro obsah 2"/>
          <p:cNvSpPr txBox="1">
            <a:spLocks/>
          </p:cNvSpPr>
          <p:nvPr/>
        </p:nvSpPr>
        <p:spPr bwMode="auto">
          <a:xfrm>
            <a:off x="0" y="6237311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58875" indent="0">
              <a:spcBef>
                <a:spcPts val="0"/>
              </a:spcBef>
              <a:buNone/>
            </a:pPr>
            <a:r>
              <a:rPr lang="cs-CZ" sz="2000" i="1" dirty="0" smtClean="0">
                <a:solidFill>
                  <a:srgbClr val="7030A0"/>
                </a:solidFill>
              </a:rPr>
              <a:t>Soustředit se na pochopení významu </a:t>
            </a:r>
            <a:r>
              <a:rPr lang="cs-CZ" sz="2000" i="1" dirty="0" err="1" smtClean="0">
                <a:solidFill>
                  <a:srgbClr val="7030A0"/>
                </a:solidFill>
              </a:rPr>
              <a:t>DNS</a:t>
            </a:r>
            <a:r>
              <a:rPr lang="cs-CZ" sz="2000" i="1" dirty="0">
                <a:solidFill>
                  <a:srgbClr val="7030A0"/>
                </a:solidFill>
              </a:rPr>
              <a:t>!</a:t>
            </a:r>
            <a:endParaRPr lang="cs-CZ" sz="1800" i="1" dirty="0">
              <a:solidFill>
                <a:srgbClr val="7030A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31" name="Tlačítko akce: Dopředu nebo Další 30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1580846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8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afterEffect">
                                  <p:stCondLst>
                                    <p:cond delay="50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300"/>
                            </p:stCondLst>
                            <p:childTnLst>
                              <p:par>
                                <p:cTn id="9" presetID="9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3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800"/>
                            </p:stCondLst>
                            <p:childTnLst>
                              <p:par>
                                <p:cTn id="17" presetID="9" presetClass="entr" presetSubtype="0" fill="hold" grpId="0" nodeType="afterEffect">
                                  <p:stCondLst>
                                    <p:cond delay="50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250"/>
                            </p:stCondLst>
                            <p:childTnLst>
                              <p:par>
                                <p:cTn id="21" presetID="9" presetClass="entr" presetSubtype="0" fill="hold" grpId="0" nodeType="afterEffect">
                                  <p:stCondLst>
                                    <p:cond delay="50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5" grpId="0"/>
      <p:bldP spid="13" grpId="0"/>
      <p:bldP spid="69" grpId="0"/>
      <p:bldP spid="31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5611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BCD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>
                <a:solidFill>
                  <a:schemeClr val="tx2"/>
                </a:solidFill>
              </a:rPr>
              <a:t>Internet 2 - jak </a:t>
            </a:r>
            <a:r>
              <a:rPr lang="cs-CZ" sz="3000" b="1" i="1" u="sng" dirty="0" smtClean="0">
                <a:solidFill>
                  <a:schemeClr val="tx2"/>
                </a:solidFill>
              </a:rPr>
              <a:t>funguje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sp>
        <p:nvSpPr>
          <p:cNvPr id="1025" name="TextovéPole 1024"/>
          <p:cNvSpPr txBox="1"/>
          <p:nvPr/>
        </p:nvSpPr>
        <p:spPr>
          <a:xfrm>
            <a:off x="226862" y="764704"/>
            <a:ext cx="88569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b="1" dirty="0" smtClean="0">
                <a:solidFill>
                  <a:srgbClr val="002060"/>
                </a:solidFill>
              </a:rPr>
              <a:t>Institucionární princip práce na Internetu: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26862" y="1224042"/>
            <a:ext cx="885698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dirty="0" smtClean="0">
                <a:solidFill>
                  <a:srgbClr val="0000CC"/>
                </a:solidFill>
              </a:rPr>
              <a:t>Princip zapojení „firemní“ sítě do „podsítí“ a služeb pro: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cs-CZ" sz="2400" dirty="0" smtClean="0">
                <a:solidFill>
                  <a:srgbClr val="0000CC"/>
                </a:solidFill>
              </a:rPr>
              <a:t>elektronickou poštu – Mail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cs-CZ" sz="2400" dirty="0" smtClean="0">
                <a:solidFill>
                  <a:srgbClr val="0000CC"/>
                </a:solidFill>
              </a:rPr>
              <a:t>přenos souborů – FTP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cs-CZ" sz="2400" dirty="0" smtClean="0">
                <a:solidFill>
                  <a:srgbClr val="0000CC"/>
                </a:solidFill>
              </a:rPr>
              <a:t>webové služby - </a:t>
            </a:r>
            <a:r>
              <a:rPr lang="cs-CZ" sz="2400" dirty="0" err="1" smtClean="0">
                <a:solidFill>
                  <a:srgbClr val="0000CC"/>
                </a:solidFill>
              </a:rPr>
              <a:t>DNS</a:t>
            </a:r>
            <a:endParaRPr lang="cs-CZ" sz="2400" dirty="0" smtClean="0">
              <a:solidFill>
                <a:srgbClr val="0000CC"/>
              </a:solidFill>
            </a:endParaRPr>
          </a:p>
          <a:p>
            <a:pPr algn="just"/>
            <a:endParaRPr lang="cs-CZ" sz="1200" dirty="0" smtClean="0">
              <a:solidFill>
                <a:srgbClr val="0000CC"/>
              </a:solidFill>
            </a:endParaRPr>
          </a:p>
        </p:txBody>
      </p:sp>
      <p:sp>
        <p:nvSpPr>
          <p:cNvPr id="3" name="Mrak 2"/>
          <p:cNvSpPr/>
          <p:nvPr/>
        </p:nvSpPr>
        <p:spPr>
          <a:xfrm>
            <a:off x="7956376" y="764704"/>
            <a:ext cx="936104" cy="576064"/>
          </a:xfrm>
          <a:prstGeom prst="cloud">
            <a:avLst/>
          </a:prstGeom>
          <a:solidFill>
            <a:schemeClr val="bg1">
              <a:lumMod val="95000"/>
            </a:schemeClr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4" name="Picture 2" descr="L:\DUM_JS\DUM_JS\zdroj\obrazky\obrazek1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1772816"/>
            <a:ext cx="4032448" cy="44419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Zástupný symbol pro obsah 2"/>
          <p:cNvSpPr txBox="1">
            <a:spLocks/>
          </p:cNvSpPr>
          <p:nvPr/>
        </p:nvSpPr>
        <p:spPr bwMode="auto">
          <a:xfrm>
            <a:off x="0" y="6237311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58875" indent="0">
              <a:spcBef>
                <a:spcPts val="0"/>
              </a:spcBef>
              <a:buNone/>
            </a:pPr>
            <a:r>
              <a:rPr lang="cs-CZ" sz="2000" i="1" dirty="0" smtClean="0">
                <a:solidFill>
                  <a:srgbClr val="7030A0"/>
                </a:solidFill>
              </a:rPr>
              <a:t>Umístění a význam rozdílných serverů.</a:t>
            </a:r>
            <a:endParaRPr lang="cs-CZ" sz="1800" i="1" dirty="0">
              <a:solidFill>
                <a:srgbClr val="7030A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31" name="Tlačítko akce: Dopředu nebo Další 30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7883868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6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afterEffect">
                                  <p:stCondLst>
                                    <p:cond delay="50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250"/>
                            </p:stCondLst>
                            <p:childTnLst>
                              <p:par>
                                <p:cTn id="9" presetID="9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25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750"/>
                            </p:stCondLst>
                            <p:childTnLst>
                              <p:par>
                                <p:cTn id="17" presetID="9" presetClass="entr" presetSubtype="0" fill="hold" grpId="0" nodeType="afterEffect">
                                  <p:stCondLst>
                                    <p:cond delay="50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5" grpId="0"/>
      <p:bldP spid="13" grpId="0"/>
      <p:bldP spid="31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1B9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>
                <a:solidFill>
                  <a:schemeClr val="tx2"/>
                </a:solidFill>
              </a:rPr>
              <a:t>Internet 2 - jak funguje</a:t>
            </a:r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 bwMode="auto">
          <a:xfrm>
            <a:off x="251520" y="764704"/>
            <a:ext cx="8631876" cy="6480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spcBef>
                <a:spcPts val="0"/>
              </a:spcBef>
              <a:buNone/>
            </a:pPr>
            <a:r>
              <a:rPr lang="cs-CZ" sz="2800" b="1" u="sng" dirty="0" err="1" smtClean="0">
                <a:solidFill>
                  <a:srgbClr val="00B050"/>
                </a:solidFill>
              </a:rPr>
              <a:t>Autotest</a:t>
            </a:r>
            <a:r>
              <a:rPr lang="cs-CZ" sz="2800" b="1" u="sng" dirty="0" smtClean="0">
                <a:solidFill>
                  <a:srgbClr val="00B050"/>
                </a:solidFill>
              </a:rPr>
              <a:t> – otázky a úkoly:</a:t>
            </a:r>
            <a:endParaRPr lang="cs-CZ" sz="2400" b="1" u="sng" dirty="0" smtClean="0">
              <a:solidFill>
                <a:srgbClr val="00B050"/>
              </a:solidFill>
            </a:endParaRPr>
          </a:p>
          <a:p>
            <a:pPr marL="0" indent="0" algn="just">
              <a:spcBef>
                <a:spcPts val="0"/>
              </a:spcBef>
              <a:buNone/>
            </a:pPr>
            <a:endParaRPr lang="cs-CZ" sz="2400" dirty="0" smtClean="0">
              <a:solidFill>
                <a:schemeClr val="tx2"/>
              </a:solidFill>
            </a:endParaRPr>
          </a:p>
          <a:p>
            <a:pPr marL="0" indent="0" algn="just">
              <a:spcBef>
                <a:spcPts val="0"/>
              </a:spcBef>
              <a:buNone/>
            </a:pPr>
            <a:endParaRPr lang="cs-CZ" sz="2400" dirty="0" smtClean="0">
              <a:solidFill>
                <a:schemeClr val="tx2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23528" y="1318116"/>
            <a:ext cx="8786515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sz="2400" dirty="0" smtClean="0">
                <a:solidFill>
                  <a:srgbClr val="0070C0"/>
                </a:solidFill>
              </a:rPr>
              <a:t>Jak vnikl Internet? Napiš.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>
                <a:solidFill>
                  <a:srgbClr val="0070C0"/>
                </a:solidFill>
              </a:rPr>
              <a:t>Jak je Internet technicky zapojen, poskládán, tvořen?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>
                <a:solidFill>
                  <a:srgbClr val="0070C0"/>
                </a:solidFill>
              </a:rPr>
              <a:t>Co znamená ve spojení s Internetem slovo „protokol“?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>
                <a:solidFill>
                  <a:srgbClr val="0070C0"/>
                </a:solidFill>
              </a:rPr>
              <a:t>Co označuje zkratka </a:t>
            </a:r>
            <a:r>
              <a:rPr lang="cs-CZ" sz="2400" dirty="0" err="1" smtClean="0">
                <a:solidFill>
                  <a:srgbClr val="0070C0"/>
                </a:solidFill>
              </a:rPr>
              <a:t>DNS</a:t>
            </a:r>
            <a:r>
              <a:rPr lang="cs-CZ" sz="2400" dirty="0" smtClean="0">
                <a:solidFill>
                  <a:srgbClr val="0070C0"/>
                </a:solidFill>
              </a:rPr>
              <a:t> a k čemu se tato služba využívá?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>
                <a:solidFill>
                  <a:srgbClr val="0070C0"/>
                </a:solidFill>
              </a:rPr>
              <a:t>Kdo je </a:t>
            </a:r>
            <a:r>
              <a:rPr lang="cs-CZ" sz="2400" dirty="0" smtClean="0">
                <a:solidFill>
                  <a:srgbClr val="0070C0"/>
                </a:solidFill>
              </a:rPr>
              <a:t>majitel, komu patří následující adresa na Internetu?</a:t>
            </a: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185876"/>
              </p:ext>
            </p:extLst>
          </p:nvPr>
        </p:nvGraphicFramePr>
        <p:xfrm>
          <a:off x="251520" y="3562216"/>
          <a:ext cx="8676456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16162"/>
                <a:gridCol w="7660294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02283F"/>
                          </a:solidFill>
                        </a:rPr>
                        <a:t>Adresa:</a:t>
                      </a:r>
                      <a:endParaRPr lang="cs-CZ" dirty="0">
                        <a:solidFill>
                          <a:srgbClr val="02283F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02283F"/>
                          </a:solidFill>
                        </a:rPr>
                        <a:t>http://www.usti-nad-labem.cz/files/podnikatelum_investicni-prilezitosti.pdf</a:t>
                      </a:r>
                      <a:endParaRPr lang="cs-CZ" dirty="0">
                        <a:solidFill>
                          <a:srgbClr val="02283F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10244" name="Picture 4" descr="http://bestpage.cz/gif/G180064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4104504"/>
            <a:ext cx="1720205" cy="13106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Mrak 13"/>
          <p:cNvSpPr/>
          <p:nvPr/>
        </p:nvSpPr>
        <p:spPr>
          <a:xfrm>
            <a:off x="7956376" y="764704"/>
            <a:ext cx="936104" cy="576064"/>
          </a:xfrm>
          <a:prstGeom prst="cloud">
            <a:avLst/>
          </a:prstGeom>
          <a:solidFill>
            <a:schemeClr val="bg1">
              <a:lumMod val="95000"/>
            </a:schemeClr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 bwMode="auto">
          <a:xfrm>
            <a:off x="0" y="6237311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55700" indent="0">
              <a:spcBef>
                <a:spcPts val="0"/>
              </a:spcBef>
              <a:buNone/>
            </a:pPr>
            <a:r>
              <a:rPr lang="cs-CZ" sz="2000" dirty="0" smtClean="0">
                <a:solidFill>
                  <a:srgbClr val="C00000"/>
                </a:solidFill>
              </a:rPr>
              <a:t>Napište odpovědi písemně nebo elektronicky a odevzdejte učiteli</a:t>
            </a:r>
            <a:r>
              <a:rPr lang="cs-CZ" sz="2000" b="1" i="1" dirty="0" smtClean="0">
                <a:solidFill>
                  <a:srgbClr val="C00000"/>
                </a:solidFill>
              </a:rPr>
              <a:t>.</a:t>
            </a:r>
            <a:endParaRPr lang="cs-CZ" sz="2000" b="1" i="1" dirty="0">
              <a:solidFill>
                <a:srgbClr val="C0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12" name="Tlačítko akce: Dopředu nebo Další 11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8934698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5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3000"/>
                            </p:stCondLst>
                            <p:childTnLst>
                              <p:par>
                                <p:cTn id="14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8" grpId="0"/>
      <p:bldP spid="12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BCD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>
                <a:solidFill>
                  <a:schemeClr val="tx2"/>
                </a:solidFill>
              </a:rPr>
              <a:t>Internet 2 - jak funguje</a:t>
            </a:r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 bwMode="auto">
          <a:xfrm>
            <a:off x="251520" y="1772816"/>
            <a:ext cx="8712968" cy="194275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spcBef>
                <a:spcPts val="0"/>
              </a:spcBef>
              <a:buNone/>
            </a:pPr>
            <a:r>
              <a:rPr lang="cs-CZ" sz="2800" b="1" u="sng" dirty="0" smtClean="0">
                <a:solidFill>
                  <a:srgbClr val="00B050"/>
                </a:solidFill>
              </a:rPr>
              <a:t>Gratulujeme</a:t>
            </a:r>
            <a:r>
              <a:rPr lang="cs-CZ" sz="2400" b="1" u="sng" dirty="0" smtClean="0">
                <a:solidFill>
                  <a:srgbClr val="00B050"/>
                </a:solidFill>
              </a:rPr>
              <a:t>, </a:t>
            </a:r>
          </a:p>
          <a:p>
            <a:pPr marL="0" indent="0" algn="just">
              <a:spcBef>
                <a:spcPts val="0"/>
              </a:spcBef>
              <a:buNone/>
            </a:pPr>
            <a:endParaRPr lang="cs-CZ" sz="2400" dirty="0" smtClean="0">
              <a:solidFill>
                <a:srgbClr val="00B050"/>
              </a:solidFill>
            </a:endParaRPr>
          </a:p>
          <a:p>
            <a:pPr marL="0" indent="0" algn="just">
              <a:spcBef>
                <a:spcPts val="0"/>
              </a:spcBef>
              <a:buNone/>
            </a:pPr>
            <a:r>
              <a:rPr lang="cs-CZ" sz="2400" dirty="0" smtClean="0">
                <a:solidFill>
                  <a:srgbClr val="00B050"/>
                </a:solidFill>
              </a:rPr>
              <a:t>Gratuluji srdečně za úspěšné absolvování další části výukového materiálu o počítačových sítích, přeji hodně elánu do dalšího dílu.</a:t>
            </a:r>
            <a:endParaRPr lang="cs-CZ" sz="2400" b="1" u="sng" dirty="0" smtClean="0">
              <a:solidFill>
                <a:srgbClr val="00B050"/>
              </a:solidFill>
            </a:endParaRPr>
          </a:p>
          <a:p>
            <a:pPr marL="0" indent="0" algn="just">
              <a:spcBef>
                <a:spcPts val="0"/>
              </a:spcBef>
              <a:buNone/>
            </a:pPr>
            <a:endParaRPr lang="cs-CZ" sz="2400" dirty="0" smtClean="0">
              <a:solidFill>
                <a:schemeClr val="tx2"/>
              </a:solidFill>
            </a:endParaRPr>
          </a:p>
        </p:txBody>
      </p:sp>
      <p:pic>
        <p:nvPicPr>
          <p:cNvPr id="1026" name="Picture 2" descr="C:\Program Files\Microsoft Office\MEDIA\CAGCAT10\j0293844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836712"/>
            <a:ext cx="1152128" cy="12115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4653136"/>
            <a:ext cx="1841500" cy="143510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95936" y="3787582"/>
            <a:ext cx="3409716" cy="2055171"/>
          </a:xfrm>
          <a:prstGeom prst="rect">
            <a:avLst/>
          </a:prstGeom>
        </p:spPr>
      </p:pic>
      <p:sp>
        <p:nvSpPr>
          <p:cNvPr id="13" name="Mrak 12"/>
          <p:cNvSpPr/>
          <p:nvPr/>
        </p:nvSpPr>
        <p:spPr>
          <a:xfrm>
            <a:off x="7092280" y="764704"/>
            <a:ext cx="1800200" cy="1368152"/>
          </a:xfrm>
          <a:prstGeom prst="cloud">
            <a:avLst/>
          </a:prstGeom>
          <a:noFill/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 bwMode="auto">
          <a:xfrm>
            <a:off x="0" y="6237311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68400" indent="0">
              <a:spcBef>
                <a:spcPts val="0"/>
              </a:spcBef>
              <a:buNone/>
            </a:pPr>
            <a:r>
              <a:rPr lang="cs-CZ" sz="2000" i="1" dirty="0" smtClean="0">
                <a:solidFill>
                  <a:srgbClr val="C00000"/>
                </a:solidFill>
              </a:rPr>
              <a:t>Zamysli se na téma bezpečného používání „otevřených“ veřejných sítí.</a:t>
            </a:r>
            <a:endParaRPr lang="cs-CZ" sz="2000" i="1" dirty="0">
              <a:solidFill>
                <a:srgbClr val="C0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12" name="Tlačítko akce: Dopředu nebo Další 11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0628608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9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250"/>
                            </p:stCondLst>
                            <p:childTnLst>
                              <p:par>
                                <p:cTn id="14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750"/>
                            </p:stCondLst>
                            <p:childTnLst>
                              <p:par>
                                <p:cTn id="2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25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2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275856" y="1080000"/>
            <a:ext cx="2587375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Použité zdroje</a:t>
            </a:r>
            <a:endParaRPr lang="cs-CZ" sz="3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95536" y="1988840"/>
            <a:ext cx="799288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Vlastní zdroje a vytvořené materiály</a:t>
            </a:r>
            <a:endParaRPr lang="cs-CZ" sz="20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67544" y="2773377"/>
            <a:ext cx="8568951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Webové </a:t>
            </a:r>
            <a:r>
              <a:rPr lang="cs-CZ" sz="2000" b="1" smtClean="0"/>
              <a:t>zdroje </a:t>
            </a:r>
            <a:r>
              <a:rPr lang="cs-CZ" sz="2000" b="1" smtClean="0"/>
              <a:t>a </a:t>
            </a:r>
            <a:r>
              <a:rPr lang="cs-CZ" sz="2000" b="1" dirty="0" smtClean="0"/>
              <a:t>obrázky:</a:t>
            </a:r>
          </a:p>
          <a:p>
            <a:r>
              <a:rPr lang="cs-CZ" sz="1600" dirty="0">
                <a:hlinkClick r:id="rId5"/>
              </a:rPr>
              <a:t>http://</a:t>
            </a:r>
            <a:r>
              <a:rPr lang="cs-CZ" sz="1600" dirty="0" smtClean="0">
                <a:hlinkClick r:id="rId5"/>
              </a:rPr>
              <a:t>www.spsemoh.cz/vyuka/site/index.htm</a:t>
            </a:r>
            <a:endParaRPr lang="cs-CZ" sz="1600" dirty="0" smtClean="0"/>
          </a:p>
          <a:p>
            <a:r>
              <a:rPr lang="cs-CZ" sz="1600" dirty="0" smtClean="0">
                <a:hlinkClick r:id="rId6"/>
              </a:rPr>
              <a:t>http</a:t>
            </a:r>
            <a:r>
              <a:rPr lang="cs-CZ" sz="1600" dirty="0">
                <a:hlinkClick r:id="rId6"/>
              </a:rPr>
              <a:t>://</a:t>
            </a:r>
            <a:r>
              <a:rPr lang="cs-CZ" sz="1600" dirty="0" smtClean="0">
                <a:hlinkClick r:id="rId6"/>
              </a:rPr>
              <a:t>commons.wikimedia.org/wiki/File:Gateway_firewall.png</a:t>
            </a:r>
            <a:endParaRPr lang="cs-CZ" sz="1600" dirty="0" smtClean="0"/>
          </a:p>
          <a:p>
            <a:r>
              <a:rPr lang="cs-CZ" sz="1600" u="sng" dirty="0">
                <a:hlinkClick r:id="rId7"/>
              </a:rPr>
              <a:t>http://cz.vector.me/browse/260030/web_user</a:t>
            </a:r>
            <a:endParaRPr lang="cs-CZ" sz="1600" dirty="0"/>
          </a:p>
          <a:p>
            <a:r>
              <a:rPr lang="cs-CZ" sz="1600" u="sng" dirty="0">
                <a:hlinkClick r:id="rId8"/>
              </a:rPr>
              <a:t>http://cz.vector.me/browse/260051/proxy_server</a:t>
            </a:r>
            <a:endParaRPr lang="cs-CZ" sz="1600" dirty="0"/>
          </a:p>
          <a:p>
            <a:r>
              <a:rPr lang="cs-CZ" sz="1600" u="sng" dirty="0">
                <a:hlinkClick r:id="rId9"/>
              </a:rPr>
              <a:t>http://</a:t>
            </a:r>
            <a:r>
              <a:rPr lang="cs-CZ" sz="1600" u="sng" dirty="0" smtClean="0">
                <a:hlinkClick r:id="rId9"/>
              </a:rPr>
              <a:t>cz.vector.me/browse/685450/cloud_computing</a:t>
            </a:r>
            <a:endParaRPr lang="cs-CZ" sz="1600" dirty="0"/>
          </a:p>
          <a:p>
            <a:endParaRPr lang="cs-CZ" sz="1600" dirty="0"/>
          </a:p>
          <a:p>
            <a:endParaRPr lang="cs-CZ" sz="1600" dirty="0"/>
          </a:p>
          <a:p>
            <a:pPr marL="342900" lvl="1" indent="-342900">
              <a:buFont typeface="Arial" pitchFamily="34" charset="0"/>
              <a:buChar char="•"/>
            </a:pPr>
            <a:r>
              <a:rPr lang="cs-CZ" sz="1600" dirty="0" err="1" smtClean="0"/>
              <a:t>emotikony</a:t>
            </a:r>
            <a:r>
              <a:rPr lang="cs-CZ" sz="1600" dirty="0" smtClean="0"/>
              <a:t> a kliparty sady MS-Office, dostupné také na</a:t>
            </a:r>
          </a:p>
          <a:p>
            <a:pPr lvl="1"/>
            <a:r>
              <a:rPr lang="cs-CZ" sz="1600" dirty="0">
                <a:hlinkClick r:id="rId10"/>
              </a:rPr>
              <a:t>http://</a:t>
            </a:r>
            <a:r>
              <a:rPr lang="cs-CZ" sz="1600" dirty="0" smtClean="0">
                <a:hlinkClick r:id="rId10"/>
              </a:rPr>
              <a:t>office.microsoft.com/cs-cz/images/MC900442026.aspx</a:t>
            </a:r>
            <a:endParaRPr lang="cs-CZ" sz="1600" dirty="0" smtClean="0"/>
          </a:p>
          <a:p>
            <a:pPr lvl="1"/>
            <a:r>
              <a:rPr lang="cs-CZ" sz="1600" dirty="0">
                <a:hlinkClick r:id="rId11"/>
              </a:rPr>
              <a:t>http://office.microsoft.com/cs-cz/images/?</a:t>
            </a:r>
            <a:r>
              <a:rPr lang="cs-CZ" sz="1600" dirty="0" smtClean="0">
                <a:hlinkClick r:id="rId11"/>
              </a:rPr>
              <a:t>CTT=97</a:t>
            </a:r>
            <a:endParaRPr lang="cs-CZ" sz="1600" dirty="0" smtClean="0"/>
          </a:p>
          <a:p>
            <a:pPr lvl="1"/>
            <a:endParaRPr lang="cs-CZ" sz="1600" dirty="0" smtClean="0"/>
          </a:p>
        </p:txBody>
      </p:sp>
    </p:spTree>
    <p:extLst>
      <p:ext uri="{BB962C8B-B14F-4D97-AF65-F5344CB8AC3E}">
        <p14:creationId xmlns:p14="http://schemas.microsoft.com/office/powerpoint/2010/main" val="10454687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13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3894</TotalTime>
  <Words>1824</Words>
  <Application>Microsoft Office PowerPoint</Application>
  <PresentationFormat>Předvádění na obrazovce (4:3)</PresentationFormat>
  <Paragraphs>251</Paragraphs>
  <Slides>16</Slides>
  <Notes>14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systému Office</vt:lpstr>
      <vt:lpstr>STŘEDNÍ ŠKOLA STAVEBNÍ A TECHNICKÁ Ústí nad Labem, Čelakovského 5, příspěvková organizace Páteřní škola Ústeckého kraje</vt:lpstr>
      <vt:lpstr>Internet 2 - jak funguje</vt:lpstr>
      <vt:lpstr>Internet 2 - jak funguje</vt:lpstr>
      <vt:lpstr>Internet 2 - jak funguje</vt:lpstr>
      <vt:lpstr>Internet 2 - jak funguje</vt:lpstr>
      <vt:lpstr>Internet 2 - jak funguje</vt:lpstr>
      <vt:lpstr>Internet 2 - jak funguje</vt:lpstr>
      <vt:lpstr>Internet 2 - jak funguje</vt:lpstr>
      <vt:lpstr>Internet 2 - jak funguje</vt:lpstr>
      <vt:lpstr>Internet 2 - jak funguje</vt:lpstr>
      <vt:lpstr>Internet 2 - jak funguje</vt:lpstr>
      <vt:lpstr>Internet 2 - jak funguje</vt:lpstr>
      <vt:lpstr>Internet 2 - jak funguje</vt:lpstr>
      <vt:lpstr>Internet 2 - jak funguje</vt:lpstr>
      <vt:lpstr>Internet 2 - jak funguje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SKOLA</cp:lastModifiedBy>
  <cp:revision>216</cp:revision>
  <dcterms:created xsi:type="dcterms:W3CDTF">2010-11-01T23:40:31Z</dcterms:created>
  <dcterms:modified xsi:type="dcterms:W3CDTF">2014-02-19T11:08:22Z</dcterms:modified>
</cp:coreProperties>
</file>