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63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24" y="-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3B759-46F5-479F-9F4E-EEA7ABB2247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8E468-F291-40DB-9290-751DE0D8AB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3B759-46F5-479F-9F4E-EEA7ABB2247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8E468-F291-40DB-9290-751DE0D8AB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3B759-46F5-479F-9F4E-EEA7ABB2247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8E468-F291-40DB-9290-751DE0D8AB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3B759-46F5-479F-9F4E-EEA7ABB2247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8E468-F291-40DB-9290-751DE0D8AB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3B759-46F5-479F-9F4E-EEA7ABB2247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8E468-F291-40DB-9290-751DE0D8AB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3B759-46F5-479F-9F4E-EEA7ABB2247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8E468-F291-40DB-9290-751DE0D8AB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3B759-46F5-479F-9F4E-EEA7ABB2247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8E468-F291-40DB-9290-751DE0D8AB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3B759-46F5-479F-9F4E-EEA7ABB2247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8E468-F291-40DB-9290-751DE0D8AB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3B759-46F5-479F-9F4E-EEA7ABB2247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8E468-F291-40DB-9290-751DE0D8AB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3B759-46F5-479F-9F4E-EEA7ABB2247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8E468-F291-40DB-9290-751DE0D8AB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3B759-46F5-479F-9F4E-EEA7ABB2247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78E468-F291-40DB-9290-751DE0D8AB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100000">
              <a:srgbClr val="7030A0"/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53B759-46F5-479F-9F4E-EEA7ABB22479}" type="datetimeFigureOut">
              <a:rPr lang="cs-CZ" smtClean="0"/>
              <a:pPr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78E468-F291-40DB-9290-751DE0D8AB4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i4.cn.cz/protext/multimedia/foto/08/tisk_34B_Jiri_z_Podebrad.jpg" TargetMode="External"/><Relationship Id="rId2" Type="http://schemas.openxmlformats.org/officeDocument/2006/relationships/hyperlink" Target="http://cs.wikipedia.org/wiki/Soubor:Pra%C5%BEsk%C3%BD_hrad,_Vladislavsk%C3%BD_s%C3%A1l_0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9671612"/>
              </p:ext>
            </p:extLst>
          </p:nvPr>
        </p:nvGraphicFramePr>
        <p:xfrm>
          <a:off x="785786" y="1630611"/>
          <a:ext cx="7882046" cy="3512901"/>
        </p:xfrm>
        <a:graphic>
          <a:graphicData uri="http://schemas.openxmlformats.org/drawingml/2006/table">
            <a:tbl>
              <a:tblPr/>
              <a:tblGrid>
                <a:gridCol w="1439221"/>
                <a:gridCol w="6442825"/>
              </a:tblGrid>
              <a:tr h="99887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 v rámci opakování učiva ze 4. ročníku postupně podle očíslovaných otázek odpovídají. Odpoví-li správně, pomocí interaktivního pera otázku odstraní. Otázky odhalují skrytý obrázek, jehož vyluštění a doplňující odpovědi napíší do sešitu. V závěru prezentace proběhne společná kontrola s tabulí.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360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360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říjen  2011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94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841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svět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Lidé a čas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601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Husitský král Jiří z Poděbrad, vláda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Jagellonců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DUM -  08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6011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42876" y="2643182"/>
            <a:ext cx="885828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8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JIŘÍ Z PODĚBRAD VLÁDA JAGELLONCŮ</a:t>
            </a:r>
            <a:endParaRPr lang="cs-CZ" sz="8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6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92" y="285728"/>
            <a:ext cx="1857388" cy="185738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4" name="TextovéPole 3"/>
          <p:cNvSpPr txBox="1"/>
          <p:nvPr/>
        </p:nvSpPr>
        <p:spPr>
          <a:xfrm>
            <a:off x="3989718" y="5214950"/>
            <a:ext cx="10935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DUM - 08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i4.cn.cz/protext/multimedia/foto/08/tisk_34B_Jiri_z_Podebrad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-23"/>
            <a:ext cx="6858022" cy="68580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Soubor:Pražský hrad, Vladislavský sál 0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51" name="Skupina 50"/>
          <p:cNvGrpSpPr/>
          <p:nvPr/>
        </p:nvGrpSpPr>
        <p:grpSpPr>
          <a:xfrm>
            <a:off x="0" y="4626000"/>
            <a:ext cx="3060000" cy="2232000"/>
            <a:chOff x="0" y="4626000"/>
            <a:chExt cx="3060000" cy="2232000"/>
          </a:xfrm>
        </p:grpSpPr>
        <p:sp>
          <p:nvSpPr>
            <p:cNvPr id="27" name="Obdélník 26"/>
            <p:cNvSpPr/>
            <p:nvPr/>
          </p:nvSpPr>
          <p:spPr>
            <a:xfrm>
              <a:off x="0" y="4626000"/>
              <a:ext cx="3060000" cy="2232000"/>
            </a:xfrm>
            <a:prstGeom prst="rect">
              <a:avLst/>
            </a:prstGeom>
            <a:solidFill>
              <a:srgbClr val="7030A0"/>
            </a:solidFill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428596" y="5000636"/>
              <a:ext cx="214314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solidFill>
                    <a:schemeClr val="bg1"/>
                  </a:solidFill>
                </a:rPr>
                <a:t>1. O co Jiří z Poděbrad usiloval?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6155438" y="-18570"/>
            <a:ext cx="2988562" cy="2376000"/>
            <a:chOff x="6155438" y="-18570"/>
            <a:chExt cx="2988562" cy="2376000"/>
          </a:xfrm>
        </p:grpSpPr>
        <p:sp>
          <p:nvSpPr>
            <p:cNvPr id="24" name="Obdélník 23"/>
            <p:cNvSpPr/>
            <p:nvPr/>
          </p:nvSpPr>
          <p:spPr>
            <a:xfrm>
              <a:off x="6155438" y="-18570"/>
              <a:ext cx="2988562" cy="2376000"/>
            </a:xfrm>
            <a:prstGeom prst="rect">
              <a:avLst/>
            </a:prstGeom>
            <a:solidFill>
              <a:srgbClr val="7030A0"/>
            </a:solidFill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6429388" y="428604"/>
              <a:ext cx="228601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solidFill>
                    <a:schemeClr val="bg1"/>
                  </a:solidFill>
                </a:rPr>
                <a:t>2. Pocházel Jiří z Poděbrad z panovnického rodu? 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11802" y="-18570"/>
            <a:ext cx="3060000" cy="2376000"/>
            <a:chOff x="11802" y="-18570"/>
            <a:chExt cx="3060000" cy="2376000"/>
          </a:xfrm>
        </p:grpSpPr>
        <p:sp>
          <p:nvSpPr>
            <p:cNvPr id="15" name="Obdélník 14"/>
            <p:cNvSpPr/>
            <p:nvPr/>
          </p:nvSpPr>
          <p:spPr>
            <a:xfrm>
              <a:off x="11802" y="-18570"/>
              <a:ext cx="3060000" cy="2376000"/>
            </a:xfrm>
            <a:prstGeom prst="rect">
              <a:avLst/>
            </a:prstGeom>
            <a:solidFill>
              <a:srgbClr val="7030A0"/>
            </a:solidFill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571472" y="428604"/>
              <a:ext cx="2214578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solidFill>
                    <a:schemeClr val="bg1"/>
                  </a:solidFill>
                </a:rPr>
                <a:t>3. Byl v té době jediným panovníkem?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6084000" y="4626000"/>
            <a:ext cx="3060000" cy="2232000"/>
            <a:chOff x="6084000" y="4626000"/>
            <a:chExt cx="3060000" cy="2232000"/>
          </a:xfrm>
        </p:grpSpPr>
        <p:sp>
          <p:nvSpPr>
            <p:cNvPr id="21" name="Obdélník 20"/>
            <p:cNvSpPr/>
            <p:nvPr/>
          </p:nvSpPr>
          <p:spPr>
            <a:xfrm>
              <a:off x="6084000" y="4626000"/>
              <a:ext cx="3060000" cy="2232000"/>
            </a:xfrm>
            <a:prstGeom prst="rect">
              <a:avLst/>
            </a:prstGeom>
            <a:solidFill>
              <a:srgbClr val="7030A0"/>
            </a:solidFill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357950" y="5086191"/>
              <a:ext cx="2571768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solidFill>
                    <a:schemeClr val="bg1"/>
                  </a:solidFill>
                </a:rPr>
                <a:t>4. Komu a kterému rodu nabídl český trůn?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6143636" y="2357430"/>
            <a:ext cx="3000364" cy="2594076"/>
            <a:chOff x="6143636" y="2357430"/>
            <a:chExt cx="3000364" cy="2594076"/>
          </a:xfrm>
        </p:grpSpPr>
        <p:sp>
          <p:nvSpPr>
            <p:cNvPr id="6" name="Obdélník 5"/>
            <p:cNvSpPr/>
            <p:nvPr/>
          </p:nvSpPr>
          <p:spPr>
            <a:xfrm>
              <a:off x="6143636" y="2357430"/>
              <a:ext cx="3000364" cy="2304000"/>
            </a:xfrm>
            <a:prstGeom prst="rect">
              <a:avLst/>
            </a:prstGeom>
            <a:solidFill>
              <a:srgbClr val="7030A0"/>
            </a:solidFill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6500826" y="2643182"/>
              <a:ext cx="2286016" cy="23083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solidFill>
                    <a:schemeClr val="bg1"/>
                  </a:solidFill>
                </a:rPr>
                <a:t>5. Jakým </a:t>
              </a:r>
              <a:r>
                <a:rPr lang="cs-CZ" sz="2400" dirty="0">
                  <a:solidFill>
                    <a:schemeClr val="bg1"/>
                  </a:solidFill>
                </a:rPr>
                <a:t>panovníkem byl </a:t>
              </a:r>
              <a:r>
                <a:rPr lang="cs-CZ" sz="2400" dirty="0" smtClean="0">
                  <a:solidFill>
                    <a:schemeClr val="bg1"/>
                  </a:solidFill>
                </a:rPr>
                <a:t>polský </a:t>
              </a:r>
              <a:r>
                <a:rPr lang="cs-CZ" sz="2400" dirty="0" smtClean="0">
                  <a:solidFill>
                    <a:schemeClr val="bg1"/>
                  </a:solidFill>
                </a:rPr>
                <a:t>princ? </a:t>
              </a:r>
              <a:r>
                <a:rPr lang="cs-CZ" sz="2400" dirty="0" smtClean="0">
                  <a:solidFill>
                    <a:schemeClr val="bg1"/>
                  </a:solidFill>
                </a:rPr>
                <a:t>Jak se mu přezdívalo?</a:t>
              </a:r>
            </a:p>
            <a:p>
              <a:pPr algn="ctr"/>
              <a:r>
                <a:rPr lang="cs-CZ" sz="2400" dirty="0" smtClean="0"/>
                <a:t> </a:t>
              </a:r>
              <a:endParaRPr lang="cs-CZ" sz="2400" dirty="0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0" y="2357430"/>
            <a:ext cx="3060000" cy="2304000"/>
            <a:chOff x="0" y="2357430"/>
            <a:chExt cx="3060000" cy="2304000"/>
          </a:xfrm>
        </p:grpSpPr>
        <p:sp>
          <p:nvSpPr>
            <p:cNvPr id="12" name="Obdélník 11"/>
            <p:cNvSpPr/>
            <p:nvPr/>
          </p:nvSpPr>
          <p:spPr>
            <a:xfrm>
              <a:off x="0" y="2357430"/>
              <a:ext cx="3060000" cy="2304000"/>
            </a:xfrm>
            <a:prstGeom prst="rect">
              <a:avLst/>
            </a:prstGeom>
            <a:solidFill>
              <a:srgbClr val="7030A0"/>
            </a:solidFill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571472" y="2714620"/>
              <a:ext cx="192882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solidFill>
                    <a:schemeClr val="bg1"/>
                  </a:solidFill>
                </a:rPr>
                <a:t>7. V jakém stavu bylo hospodářství země?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3071802" y="4626000"/>
            <a:ext cx="3060000" cy="2232000"/>
            <a:chOff x="3071802" y="4626000"/>
            <a:chExt cx="3060000" cy="2232000"/>
          </a:xfrm>
        </p:grpSpPr>
        <p:sp>
          <p:nvSpPr>
            <p:cNvPr id="30" name="Obdélník 29"/>
            <p:cNvSpPr/>
            <p:nvPr/>
          </p:nvSpPr>
          <p:spPr>
            <a:xfrm>
              <a:off x="3071802" y="4626000"/>
              <a:ext cx="3060000" cy="2232000"/>
            </a:xfrm>
            <a:prstGeom prst="rect">
              <a:avLst/>
            </a:prstGeom>
            <a:solidFill>
              <a:srgbClr val="7030A0"/>
            </a:solidFill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3357554" y="5000636"/>
              <a:ext cx="250033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solidFill>
                    <a:schemeClr val="bg1"/>
                  </a:solidFill>
                </a:rPr>
                <a:t>6.  Které stavební památky se z této doby dochovaly?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3071802" y="-18570"/>
            <a:ext cx="3071834" cy="2376000"/>
            <a:chOff x="3000364" y="-18570"/>
            <a:chExt cx="3143272" cy="2376000"/>
          </a:xfrm>
        </p:grpSpPr>
        <p:sp>
          <p:nvSpPr>
            <p:cNvPr id="9" name="Obdélník 8"/>
            <p:cNvSpPr/>
            <p:nvPr/>
          </p:nvSpPr>
          <p:spPr>
            <a:xfrm>
              <a:off x="3000364" y="-18570"/>
              <a:ext cx="3143272" cy="2376000"/>
            </a:xfrm>
            <a:prstGeom prst="rect">
              <a:avLst/>
            </a:prstGeom>
            <a:solidFill>
              <a:srgbClr val="7030A0"/>
            </a:solidFill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3286116" y="357166"/>
              <a:ext cx="2286016" cy="156966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solidFill>
                    <a:schemeClr val="bg1"/>
                  </a:solidFill>
                </a:rPr>
                <a:t>9. Který rod se ujímá vlády po vymření </a:t>
              </a:r>
              <a:r>
                <a:rPr lang="cs-CZ" sz="2400" dirty="0" err="1" smtClean="0">
                  <a:solidFill>
                    <a:schemeClr val="bg1"/>
                  </a:solidFill>
                </a:rPr>
                <a:t>Jagellonců</a:t>
              </a:r>
              <a:r>
                <a:rPr lang="cs-CZ" sz="2400" dirty="0" smtClean="0">
                  <a:solidFill>
                    <a:schemeClr val="bg1"/>
                  </a:solidFill>
                </a:rPr>
                <a:t>?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3071802" y="2357430"/>
            <a:ext cx="3060000" cy="2304000"/>
            <a:chOff x="3071802" y="2357430"/>
            <a:chExt cx="3060000" cy="2304000"/>
          </a:xfrm>
        </p:grpSpPr>
        <p:sp>
          <p:nvSpPr>
            <p:cNvPr id="18" name="Obdélník 17"/>
            <p:cNvSpPr/>
            <p:nvPr/>
          </p:nvSpPr>
          <p:spPr>
            <a:xfrm>
              <a:off x="3071802" y="2357430"/>
              <a:ext cx="3060000" cy="2304000"/>
            </a:xfrm>
            <a:prstGeom prst="rect">
              <a:avLst/>
            </a:prstGeom>
            <a:solidFill>
              <a:srgbClr val="7030A0"/>
            </a:solidFill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3428992" y="2643182"/>
              <a:ext cx="2214578" cy="19389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solidFill>
                    <a:schemeClr val="bg1"/>
                  </a:solidFill>
                </a:rPr>
                <a:t>8. Jak se jmenuje  nástupce polského prince a kde zemřel? 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4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from="(ppt_x)" to="(ppt_x+1)" calcmode="lin" valueType="num">
                                      <p:cBhvr>
                                        <p:cTn id="12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3" dur="2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4" dur="8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  <p:to>
                                        <p:strVal val="-1.0"/>
                                      </p:to>
                                    </p:se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" decel="100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" decel="100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6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from x="100000" y="100000"/>
                                      <p:to x="250000" y="250000"/>
                                    </p:animScale>
                                    <p:animMotion origin="layout" path="M 0.0000 0.0000 C 0.03802 0.0 0.1441 0.02341 0.1826 0.0915 C 0.22118 0.15964 0.24705 0.31256 0.2318 0.4083 C 0.21649 0.50394 0.20747 0.57948 0.0908 0.6661 C -0.02552 0.75279 -0.37517 0.88508 -0.4674 0.9289" pathEditMode="relative" ptsTypes="">
                                      <p:cBhvr>
                                        <p:cTn id="67" dur="1000" ac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5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00232" y="428604"/>
            <a:ext cx="490179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KONTROLNÍ OTÁZKY</a:t>
            </a:r>
            <a:endParaRPr lang="cs-CZ" sz="4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8596" y="1714488"/>
            <a:ext cx="8001056" cy="23391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Na obrázku je:</a:t>
            </a:r>
          </a:p>
          <a:p>
            <a:pPr algn="ctr"/>
            <a:endParaRPr lang="cs-CZ" sz="3200" dirty="0"/>
          </a:p>
          <a:p>
            <a:pPr algn="ctr"/>
            <a:r>
              <a:rPr lang="cs-CZ" sz="3200" b="1" dirty="0" smtClean="0"/>
              <a:t>_     _     _     _     _     _     _     _     _     _      _     _</a:t>
            </a:r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_     _     _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14348" y="571480"/>
            <a:ext cx="814393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Odpověz , dostaneš jedničku ???</a:t>
            </a:r>
            <a:b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sz="4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5720" y="3214686"/>
            <a:ext cx="5715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2) V jakém slohu byla stavba vybudována?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6293" y="2143116"/>
            <a:ext cx="50720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1) Kdo nechal vystavět Vladislavský sál?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51520" y="4038905"/>
            <a:ext cx="65350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3)  Při kterých příležitostech ho Vladislav využíval?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282" y="5286388"/>
            <a:ext cx="58579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4) Pro jaké účely slouží sál nyní?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14942" y="2143116"/>
            <a:ext cx="39290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VLADISLAV JAGELLONSKÝ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15140" y="3143248"/>
            <a:ext cx="23574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GOTIKA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00298" y="4572008"/>
            <a:ext cx="6643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HOSTINY, PLESY, RYTÍŘSKÉ TURNAJE, TRHY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57620" y="5857892"/>
            <a:ext cx="5000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VOLBY </a:t>
            </a:r>
            <a:r>
              <a:rPr lang="cs-CZ" sz="2800" b="1" smtClean="0">
                <a:solidFill>
                  <a:srgbClr val="FF0000"/>
                </a:solidFill>
              </a:rPr>
              <a:t>PREZIDENTA REPUBLIKY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71604" y="357166"/>
            <a:ext cx="571504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 MATERIÁLU</a:t>
            </a:r>
            <a:b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sz="4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034" y="2285992"/>
            <a:ext cx="80724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VLADISLAVSKÝ SÁL - </a:t>
            </a:r>
            <a:r>
              <a:rPr lang="cs-CZ" sz="1200" dirty="0" smtClean="0">
                <a:hlinkClick r:id="rId2"/>
              </a:rPr>
              <a:t>http://cs.wikipedia.org/wiki/Soubor:Pra%C5%BEsk%C3%BD_hrad,_Vladislavsk%C3%BD_s%C3%A1l_01.jpg</a:t>
            </a:r>
            <a:endParaRPr lang="cs-CZ" sz="1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10" y="2000240"/>
            <a:ext cx="594938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JIŘÍ Z PODĚBRAD </a:t>
            </a:r>
            <a:r>
              <a:rPr lang="cs-CZ" sz="1200" dirty="0" smtClean="0"/>
              <a:t>- </a:t>
            </a:r>
            <a:r>
              <a:rPr lang="cs-CZ" sz="1200" dirty="0" smtClean="0">
                <a:hlinkClick r:id="rId3"/>
              </a:rPr>
              <a:t>http://i4.cn.cz/</a:t>
            </a:r>
            <a:r>
              <a:rPr lang="cs-CZ" sz="1200" dirty="0" err="1" smtClean="0">
                <a:hlinkClick r:id="rId3"/>
              </a:rPr>
              <a:t>protext</a:t>
            </a:r>
            <a:r>
              <a:rPr lang="cs-CZ" sz="1200" dirty="0" smtClean="0">
                <a:hlinkClick r:id="rId3"/>
              </a:rPr>
              <a:t>/multimedia/foto/08/tisk_34B_</a:t>
            </a:r>
            <a:r>
              <a:rPr lang="cs-CZ" sz="1200" dirty="0" err="1" smtClean="0">
                <a:hlinkClick r:id="rId3"/>
              </a:rPr>
              <a:t>Jiri</a:t>
            </a:r>
            <a:r>
              <a:rPr lang="cs-CZ" sz="1200" dirty="0" smtClean="0">
                <a:hlinkClick r:id="rId3"/>
              </a:rPr>
              <a:t>_z_</a:t>
            </a:r>
            <a:r>
              <a:rPr lang="cs-CZ" sz="1200" dirty="0" err="1" smtClean="0">
                <a:hlinkClick r:id="rId3"/>
              </a:rPr>
              <a:t>Podebrad.jpg</a:t>
            </a:r>
            <a:endParaRPr lang="cs-CZ" sz="12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290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Učitel</cp:lastModifiedBy>
  <cp:revision>21</cp:revision>
  <dcterms:created xsi:type="dcterms:W3CDTF">2011-10-26T15:15:54Z</dcterms:created>
  <dcterms:modified xsi:type="dcterms:W3CDTF">2012-03-27T12:51:04Z</dcterms:modified>
</cp:coreProperties>
</file>