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1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FFC000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AC4A7-00D2-4458-B63C-FF39886794AF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EDDBB-7A0F-4379-894D-3DC4D914B0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houfy.webzdarma.cz/mainpage_soubory/vzpominame/karelv/maparise2.jpg" TargetMode="External"/><Relationship Id="rId2" Type="http://schemas.openxmlformats.org/officeDocument/2006/relationships/hyperlink" Target="http://www.lizardexe.estranky.cz/img/mid/5/giuseppe-arcimboldo---rudolf-ii.-jako-buh-rocnich-obdobi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058680"/>
              </p:ext>
            </p:extLst>
          </p:nvPr>
        </p:nvGraphicFramePr>
        <p:xfrm>
          <a:off x="428596" y="1397001"/>
          <a:ext cx="8215370" cy="3478392"/>
        </p:xfrm>
        <a:graphic>
          <a:graphicData uri="http://schemas.openxmlformats.org/drawingml/2006/table">
            <a:tbl>
              <a:tblPr/>
              <a:tblGrid>
                <a:gridCol w="1500083"/>
                <a:gridCol w="6715287"/>
              </a:tblGrid>
              <a:tr h="9792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 v rámci opakování učiva ze 4. ročníku postupně podle očíslovaných otázek odpovídají. Odpoví-li správně, pomocí interaktivního pera otázku odstraní. Otázky odhalují skrytý obrázek, jehož vyluštění a doplňující odpovědi napíší do sešitu. V závěru prezentace proběhne společná kontrola s tabulí.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Cílková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říjen  2011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Ročník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4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Vzdělávací oblast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obor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tématický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okruh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jeho svět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Vlastivěda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Lidé a čas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33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-název učebního materiálu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Nástup Habsburků na český trůn       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DUM -  09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33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2876" y="2714620"/>
            <a:ext cx="885828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HABSBURKOVÉ </a:t>
            </a:r>
            <a:r>
              <a:rPr lang="cs-CZ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NA </a:t>
            </a:r>
            <a:r>
              <a:rPr lang="cs-CZ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ČESKÉM TRŮNU</a:t>
            </a:r>
            <a:endParaRPr lang="cs-CZ" sz="6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3" descr="C:\Documents and Settings\Jarda\Plocha\logo ZŠ.ph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285728"/>
            <a:ext cx="1428760" cy="14287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3786182" y="4786322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DUM - 09 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houfy.webzdarma.cz/mainpage_soubory/vzpominame/karelv/maparis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62" y="1000108"/>
            <a:ext cx="6858000" cy="5248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infocentrum-brandysko.cz/data/Images/articles/big/tabc5-portret-rii_125256984405.8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500726" cy="6824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49" name="Skupina 48"/>
          <p:cNvGrpSpPr/>
          <p:nvPr/>
        </p:nvGrpSpPr>
        <p:grpSpPr>
          <a:xfrm>
            <a:off x="6155438" y="-18570"/>
            <a:ext cx="2988562" cy="2376000"/>
            <a:chOff x="6155438" y="-18570"/>
            <a:chExt cx="2988562" cy="2376000"/>
          </a:xfrm>
        </p:grpSpPr>
        <p:sp>
          <p:nvSpPr>
            <p:cNvPr id="9" name="Obdélník 8"/>
            <p:cNvSpPr/>
            <p:nvPr/>
          </p:nvSpPr>
          <p:spPr>
            <a:xfrm>
              <a:off x="6155438" y="-18570"/>
              <a:ext cx="2988562" cy="2376000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6578149" y="657035"/>
              <a:ext cx="214314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1. Které země </a:t>
              </a:r>
              <a:r>
                <a:rPr lang="cs-CZ" dirty="0" smtClean="0"/>
                <a:t>          se </a:t>
              </a:r>
              <a:r>
                <a:rPr lang="cs-CZ" dirty="0" smtClean="0"/>
                <a:t>spojily pod vládou Habsburků do jedné říše?</a:t>
              </a:r>
              <a:endParaRPr lang="cs-CZ" dirty="0"/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6084000" y="4643446"/>
            <a:ext cx="3060000" cy="2232000"/>
            <a:chOff x="6084000" y="4643446"/>
            <a:chExt cx="3060000" cy="2232000"/>
          </a:xfrm>
        </p:grpSpPr>
        <p:sp>
          <p:nvSpPr>
            <p:cNvPr id="15" name="Obdélník 14"/>
            <p:cNvSpPr/>
            <p:nvPr/>
          </p:nvSpPr>
          <p:spPr>
            <a:xfrm>
              <a:off x="6084000" y="4643446"/>
              <a:ext cx="3060000" cy="2232000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6429388" y="5211561"/>
              <a:ext cx="25717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3. Jak se jmenuje první habsburský panovník?</a:t>
              </a:r>
              <a:endParaRPr lang="cs-CZ" dirty="0"/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0" y="0"/>
            <a:ext cx="3060000" cy="2376000"/>
            <a:chOff x="11802" y="-18570"/>
            <a:chExt cx="3060000" cy="2376000"/>
          </a:xfrm>
        </p:grpSpPr>
        <p:sp>
          <p:nvSpPr>
            <p:cNvPr id="12" name="Obdélník 11"/>
            <p:cNvSpPr/>
            <p:nvPr/>
          </p:nvSpPr>
          <p:spPr>
            <a:xfrm>
              <a:off x="11802" y="-18570"/>
              <a:ext cx="3060000" cy="2376000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363075" y="576844"/>
              <a:ext cx="235745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4. Proč  je spojen </a:t>
              </a:r>
              <a:r>
                <a:rPr lang="cs-CZ" dirty="0" smtClean="0"/>
                <a:t>          s </a:t>
              </a:r>
              <a:r>
                <a:rPr lang="cs-CZ" dirty="0" smtClean="0"/>
                <a:t>vládou Rudolfa II. </a:t>
              </a:r>
              <a:r>
                <a:rPr lang="cs-CZ" dirty="0" smtClean="0"/>
                <a:t>rozkvět </a:t>
              </a:r>
              <a:r>
                <a:rPr lang="cs-CZ" dirty="0" smtClean="0"/>
                <a:t>Prahy?</a:t>
              </a:r>
              <a:endParaRPr lang="cs-CZ" dirty="0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0" y="4626000"/>
            <a:ext cx="3060000" cy="2232000"/>
            <a:chOff x="0" y="4626000"/>
            <a:chExt cx="3060000" cy="2232000"/>
          </a:xfrm>
        </p:grpSpPr>
        <p:sp>
          <p:nvSpPr>
            <p:cNvPr id="6" name="Obdélník 5"/>
            <p:cNvSpPr/>
            <p:nvPr/>
          </p:nvSpPr>
          <p:spPr>
            <a:xfrm>
              <a:off x="0" y="4626000"/>
              <a:ext cx="3060000" cy="2232000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500034" y="5148876"/>
              <a:ext cx="21431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2. Které město </a:t>
              </a:r>
              <a:r>
                <a:rPr lang="cs-CZ" dirty="0" smtClean="0"/>
                <a:t>             se </a:t>
              </a:r>
              <a:r>
                <a:rPr lang="cs-CZ" dirty="0" smtClean="0"/>
                <a:t>stalo sídelním městem celé říše?</a:t>
              </a:r>
              <a:endParaRPr lang="cs-CZ" dirty="0"/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6143636" y="2357430"/>
            <a:ext cx="3000364" cy="2286016"/>
            <a:chOff x="6143636" y="2357430"/>
            <a:chExt cx="3000364" cy="2286016"/>
          </a:xfrm>
        </p:grpSpPr>
        <p:sp>
          <p:nvSpPr>
            <p:cNvPr id="18" name="Obdélník 17"/>
            <p:cNvSpPr/>
            <p:nvPr/>
          </p:nvSpPr>
          <p:spPr>
            <a:xfrm>
              <a:off x="6143636" y="2357430"/>
              <a:ext cx="3000364" cy="2286016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6572264" y="2786058"/>
              <a:ext cx="228601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5. Jak se jmenuje bratr Rudolfa II.?</a:t>
              </a:r>
            </a:p>
            <a:p>
              <a:pPr algn="ctr"/>
              <a:r>
                <a:rPr lang="cs-CZ" dirty="0" smtClean="0"/>
                <a:t>Odkud vládl? </a:t>
              </a:r>
              <a:endParaRPr lang="cs-CZ" dirty="0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0" y="2357430"/>
            <a:ext cx="3060000" cy="2304000"/>
            <a:chOff x="0" y="2357430"/>
            <a:chExt cx="3060000" cy="2304000"/>
          </a:xfrm>
        </p:grpSpPr>
        <p:sp>
          <p:nvSpPr>
            <p:cNvPr id="21" name="Obdélník 20"/>
            <p:cNvSpPr/>
            <p:nvPr/>
          </p:nvSpPr>
          <p:spPr>
            <a:xfrm>
              <a:off x="0" y="2357430"/>
              <a:ext cx="3060000" cy="2304000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79835" y="2786058"/>
              <a:ext cx="25003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6. Která řemesla se rozvíjela v této době?</a:t>
              </a:r>
              <a:endParaRPr lang="cs-CZ" dirty="0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3071802" y="4626000"/>
            <a:ext cx="3060000" cy="2232000"/>
            <a:chOff x="3071802" y="4626000"/>
            <a:chExt cx="3060000" cy="2232000"/>
          </a:xfrm>
        </p:grpSpPr>
        <p:sp>
          <p:nvSpPr>
            <p:cNvPr id="24" name="Obdélník 23"/>
            <p:cNvSpPr/>
            <p:nvPr/>
          </p:nvSpPr>
          <p:spPr>
            <a:xfrm>
              <a:off x="3071802" y="4626000"/>
              <a:ext cx="3060000" cy="2232000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3500430" y="5143512"/>
              <a:ext cx="21431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8. Který umělecký sloh proniká </a:t>
              </a:r>
              <a:r>
                <a:rPr lang="cs-CZ" dirty="0" smtClean="0"/>
                <a:t>            do </a:t>
              </a:r>
              <a:r>
                <a:rPr lang="cs-CZ" dirty="0" smtClean="0"/>
                <a:t>českých zemí?</a:t>
              </a:r>
              <a:endParaRPr lang="cs-CZ" dirty="0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3071802" y="0"/>
            <a:ext cx="3071834" cy="2376000"/>
            <a:chOff x="3071802" y="-18570"/>
            <a:chExt cx="3071834" cy="2376000"/>
          </a:xfrm>
        </p:grpSpPr>
        <p:sp>
          <p:nvSpPr>
            <p:cNvPr id="27" name="Obdélník 26"/>
            <p:cNvSpPr/>
            <p:nvPr/>
          </p:nvSpPr>
          <p:spPr>
            <a:xfrm>
              <a:off x="3071802" y="-18570"/>
              <a:ext cx="3071834" cy="2376000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3428992" y="639529"/>
              <a:ext cx="235745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9. Vyjmenuj typické znaky těchto staveb.</a:t>
              </a:r>
              <a:endParaRPr lang="cs-CZ" dirty="0"/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3071802" y="2357430"/>
            <a:ext cx="3060000" cy="2304000"/>
            <a:chOff x="3071802" y="2357430"/>
            <a:chExt cx="3060000" cy="2304000"/>
          </a:xfrm>
        </p:grpSpPr>
        <p:sp>
          <p:nvSpPr>
            <p:cNvPr id="30" name="Obdélník 29"/>
            <p:cNvSpPr/>
            <p:nvPr/>
          </p:nvSpPr>
          <p:spPr>
            <a:xfrm>
              <a:off x="3071802" y="2357430"/>
              <a:ext cx="3060000" cy="2304000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3357554" y="2782669"/>
              <a:ext cx="24288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7. Co pomáhalo </a:t>
              </a:r>
              <a:r>
                <a:rPr lang="cs-CZ" dirty="0" smtClean="0"/>
                <a:t>             k </a:t>
              </a:r>
              <a:r>
                <a:rPr lang="cs-CZ" dirty="0" smtClean="0"/>
                <a:t>rozvoji vzdělanosti?</a:t>
              </a:r>
              <a:endParaRPr lang="cs-CZ" dirty="0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" dur="8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decel="100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decel="100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00232" y="428604"/>
            <a:ext cx="49017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KONTROLNÍ OTÁZKY</a:t>
            </a:r>
            <a:endParaRPr lang="cs-CZ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28596" y="1714488"/>
            <a:ext cx="80010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Na obrázku je</a:t>
            </a:r>
            <a:r>
              <a:rPr lang="cs-CZ" dirty="0" smtClean="0"/>
              <a:t>:</a:t>
            </a:r>
          </a:p>
          <a:p>
            <a:pPr algn="ctr"/>
            <a:endParaRPr lang="cs-CZ" dirty="0" smtClean="0"/>
          </a:p>
          <a:p>
            <a:pPr algn="ctr"/>
            <a:endParaRPr lang="cs-CZ" sz="3200" dirty="0"/>
          </a:p>
          <a:p>
            <a:pPr algn="ctr"/>
            <a:r>
              <a:rPr lang="cs-CZ" sz="3200" b="1" dirty="0" smtClean="0"/>
              <a:t>_     _     _     _     _     _               _     _   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717032"/>
            <a:ext cx="2285803" cy="263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14348" y="571480"/>
            <a:ext cx="81439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Odpověz , dostaneš jedničku ???</a:t>
            </a:r>
            <a:b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cs-CZ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5720" y="3038773"/>
            <a:ext cx="5715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2) Čím se zabývala astrologie?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5720" y="2038641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1) Z čeho je sestavený portrét Rudolfa </a:t>
            </a:r>
            <a:r>
              <a:rPr lang="cs-CZ" sz="2400" dirty="0" smtClean="0"/>
              <a:t>II.?</a:t>
            </a:r>
            <a:endParaRPr lang="cs-CZ" sz="24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4253219"/>
            <a:ext cx="6535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3)  Jmenuj dva </a:t>
            </a:r>
            <a:r>
              <a:rPr lang="cs-CZ" sz="2400" smtClean="0"/>
              <a:t>významné astrology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4282" y="5396227"/>
            <a:ext cx="5857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4) Čím se zabývala alchymie?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2000" y="2477152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KVĚTINY, OVOCE, ZELENINA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43306" y="3548722"/>
            <a:ext cx="5786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VĚDA O SESTAVOVÁNÍ HOROSKOPU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4842" y="4691730"/>
            <a:ext cx="4714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TYCHO DE BRAHE, JAN KEPLER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928794" y="5857892"/>
            <a:ext cx="692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PRVNÍ OBDOBÍ CHEMIE, NESMYSLNÉ POKUSY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71604" y="357166"/>
            <a:ext cx="571504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CITACE OBRAZOVÉHO MATERIÁLU</a:t>
            </a:r>
            <a:b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cs-CZ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0034" y="2437621"/>
            <a:ext cx="80724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RUDOLF II. - </a:t>
            </a:r>
            <a:r>
              <a:rPr lang="cs-CZ" sz="1200" dirty="0" smtClean="0">
                <a:hlinkClick r:id="rId2"/>
              </a:rPr>
              <a:t>http://www.</a:t>
            </a:r>
            <a:r>
              <a:rPr lang="cs-CZ" sz="1200" dirty="0" err="1" smtClean="0">
                <a:hlinkClick r:id="rId2"/>
              </a:rPr>
              <a:t>lizardexe.estranky.cz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img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mid</a:t>
            </a:r>
            <a:r>
              <a:rPr lang="cs-CZ" sz="1200" dirty="0" smtClean="0">
                <a:hlinkClick r:id="rId2"/>
              </a:rPr>
              <a:t>/5/</a:t>
            </a:r>
            <a:r>
              <a:rPr lang="cs-CZ" sz="1200" dirty="0" err="1" smtClean="0">
                <a:hlinkClick r:id="rId2"/>
              </a:rPr>
              <a:t>giuseppe</a:t>
            </a:r>
            <a:r>
              <a:rPr lang="cs-CZ" sz="1200" dirty="0" smtClean="0">
                <a:hlinkClick r:id="rId2"/>
              </a:rPr>
              <a:t>-</a:t>
            </a:r>
            <a:r>
              <a:rPr lang="cs-CZ" sz="1200" dirty="0" err="1" smtClean="0">
                <a:hlinkClick r:id="rId2"/>
              </a:rPr>
              <a:t>arcimboldo</a:t>
            </a:r>
            <a:r>
              <a:rPr lang="cs-CZ" sz="1200" dirty="0" smtClean="0">
                <a:hlinkClick r:id="rId2"/>
              </a:rPr>
              <a:t>---</a:t>
            </a:r>
            <a:r>
              <a:rPr lang="cs-CZ" sz="1200" dirty="0" err="1" smtClean="0">
                <a:hlinkClick r:id="rId2"/>
              </a:rPr>
              <a:t>rudolf</a:t>
            </a:r>
            <a:r>
              <a:rPr lang="cs-CZ" sz="1200" dirty="0" smtClean="0">
                <a:hlinkClick r:id="rId2"/>
              </a:rPr>
              <a:t>-</a:t>
            </a:r>
            <a:r>
              <a:rPr lang="cs-CZ" sz="1200" dirty="0" err="1" smtClean="0">
                <a:hlinkClick r:id="rId2"/>
              </a:rPr>
              <a:t>ii</a:t>
            </a:r>
            <a:r>
              <a:rPr lang="cs-CZ" sz="1200" dirty="0" smtClean="0">
                <a:hlinkClick r:id="rId2"/>
              </a:rPr>
              <a:t>.-jako-</a:t>
            </a:r>
            <a:r>
              <a:rPr lang="cs-CZ" sz="1200" dirty="0" err="1" smtClean="0">
                <a:hlinkClick r:id="rId2"/>
              </a:rPr>
              <a:t>buh</a:t>
            </a:r>
            <a:r>
              <a:rPr lang="cs-CZ" sz="1200" dirty="0" smtClean="0">
                <a:hlinkClick r:id="rId2"/>
              </a:rPr>
              <a:t>-</a:t>
            </a:r>
            <a:r>
              <a:rPr lang="cs-CZ" sz="1200" dirty="0" err="1" smtClean="0">
                <a:hlinkClick r:id="rId2"/>
              </a:rPr>
              <a:t>rocnich</a:t>
            </a:r>
            <a:r>
              <a:rPr lang="cs-CZ" sz="1200" dirty="0" smtClean="0">
                <a:hlinkClick r:id="rId2"/>
              </a:rPr>
              <a:t>-</a:t>
            </a:r>
            <a:r>
              <a:rPr lang="cs-CZ" sz="1200" dirty="0" err="1" smtClean="0">
                <a:hlinkClick r:id="rId2"/>
              </a:rPr>
              <a:t>obdobi.jpg</a:t>
            </a:r>
            <a:endParaRPr lang="cs-CZ" sz="1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9033" y="2080431"/>
            <a:ext cx="5916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MAPA - </a:t>
            </a:r>
            <a:r>
              <a:rPr lang="cs-CZ" sz="1200" dirty="0" smtClean="0">
                <a:hlinkClick r:id="rId3"/>
              </a:rPr>
              <a:t>http://houfy.</a:t>
            </a:r>
            <a:r>
              <a:rPr lang="cs-CZ" sz="1200" dirty="0" err="1" smtClean="0">
                <a:hlinkClick r:id="rId3"/>
              </a:rPr>
              <a:t>webzdarma.cz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mainpage</a:t>
            </a:r>
            <a:r>
              <a:rPr lang="cs-CZ" sz="1200" dirty="0" smtClean="0">
                <a:hlinkClick r:id="rId3"/>
              </a:rPr>
              <a:t>_soubory/</a:t>
            </a:r>
            <a:r>
              <a:rPr lang="cs-CZ" sz="1200" dirty="0" err="1" smtClean="0">
                <a:hlinkClick r:id="rId3"/>
              </a:rPr>
              <a:t>vzpominame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karelv</a:t>
            </a:r>
            <a:r>
              <a:rPr lang="cs-CZ" sz="1200" dirty="0" smtClean="0">
                <a:hlinkClick r:id="rId3"/>
              </a:rPr>
              <a:t>/maparise2.jpg</a:t>
            </a:r>
            <a:endParaRPr lang="cs-CZ" sz="12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281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Cilkovi</dc:creator>
  <cp:lastModifiedBy>Učitel</cp:lastModifiedBy>
  <cp:revision>20</cp:revision>
  <dcterms:created xsi:type="dcterms:W3CDTF">2011-10-26T16:55:30Z</dcterms:created>
  <dcterms:modified xsi:type="dcterms:W3CDTF">2012-03-27T12:59:20Z</dcterms:modified>
</cp:coreProperties>
</file>