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0" r:id="rId5"/>
    <p:sldId id="262" r:id="rId6"/>
    <p:sldId id="263" r:id="rId7"/>
    <p:sldId id="264" r:id="rId8"/>
    <p:sldId id="261" r:id="rId9"/>
    <p:sldId id="265" r:id="rId10"/>
    <p:sldId id="267" r:id="rId11"/>
    <p:sldId id="269" r:id="rId12"/>
    <p:sldId id="270" r:id="rId13"/>
    <p:sldId id="268" r:id="rId14"/>
    <p:sldId id="259" r:id="rId15"/>
    <p:sldId id="266" r:id="rId16"/>
    <p:sldId id="271" r:id="rId17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9905ABA7-08CC-45FF-8C22-180C069A3A88}">
          <p14:sldIdLst>
            <p14:sldId id="256"/>
            <p14:sldId id="258"/>
            <p14:sldId id="257"/>
            <p14:sldId id="260"/>
            <p14:sldId id="262"/>
            <p14:sldId id="263"/>
            <p14:sldId id="264"/>
            <p14:sldId id="261"/>
            <p14:sldId id="265"/>
            <p14:sldId id="267"/>
            <p14:sldId id="269"/>
            <p14:sldId id="270"/>
            <p14:sldId id="268"/>
            <p14:sldId id="259"/>
            <p14:sldId id="266"/>
            <p14:sldId id="27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28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742951"/>
            <a:ext cx="7772400" cy="1957388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2743200"/>
            <a:ext cx="6400800" cy="1475317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E1F1877-1F43-4768-AC9E-57F878FB304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4644A02-5EAC-4A61-9AD0-1E2A831A3B3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1877-1F43-4768-AC9E-57F878FB304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A02-5EAC-4A61-9AD0-1E2A831A3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014044"/>
            <a:ext cx="7772400" cy="2334632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846699"/>
            <a:ext cx="7772400" cy="1132284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1877-1F43-4768-AC9E-57F878FB304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A02-5EAC-4A61-9AD0-1E2A831A3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1877-1F43-4768-AC9E-57F878FB304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A02-5EAC-4A61-9AD0-1E2A831A3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1877-1F43-4768-AC9E-57F878FB304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A02-5EAC-4A61-9AD0-1E2A831A3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1877-1F43-4768-AC9E-57F878FB304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A02-5EAC-4A61-9AD0-1E2A831A3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1877-1F43-4768-AC9E-57F878FB304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A02-5EAC-4A61-9AD0-1E2A831A3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1877-1F43-4768-AC9E-57F878FB304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A02-5EAC-4A61-9AD0-1E2A831A3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796978"/>
            <a:ext cx="4599432" cy="298323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3257550"/>
            <a:ext cx="3048000" cy="532394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6" y="916993"/>
            <a:ext cx="4575601" cy="27432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028700"/>
            <a:ext cx="3044952" cy="2197565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1877-1F43-4768-AC9E-57F878FB304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A02-5EAC-4A61-9AD0-1E2A831A3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1877-1F43-4768-AC9E-57F878FB304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A02-5EAC-4A61-9AD0-1E2A831A3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1877-1F43-4768-AC9E-57F878FB304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A02-5EAC-4A61-9AD0-1E2A831A3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85725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4683919"/>
            <a:ext cx="2133600" cy="357188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E1F1877-1F43-4768-AC9E-57F878FB304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4683919"/>
            <a:ext cx="2895600" cy="357188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4683919"/>
            <a:ext cx="2133600" cy="357188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4644A02-5EAC-4A61-9AD0-1E2A831A3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microsoft.com/office/2007/relationships/hdphoto" Target="../media/hdphoto2.wdp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hyperlink" Target="http://upload.wikimedia.org/wikipedia/commons/3/3c/HomelessParis_7032101.jpg" TargetMode="External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18325066"/>
              </p:ext>
            </p:extLst>
          </p:nvPr>
        </p:nvGraphicFramePr>
        <p:xfrm>
          <a:off x="467544" y="1595956"/>
          <a:ext cx="8136582" cy="3528740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Útvary národního jazyka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Cílem prezentace je seznámit žáky s různými podobami jejich (většinou) mateřského jazyka tak, aby se naučili je dobře rozlišovat ve slovní zásobě své i osob v jejich okolí. Následně pak dokáží užívat konkrétní podobu jazyka adekvátní situaci.  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27. 8. 2012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10266" y="-16315"/>
            <a:ext cx="8883709" cy="1531420"/>
            <a:chOff x="-92650" y="483518"/>
            <a:chExt cx="8883709" cy="1531420"/>
          </a:xfrm>
        </p:grpSpPr>
        <p:pic>
          <p:nvPicPr>
            <p:cNvPr id="7" name="Obrázek 6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8" name="Obrázek 7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Obdélník 9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862302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97565"/>
            <a:ext cx="7772400" cy="128873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ÚTVARY NÁRODNÍHO JAZYKA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5868144" y="4312832"/>
            <a:ext cx="295215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2012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Dušan\AppData\Local\Microsoft\Windows\Temporary Internet Files\Content.IE5\EK08ZBXU\MC9004382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5806" y="2197098"/>
            <a:ext cx="1844675" cy="17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ušan\AppData\Local\Microsoft\Windows\Temporary Internet Files\Content.IE5\8ROU42D5\MC9004303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24085"/>
            <a:ext cx="1778000" cy="170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2591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5486"/>
            <a:ext cx="7772400" cy="936103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ÚTVARY NÁRODNÍHO JAZYKA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ZÁKLADNÍ POJMY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31590"/>
            <a:ext cx="8496944" cy="3672408"/>
          </a:xfrm>
        </p:spPr>
        <p:txBody>
          <a:bodyPr>
            <a:noAutofit/>
          </a:bodyPr>
          <a:lstStyle/>
          <a:p>
            <a:pPr marL="285750" indent="-285750" algn="just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árod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skupina lidí hlásících zpravidla se ke stejnému území, jazyku, kultuře, zvykům    atd.</a:t>
            </a:r>
          </a:p>
          <a:p>
            <a:pPr algn="just">
              <a:buClr>
                <a:srgbClr val="FFFF00"/>
              </a:buClr>
            </a:pPr>
            <a:endParaRPr lang="cs-CZ" sz="2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 algn="just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</a:t>
            </a:r>
            <a:r>
              <a:rPr lang="cs-CZ" sz="2000" dirty="0" smtClean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dorozumívací prostředek, kterým se sdělují věci, akce, myšlenky a stavy; může mít verbální i neverbální podobu; na světě je přibližně 7 000 jazyků</a:t>
            </a:r>
          </a:p>
          <a:p>
            <a:pPr algn="just">
              <a:buClr>
                <a:srgbClr val="FFFF00"/>
              </a:buClr>
            </a:pPr>
            <a:endParaRPr lang="cs-CZ" sz="2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 algn="just"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jazyk – 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souhrn jazykových útvarů, kterých užívají při dorozumívání příslušníci jednoho národa (případně více národů???)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742950" lvl="1" indent="-285750" algn="just">
              <a:buClr>
                <a:srgbClr val="FFFF00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spisovné útvary</a:t>
            </a:r>
            <a:r>
              <a:rPr lang="cs-CZ" sz="2000" dirty="0" smtClean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spisovná čeština, hovorová čeština </a:t>
            </a:r>
            <a:endParaRPr lang="cs-CZ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42950" lvl="1" indent="-285750" algn="just">
              <a:buClr>
                <a:srgbClr val="FFFF00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espisovné útvary –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obecná čeština, dialekt, profesní mluva, slang, argot</a:t>
            </a:r>
            <a:endParaRPr lang="cs-CZ" sz="20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31616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5486"/>
            <a:ext cx="7772400" cy="936103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ÚTVARY NÁRODNÍHO JAZYKA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SPISOVNÉ ÚTVARY – SPISOVNÁ ČEŠTINA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131590"/>
            <a:ext cx="7408912" cy="1944216"/>
          </a:xfrm>
        </p:spPr>
        <p:txBody>
          <a:bodyPr>
            <a:normAutofit fontScale="77500" lnSpcReduction="20000"/>
          </a:bodyPr>
          <a:lstStyle/>
          <a:p>
            <a:pPr marL="457200" indent="-457200" algn="just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„čistě spisovná čeština“, používá se v úředním (oficiálním) styku (úřední listiny a dokumenty, školy, oficiální jednání, ve školách???, atd.)</a:t>
            </a:r>
          </a:p>
          <a:p>
            <a:pPr marL="457200" indent="-457200" algn="just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používá výrazů, které se v běžné mluvě obyvatel objevují zřídka (minerální voda, nákladní vozidlo, píši, mohu atd.) 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doprava,lopné nákladní vozy,nákladní auta,průmysl,stavba,vozid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767" y="3003798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ahve,nápoje,obchody s potravinami,pití,sody,stolování,surovin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944657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5292080" y="4358378"/>
            <a:ext cx="187220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ákladní vozidlo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267744" y="4358378"/>
            <a:ext cx="180020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inerální voda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5667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5486"/>
            <a:ext cx="7772400" cy="936103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ÚTVARY NÁRODNÍHO JAZYKA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SPISOVNÉ ÚTVARY – HOVOROVÁ ČEŠTINA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131590"/>
            <a:ext cx="7408912" cy="1944216"/>
          </a:xfrm>
        </p:spPr>
        <p:txBody>
          <a:bodyPr>
            <a:normAutofit/>
          </a:bodyPr>
          <a:lstStyle/>
          <a:p>
            <a:pPr marL="457200" indent="-457200" algn="just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2300" dirty="0" smtClean="0">
                <a:solidFill>
                  <a:srgbClr val="002060"/>
                </a:solidFill>
              </a:rPr>
              <a:t>podoba spisovného jazyka, která používá i některá slova blízká nespisovným tvarům, z nichž některé do ní postupně přecházejí</a:t>
            </a:r>
          </a:p>
          <a:p>
            <a:pPr marL="457200" indent="-457200" algn="just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2300" dirty="0">
                <a:solidFill>
                  <a:srgbClr val="002060"/>
                </a:solidFill>
              </a:rPr>
              <a:t>p</a:t>
            </a:r>
            <a:r>
              <a:rPr lang="cs-CZ" sz="2300" dirty="0" smtClean="0">
                <a:solidFill>
                  <a:srgbClr val="002060"/>
                </a:solidFill>
              </a:rPr>
              <a:t>atří do ní spisovné výrazy, které se užívají v běžné mluvě (minerálka, náklaďák, píšou atd.) </a:t>
            </a:r>
            <a:endParaRPr lang="cs-CZ" sz="23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doprava,lopné nákladní vozy,nákladní auta,průmysl,stavba,vozid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767" y="3003798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ahve,nápoje,obchody s potravinami,pití,sody,stolování,surovin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944657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5587783" y="4358378"/>
            <a:ext cx="108012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áklaďák 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591780" y="4337620"/>
            <a:ext cx="115212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minerálka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27243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5486"/>
            <a:ext cx="7772400" cy="936103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ÚTVARY NÁRODNÍHO JAZYKA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NESPISOVNÉ ÚTVARY – OBECNÁ ČEŠTINA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131590"/>
            <a:ext cx="7408912" cy="1944216"/>
          </a:xfrm>
        </p:spPr>
        <p:txBody>
          <a:bodyPr>
            <a:normAutofit fontScale="92500" lnSpcReduction="10000"/>
          </a:bodyPr>
          <a:lstStyle/>
          <a:p>
            <a:pPr marL="457200" indent="-457200" algn="just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2300" dirty="0">
                <a:solidFill>
                  <a:srgbClr val="002060"/>
                </a:solidFill>
              </a:rPr>
              <a:t>n</a:t>
            </a:r>
            <a:r>
              <a:rPr lang="cs-CZ" sz="2300" dirty="0" smtClean="0">
                <a:solidFill>
                  <a:srgbClr val="002060"/>
                </a:solidFill>
              </a:rPr>
              <a:t>espisovná podoba jazyka používaná v běžné ústní komunikaci</a:t>
            </a:r>
          </a:p>
          <a:p>
            <a:pPr marL="457200" indent="-457200" algn="just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2300" dirty="0">
                <a:solidFill>
                  <a:srgbClr val="002060"/>
                </a:solidFill>
              </a:rPr>
              <a:t>p</a:t>
            </a:r>
            <a:r>
              <a:rPr lang="cs-CZ" sz="2300" dirty="0" smtClean="0">
                <a:solidFill>
                  <a:srgbClr val="002060"/>
                </a:solidFill>
              </a:rPr>
              <a:t>oužívá se např. vynechání „l“ v 3. os. j. č. (mohl - </a:t>
            </a:r>
            <a:r>
              <a:rPr lang="cs-CZ" sz="2300" dirty="0" err="1" smtClean="0">
                <a:solidFill>
                  <a:srgbClr val="002060"/>
                </a:solidFill>
              </a:rPr>
              <a:t>moh</a:t>
            </a:r>
            <a:r>
              <a:rPr lang="cs-CZ" sz="2300" dirty="0" smtClean="0">
                <a:solidFill>
                  <a:srgbClr val="002060"/>
                </a:solidFill>
              </a:rPr>
              <a:t> , řekl – řek), přidání „v“ ve slovech začínajících na (okno – </a:t>
            </a:r>
            <a:r>
              <a:rPr lang="cs-CZ" sz="2300" dirty="0" err="1" smtClean="0">
                <a:solidFill>
                  <a:srgbClr val="002060"/>
                </a:solidFill>
              </a:rPr>
              <a:t>vokno</a:t>
            </a:r>
            <a:r>
              <a:rPr lang="cs-CZ" sz="2300" dirty="0" smtClean="0">
                <a:solidFill>
                  <a:srgbClr val="002060"/>
                </a:solidFill>
              </a:rPr>
              <a:t>), nahrazení „í/ý“ za „ej</a:t>
            </a:r>
            <a:r>
              <a:rPr lang="cs-CZ" sz="2300" smtClean="0">
                <a:solidFill>
                  <a:srgbClr val="002060"/>
                </a:solidFill>
              </a:rPr>
              <a:t>“ (malý </a:t>
            </a:r>
            <a:r>
              <a:rPr lang="cs-CZ" sz="2300" dirty="0" smtClean="0">
                <a:solidFill>
                  <a:srgbClr val="002060"/>
                </a:solidFill>
              </a:rPr>
              <a:t>mlýn - </a:t>
            </a:r>
            <a:r>
              <a:rPr lang="cs-CZ" sz="2300" dirty="0" err="1" smtClean="0">
                <a:solidFill>
                  <a:srgbClr val="002060"/>
                </a:solidFill>
              </a:rPr>
              <a:t>malej</a:t>
            </a:r>
            <a:r>
              <a:rPr lang="cs-CZ" sz="2300" dirty="0" smtClean="0">
                <a:solidFill>
                  <a:srgbClr val="002060"/>
                </a:solidFill>
              </a:rPr>
              <a:t> </a:t>
            </a:r>
            <a:r>
              <a:rPr lang="cs-CZ" sz="2300" dirty="0" err="1" smtClean="0">
                <a:solidFill>
                  <a:srgbClr val="002060"/>
                </a:solidFill>
              </a:rPr>
              <a:t>mlejn</a:t>
            </a:r>
            <a:r>
              <a:rPr lang="cs-CZ" sz="2300" dirty="0" smtClean="0">
                <a:solidFill>
                  <a:srgbClr val="002060"/>
                </a:solidFill>
              </a:rPr>
              <a:t>), zjednodušování (jablko – </a:t>
            </a:r>
            <a:r>
              <a:rPr lang="cs-CZ" sz="2300" dirty="0" err="1" smtClean="0">
                <a:solidFill>
                  <a:srgbClr val="002060"/>
                </a:solidFill>
              </a:rPr>
              <a:t>japko</a:t>
            </a:r>
            <a:r>
              <a:rPr lang="cs-CZ" sz="2300" dirty="0" smtClean="0">
                <a:solidFill>
                  <a:srgbClr val="002060"/>
                </a:solidFill>
              </a:rPr>
              <a:t>) atd.   </a:t>
            </a:r>
            <a:endParaRPr lang="cs-CZ" sz="2300" dirty="0">
              <a:solidFill>
                <a:srgbClr val="00206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755576" y="3048608"/>
            <a:ext cx="1368152" cy="1689736"/>
            <a:chOff x="2432615" y="2990226"/>
            <a:chExt cx="1368152" cy="1689736"/>
          </a:xfrm>
        </p:grpSpPr>
        <p:sp>
          <p:nvSpPr>
            <p:cNvPr id="7" name="Podnadpis 2"/>
            <p:cNvSpPr txBox="1">
              <a:spLocks/>
            </p:cNvSpPr>
            <p:nvPr/>
          </p:nvSpPr>
          <p:spPr>
            <a:xfrm>
              <a:off x="2591780" y="4337620"/>
              <a:ext cx="115212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 err="1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mlejn</a:t>
              </a:r>
              <a:endPara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9" name="Picture 2" descr="budovy,energie,Holanďané,Holandsko,místa,mlýny,Nizozemí,průmyslová odvětví,větrné mlýny,zemědělství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32615" y="2990226"/>
              <a:ext cx="1368152" cy="13681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3676103" y="3117823"/>
            <a:ext cx="1330811" cy="1663080"/>
            <a:chOff x="5371759" y="3021469"/>
            <a:chExt cx="1330811" cy="1663080"/>
          </a:xfrm>
        </p:grpSpPr>
        <p:sp>
          <p:nvSpPr>
            <p:cNvPr id="6" name="Podnadpis 2"/>
            <p:cNvSpPr txBox="1">
              <a:spLocks/>
            </p:cNvSpPr>
            <p:nvPr/>
          </p:nvSpPr>
          <p:spPr>
            <a:xfrm>
              <a:off x="5622450" y="4342207"/>
              <a:ext cx="1080120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 err="1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vokno</a:t>
              </a:r>
              <a:r>
                <a:rPr lang="cs-CZ" sz="18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052" name="Picture 4" descr="budovy,CybArt,karikatury,okna,otevřená okna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1759" y="3021469"/>
              <a:ext cx="1296144" cy="12961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" name="Skupina 9"/>
          <p:cNvGrpSpPr/>
          <p:nvPr/>
        </p:nvGrpSpPr>
        <p:grpSpPr>
          <a:xfrm>
            <a:off x="6732240" y="3048608"/>
            <a:ext cx="1368152" cy="1710494"/>
            <a:chOff x="7164288" y="3021469"/>
            <a:chExt cx="1368152" cy="1710494"/>
          </a:xfrm>
        </p:grpSpPr>
        <p:pic>
          <p:nvPicPr>
            <p:cNvPr id="2054" name="Picture 6" descr="jablka,ovoce,plody,stolování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4288" y="3021469"/>
              <a:ext cx="1368152" cy="13681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Podnadpis 2"/>
            <p:cNvSpPr txBox="1">
              <a:spLocks/>
            </p:cNvSpPr>
            <p:nvPr/>
          </p:nvSpPr>
          <p:spPr>
            <a:xfrm>
              <a:off x="7308304" y="4389621"/>
              <a:ext cx="1080120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 err="1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japko</a:t>
              </a:r>
              <a:r>
                <a:rPr lang="cs-CZ" sz="18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3546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5486"/>
            <a:ext cx="7772400" cy="936103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ÚTVARY NÁRODNÍHO JAZYKA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NESPISOVNÉ ÚTVARY – DIALEKT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131590"/>
            <a:ext cx="7408912" cy="1944216"/>
          </a:xfrm>
        </p:spPr>
        <p:txBody>
          <a:bodyPr>
            <a:normAutofit/>
          </a:bodyPr>
          <a:lstStyle/>
          <a:p>
            <a:pPr marL="457200" indent="-457200" algn="just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2300" dirty="0">
                <a:solidFill>
                  <a:srgbClr val="002060"/>
                </a:solidFill>
              </a:rPr>
              <a:t>n</a:t>
            </a:r>
            <a:r>
              <a:rPr lang="cs-CZ" sz="2300" dirty="0" smtClean="0">
                <a:solidFill>
                  <a:srgbClr val="002060"/>
                </a:solidFill>
              </a:rPr>
              <a:t>ářečí, nespisovné jazykové výrazy používané jen v určité geografické oblasti</a:t>
            </a:r>
          </a:p>
          <a:p>
            <a:pPr marL="457200" indent="-457200" algn="just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2300" dirty="0" smtClean="0">
                <a:solidFill>
                  <a:srgbClr val="002060"/>
                </a:solidFill>
              </a:rPr>
              <a:t>dnes se rozlišují čtyři hlavní nářeční skupiny: </a:t>
            </a:r>
            <a:r>
              <a:rPr lang="cs-CZ" sz="2300" b="1" dirty="0" smtClean="0">
                <a:solidFill>
                  <a:srgbClr val="002060"/>
                </a:solidFill>
              </a:rPr>
              <a:t>česká, středomoravská, východomoravská, slezská    </a:t>
            </a:r>
            <a:endParaRPr lang="cs-CZ" sz="2300" b="1" dirty="0">
              <a:solidFill>
                <a:srgbClr val="00206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4000" contras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196" t="7693"/>
          <a:stretch/>
        </p:blipFill>
        <p:spPr bwMode="auto">
          <a:xfrm>
            <a:off x="1547664" y="2715766"/>
            <a:ext cx="2701830" cy="20155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Podnadpis 2"/>
          <p:cNvSpPr txBox="1">
            <a:spLocks/>
          </p:cNvSpPr>
          <p:nvPr/>
        </p:nvSpPr>
        <p:spPr>
          <a:xfrm>
            <a:off x="4572000" y="3552348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apa nářečních oblastí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58372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5486"/>
            <a:ext cx="7772400" cy="936103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ÚTVARY NÁRODNÍHO JAZYKA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>
                <a:solidFill>
                  <a:srgbClr val="FFFF00"/>
                </a:solidFill>
              </a:rPr>
              <a:t>NESPISOVNÉ ÚTVARY – </a:t>
            </a:r>
            <a:r>
              <a:rPr lang="cs-CZ" sz="3200" dirty="0" smtClean="0">
                <a:solidFill>
                  <a:srgbClr val="FFFF00"/>
                </a:solidFill>
              </a:rPr>
              <a:t>NÁŘEČNÍ SKUPINY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293621"/>
            <a:ext cx="2088232" cy="3600400"/>
          </a:xfrm>
          <a:ln cmpd="dbl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Česká</a:t>
            </a:r>
          </a:p>
          <a:p>
            <a:pPr marL="342900" indent="-342900" algn="l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rgbClr val="FF0000"/>
                </a:solidFill>
              </a:rPr>
              <a:t>n</a:t>
            </a:r>
            <a:r>
              <a:rPr lang="cs-CZ" sz="1800" dirty="0" smtClean="0">
                <a:solidFill>
                  <a:srgbClr val="FF0000"/>
                </a:solidFill>
              </a:rPr>
              <a:t>apř. „ej“ místo „y/i“, přidání „v“ ve slovech začínajících na „o“ atd. </a:t>
            </a:r>
          </a:p>
          <a:p>
            <a:pPr algn="l">
              <a:buClr>
                <a:srgbClr val="FF0000"/>
              </a:buClr>
            </a:pP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6876256" y="1273130"/>
            <a:ext cx="2088232" cy="3600400"/>
          </a:xfrm>
          <a:prstGeom prst="rect">
            <a:avLst/>
          </a:prstGeom>
          <a:ln cmpd="dbl">
            <a:solidFill>
              <a:srgbClr val="FFFF00"/>
            </a:solidFill>
          </a:ln>
        </p:spPr>
        <p:txBody>
          <a:bodyPr lIns="45720" rIns="45720"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eaLnBrk="1" hangingPunct="1"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3000" b="0">
                <a:solidFill>
                  <a:schemeClr val="tx2"/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eaLnBrk="1" hangingPunct="1">
              <a:buClr>
                <a:schemeClr val="tx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eaLnBrk="1" hangingPunct="1">
              <a:buClr>
                <a:schemeClr val="tx2"/>
              </a:buClr>
              <a:buFont typeface="Wingdings 2" pitchFamily="18" charset="2"/>
              <a:buNone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accent1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tx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r>
              <a:rPr lang="cs-CZ" sz="2000" kern="0" dirty="0" smtClean="0">
                <a:solidFill>
                  <a:srgbClr val="FFFF00"/>
                </a:solidFill>
              </a:rPr>
              <a:t>Slezská</a:t>
            </a:r>
          </a:p>
          <a:p>
            <a:pPr marL="342900" indent="-342900" algn="l"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cs-CZ" sz="1800" kern="0" dirty="0">
                <a:solidFill>
                  <a:srgbClr val="FFFF00"/>
                </a:solidFill>
              </a:rPr>
              <a:t>n</a:t>
            </a:r>
            <a:r>
              <a:rPr lang="cs-CZ" sz="1800" kern="0" dirty="0" smtClean="0">
                <a:solidFill>
                  <a:srgbClr val="FFFF00"/>
                </a:solidFill>
              </a:rPr>
              <a:t>apř. krátké vyslovování samohlásek</a:t>
            </a:r>
            <a:endParaRPr lang="cs-CZ" sz="1800" kern="0" dirty="0">
              <a:solidFill>
                <a:srgbClr val="FFFF0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4644008" y="1273130"/>
            <a:ext cx="2088232" cy="3600400"/>
          </a:xfrm>
          <a:prstGeom prst="rect">
            <a:avLst/>
          </a:prstGeom>
          <a:ln cmpd="dbl">
            <a:solidFill>
              <a:srgbClr val="00B0F0"/>
            </a:solidFill>
          </a:ln>
        </p:spPr>
        <p:txBody>
          <a:bodyPr lIns="45720" rIns="45720"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eaLnBrk="1" hangingPunct="1"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3000" b="0">
                <a:solidFill>
                  <a:schemeClr val="tx2"/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eaLnBrk="1" hangingPunct="1">
              <a:buClr>
                <a:schemeClr val="tx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eaLnBrk="1" hangingPunct="1">
              <a:buClr>
                <a:schemeClr val="tx2"/>
              </a:buClr>
              <a:buFont typeface="Wingdings 2" pitchFamily="18" charset="2"/>
              <a:buNone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accent1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tx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r>
              <a:rPr lang="cs-CZ" sz="2000" kern="0" dirty="0" smtClean="0">
                <a:solidFill>
                  <a:srgbClr val="00B0F0"/>
                </a:solidFill>
              </a:rPr>
              <a:t>Východomoravská</a:t>
            </a:r>
          </a:p>
          <a:p>
            <a:pPr marL="342900" indent="-342900" algn="l"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cs-CZ" sz="1800" kern="0" dirty="0">
                <a:solidFill>
                  <a:srgbClr val="00B0F0"/>
                </a:solidFill>
              </a:rPr>
              <a:t>n</a:t>
            </a:r>
            <a:r>
              <a:rPr lang="cs-CZ" sz="1800" kern="0" dirty="0" smtClean="0">
                <a:solidFill>
                  <a:srgbClr val="00B0F0"/>
                </a:solidFill>
              </a:rPr>
              <a:t>apř. „ú“ za „ou“ nebo „a“ místo „e“ na konci slov (</a:t>
            </a:r>
            <a:r>
              <a:rPr lang="cs-CZ" sz="1800" kern="0" dirty="0" err="1" smtClean="0">
                <a:solidFill>
                  <a:srgbClr val="00B0F0"/>
                </a:solidFill>
              </a:rPr>
              <a:t>skořica</a:t>
            </a:r>
            <a:r>
              <a:rPr lang="cs-CZ" sz="1800" kern="0" dirty="0" smtClean="0">
                <a:solidFill>
                  <a:srgbClr val="00B0F0"/>
                </a:solidFill>
              </a:rPr>
              <a:t>) </a:t>
            </a:r>
            <a:endParaRPr lang="cs-CZ" sz="1800" kern="0" dirty="0">
              <a:solidFill>
                <a:srgbClr val="00B0F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411760" y="1273130"/>
            <a:ext cx="2088232" cy="3600400"/>
          </a:xfrm>
          <a:prstGeom prst="rect">
            <a:avLst/>
          </a:prstGeom>
          <a:ln cmpd="dbl">
            <a:solidFill>
              <a:srgbClr val="002060"/>
            </a:solidFill>
          </a:ln>
        </p:spPr>
        <p:txBody>
          <a:bodyPr lIns="45720" rIns="45720"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eaLnBrk="1" hangingPunct="1"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3000" b="0">
                <a:solidFill>
                  <a:schemeClr val="tx2"/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eaLnBrk="1" hangingPunct="1">
              <a:buClr>
                <a:schemeClr val="tx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eaLnBrk="1" hangingPunct="1">
              <a:buClr>
                <a:schemeClr val="tx2"/>
              </a:buClr>
              <a:buFont typeface="Wingdings 2" pitchFamily="18" charset="2"/>
              <a:buNone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accent1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tx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r>
              <a:rPr lang="cs-CZ" sz="2000" kern="0" dirty="0" smtClean="0">
                <a:solidFill>
                  <a:srgbClr val="002060"/>
                </a:solidFill>
              </a:rPr>
              <a:t>Středomoravská</a:t>
            </a:r>
          </a:p>
          <a:p>
            <a:pPr marL="342900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800" kern="0" dirty="0">
                <a:solidFill>
                  <a:srgbClr val="002060"/>
                </a:solidFill>
              </a:rPr>
              <a:t>n</a:t>
            </a:r>
            <a:r>
              <a:rPr lang="cs-CZ" sz="1800" kern="0" dirty="0" smtClean="0">
                <a:solidFill>
                  <a:srgbClr val="002060"/>
                </a:solidFill>
              </a:rPr>
              <a:t>apř. „é“ za „ý/í“ nebo „ó“ za „ou“, „</a:t>
            </a:r>
            <a:r>
              <a:rPr lang="cs-CZ" sz="1800" kern="0" dirty="0" err="1" smtClean="0">
                <a:solidFill>
                  <a:srgbClr val="002060"/>
                </a:solidFill>
              </a:rPr>
              <a:t>ijó</a:t>
            </a:r>
            <a:r>
              <a:rPr lang="cs-CZ" sz="1800" kern="0" dirty="0" smtClean="0">
                <a:solidFill>
                  <a:srgbClr val="002060"/>
                </a:solidFill>
              </a:rPr>
              <a:t>“ za „í“ (</a:t>
            </a:r>
            <a:r>
              <a:rPr lang="cs-CZ" sz="1800" kern="0" dirty="0" err="1" smtClean="0">
                <a:solidFill>
                  <a:srgbClr val="002060"/>
                </a:solidFill>
              </a:rPr>
              <a:t>ležijó</a:t>
            </a:r>
            <a:r>
              <a:rPr lang="cs-CZ" sz="1800" kern="0" dirty="0" smtClean="0">
                <a:solidFill>
                  <a:srgbClr val="002060"/>
                </a:solidFill>
              </a:rPr>
              <a:t>) atd. </a:t>
            </a:r>
            <a:endParaRPr lang="cs-CZ" sz="1800" kern="0" dirty="0">
              <a:solidFill>
                <a:srgbClr val="00206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23526" y="3106924"/>
            <a:ext cx="1889371" cy="1848080"/>
            <a:chOff x="323526" y="3106924"/>
            <a:chExt cx="1889371" cy="1848080"/>
          </a:xfrm>
        </p:grpSpPr>
        <p:sp>
          <p:nvSpPr>
            <p:cNvPr id="11" name="Podnadpis 2"/>
            <p:cNvSpPr txBox="1">
              <a:spLocks/>
            </p:cNvSpPr>
            <p:nvPr/>
          </p:nvSpPr>
          <p:spPr>
            <a:xfrm>
              <a:off x="939428" y="4612662"/>
              <a:ext cx="667121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err="1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vozejk</a:t>
              </a: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026" name="Picture 2" descr="budovy,energie,Holanďané,Holandsko,místa,mlýny,Nizozemí,průmyslová odvětví,větrné mlýny,zemědělství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69948" y="3123654"/>
              <a:ext cx="627007" cy="6270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Podnadpis 2"/>
            <p:cNvSpPr txBox="1">
              <a:spLocks/>
            </p:cNvSpPr>
            <p:nvPr/>
          </p:nvSpPr>
          <p:spPr>
            <a:xfrm>
              <a:off x="1318614" y="3683380"/>
              <a:ext cx="89428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400" dirty="0" err="1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mlejn</a:t>
              </a: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028" name="Picture 4" descr="jídlo,mouky,pytle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8573" y="3106924"/>
              <a:ext cx="604191" cy="6041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přibližovací vozíky,průmysl,ruční podpěrné vozíky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9542" y="4025722"/>
              <a:ext cx="627007" cy="6270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Podnadpis 2"/>
            <p:cNvSpPr txBox="1">
              <a:spLocks/>
            </p:cNvSpPr>
            <p:nvPr/>
          </p:nvSpPr>
          <p:spPr>
            <a:xfrm>
              <a:off x="323526" y="3683380"/>
              <a:ext cx="89428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mouka </a:t>
              </a:r>
              <a:endPara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2462162" y="3054226"/>
            <a:ext cx="1889371" cy="1848080"/>
            <a:chOff x="323526" y="3106924"/>
            <a:chExt cx="1889371" cy="1848080"/>
          </a:xfrm>
        </p:grpSpPr>
        <p:sp>
          <p:nvSpPr>
            <p:cNvPr id="16" name="Podnadpis 2"/>
            <p:cNvSpPr txBox="1">
              <a:spLocks/>
            </p:cNvSpPr>
            <p:nvPr/>
          </p:nvSpPr>
          <p:spPr>
            <a:xfrm>
              <a:off x="939428" y="4612662"/>
              <a:ext cx="667121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err="1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vozék</a:t>
              </a: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7" name="Picture 2" descr="budovy,energie,Holanďané,Holandsko,místa,mlýny,Nizozemí,průmyslová odvětví,větrné mlýny,zemědělství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69948" y="3123654"/>
              <a:ext cx="627007" cy="6270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Podnadpis 2"/>
            <p:cNvSpPr txBox="1">
              <a:spLocks/>
            </p:cNvSpPr>
            <p:nvPr/>
          </p:nvSpPr>
          <p:spPr>
            <a:xfrm>
              <a:off x="1318614" y="3683380"/>
              <a:ext cx="89428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400" dirty="0" err="1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mlén</a:t>
              </a: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9" name="Picture 4" descr="jídlo,mouky,pytle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8573" y="3106924"/>
              <a:ext cx="604191" cy="6041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6" descr="přibližovací vozíky,průmysl,ruční podpěrné vozíky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9542" y="4025722"/>
              <a:ext cx="627007" cy="6270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Podnadpis 2"/>
            <p:cNvSpPr txBox="1">
              <a:spLocks/>
            </p:cNvSpPr>
            <p:nvPr/>
          </p:nvSpPr>
          <p:spPr>
            <a:xfrm>
              <a:off x="323526" y="3683380"/>
              <a:ext cx="89428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400" dirty="0" err="1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móka</a:t>
              </a: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693035" y="3048984"/>
            <a:ext cx="1889371" cy="1848080"/>
            <a:chOff x="323526" y="3106924"/>
            <a:chExt cx="1889371" cy="1848080"/>
          </a:xfrm>
        </p:grpSpPr>
        <p:sp>
          <p:nvSpPr>
            <p:cNvPr id="23" name="Podnadpis 2"/>
            <p:cNvSpPr txBox="1">
              <a:spLocks/>
            </p:cNvSpPr>
            <p:nvPr/>
          </p:nvSpPr>
          <p:spPr>
            <a:xfrm>
              <a:off x="939428" y="4612662"/>
              <a:ext cx="667121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vozík </a:t>
              </a:r>
              <a:endPara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4" name="Picture 2" descr="budovy,energie,Holanďané,Holandsko,místa,mlýny,Nizozemí,průmyslová odvětví,větrné mlýny,zemědělství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69948" y="3123654"/>
              <a:ext cx="627007" cy="6270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Podnadpis 2"/>
            <p:cNvSpPr txBox="1">
              <a:spLocks/>
            </p:cNvSpPr>
            <p:nvPr/>
          </p:nvSpPr>
          <p:spPr>
            <a:xfrm>
              <a:off x="1318614" y="3683380"/>
              <a:ext cx="89428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mlýn </a:t>
              </a:r>
              <a:endPara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6" name="Picture 4" descr="jídlo,mouky,pytle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8573" y="3106924"/>
              <a:ext cx="604191" cy="6041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6" descr="přibližovací vozíky,průmysl,ruční podpěrné vozíky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9542" y="4025722"/>
              <a:ext cx="627007" cy="6270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Podnadpis 2"/>
            <p:cNvSpPr txBox="1">
              <a:spLocks/>
            </p:cNvSpPr>
            <p:nvPr/>
          </p:nvSpPr>
          <p:spPr>
            <a:xfrm>
              <a:off x="323526" y="3683380"/>
              <a:ext cx="89428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400" dirty="0" err="1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múka</a:t>
              </a: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6975686" y="3024971"/>
            <a:ext cx="1889371" cy="1848080"/>
            <a:chOff x="323526" y="3106924"/>
            <a:chExt cx="1889371" cy="1848080"/>
          </a:xfrm>
        </p:grpSpPr>
        <p:sp>
          <p:nvSpPr>
            <p:cNvPr id="30" name="Podnadpis 2"/>
            <p:cNvSpPr txBox="1">
              <a:spLocks/>
            </p:cNvSpPr>
            <p:nvPr/>
          </p:nvSpPr>
          <p:spPr>
            <a:xfrm>
              <a:off x="939428" y="4612662"/>
              <a:ext cx="667121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err="1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vozik</a:t>
              </a: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31" name="Picture 2" descr="budovy,energie,Holanďané,Holandsko,místa,mlýny,Nizozemí,průmyslová odvětví,větrné mlýny,zemědělství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69948" y="3123654"/>
              <a:ext cx="627007" cy="6270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Podnadpis 2"/>
            <p:cNvSpPr txBox="1">
              <a:spLocks/>
            </p:cNvSpPr>
            <p:nvPr/>
          </p:nvSpPr>
          <p:spPr>
            <a:xfrm>
              <a:off x="1318614" y="3683380"/>
              <a:ext cx="89428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400" dirty="0" err="1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mlyn</a:t>
              </a: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33" name="Picture 4" descr="jídlo,mouky,pytle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8573" y="3106924"/>
              <a:ext cx="604191" cy="6041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6" descr="přibližovací vozíky,průmysl,ruční podpěrné vozíky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9542" y="4025722"/>
              <a:ext cx="627007" cy="6270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Podnadpis 2"/>
            <p:cNvSpPr txBox="1">
              <a:spLocks/>
            </p:cNvSpPr>
            <p:nvPr/>
          </p:nvSpPr>
          <p:spPr>
            <a:xfrm>
              <a:off x="323526" y="3683380"/>
              <a:ext cx="89428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muka </a:t>
              </a:r>
              <a:endPara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18013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5486"/>
            <a:ext cx="7772400" cy="936103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ÚTVARY NÁRODNÍHO JAZYKA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>
                <a:solidFill>
                  <a:srgbClr val="FFFF00"/>
                </a:solidFill>
              </a:rPr>
              <a:t>NESPISOVNÉ ÚTVARY – NÁŘEČNÍ SKUPINY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5916" y="1419622"/>
            <a:ext cx="6392168" cy="3029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373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5486"/>
            <a:ext cx="7772400" cy="936103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ÚTVARY NÁRODNÍHO JAZYKA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>
                <a:solidFill>
                  <a:srgbClr val="FFFF00"/>
                </a:solidFill>
              </a:rPr>
              <a:t>NESPISOVNÉ ÚTVARY – </a:t>
            </a:r>
            <a:r>
              <a:rPr lang="cs-CZ" sz="3200" dirty="0" smtClean="0">
                <a:solidFill>
                  <a:srgbClr val="FFFF00"/>
                </a:solidFill>
              </a:rPr>
              <a:t>PROFESNÍ MLUVA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131590"/>
            <a:ext cx="7408912" cy="2592288"/>
          </a:xfrm>
        </p:spPr>
        <p:txBody>
          <a:bodyPr>
            <a:normAutofit lnSpcReduction="10000"/>
          </a:bodyPr>
          <a:lstStyle/>
          <a:p>
            <a:pPr marL="457200" indent="-457200" algn="just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rgbClr val="002060"/>
                </a:solidFill>
              </a:rPr>
              <a:t>j</a:t>
            </a:r>
            <a:r>
              <a:rPr lang="cs-CZ" sz="1800" dirty="0" smtClean="0">
                <a:solidFill>
                  <a:srgbClr val="002060"/>
                </a:solidFill>
              </a:rPr>
              <a:t>azyk určité profesní skupiny obyvatel, výrazy, které tato ve svém oboru skupina používá, často jde o zkratky oficiálních názvů</a:t>
            </a:r>
          </a:p>
          <a:p>
            <a:pPr marL="914400" lvl="1" indent="-457200" algn="just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FF00"/>
                </a:solidFill>
              </a:rPr>
              <a:t>lékaři </a:t>
            </a:r>
            <a:r>
              <a:rPr lang="cs-CZ" sz="1800" dirty="0" smtClean="0">
                <a:solidFill>
                  <a:srgbClr val="002060"/>
                </a:solidFill>
              </a:rPr>
              <a:t>– </a:t>
            </a:r>
            <a:r>
              <a:rPr lang="cs-CZ" sz="1800" dirty="0" err="1" smtClean="0">
                <a:solidFill>
                  <a:srgbClr val="002060"/>
                </a:solidFill>
              </a:rPr>
              <a:t>jipka</a:t>
            </a:r>
            <a:r>
              <a:rPr lang="cs-CZ" sz="1800" dirty="0" smtClean="0">
                <a:solidFill>
                  <a:srgbClr val="002060"/>
                </a:solidFill>
              </a:rPr>
              <a:t> (jednotka intenzivní péče), áro (anesteziologicko-resuscitační oddělení), intravenózka (intravenózní/nitrožilní injekce), </a:t>
            </a:r>
            <a:r>
              <a:rPr lang="cs-CZ" sz="1800" dirty="0" err="1" smtClean="0">
                <a:solidFill>
                  <a:srgbClr val="002060"/>
                </a:solidFill>
              </a:rPr>
              <a:t>kajzr</a:t>
            </a:r>
            <a:r>
              <a:rPr lang="cs-CZ" sz="1800" dirty="0" smtClean="0">
                <a:solidFill>
                  <a:srgbClr val="002060"/>
                </a:solidFill>
              </a:rPr>
              <a:t> (císařský řez) </a:t>
            </a:r>
          </a:p>
          <a:p>
            <a:pPr marL="914400" lvl="1" indent="-457200" algn="just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rgbClr val="FFFF00"/>
                </a:solidFill>
              </a:rPr>
              <a:t>u</a:t>
            </a:r>
            <a:r>
              <a:rPr lang="cs-CZ" sz="1800" dirty="0" smtClean="0">
                <a:solidFill>
                  <a:srgbClr val="FFFF00"/>
                </a:solidFill>
              </a:rPr>
              <a:t>čitelé </a:t>
            </a:r>
            <a:r>
              <a:rPr lang="cs-CZ" sz="1800" dirty="0" smtClean="0">
                <a:solidFill>
                  <a:srgbClr val="002060"/>
                </a:solidFill>
              </a:rPr>
              <a:t>– okno (volná hodina), </a:t>
            </a:r>
            <a:r>
              <a:rPr lang="cs-CZ" sz="1800" dirty="0" err="1" smtClean="0">
                <a:solidFill>
                  <a:srgbClr val="002060"/>
                </a:solidFill>
              </a:rPr>
              <a:t>ervépéčko</a:t>
            </a:r>
            <a:r>
              <a:rPr lang="cs-CZ" sz="1800" dirty="0" smtClean="0">
                <a:solidFill>
                  <a:srgbClr val="002060"/>
                </a:solidFill>
              </a:rPr>
              <a:t> (rámcový vzdělávací program), </a:t>
            </a:r>
            <a:r>
              <a:rPr lang="cs-CZ" sz="1800" dirty="0" err="1">
                <a:solidFill>
                  <a:srgbClr val="002060"/>
                </a:solidFill>
              </a:rPr>
              <a:t>e</a:t>
            </a:r>
            <a:r>
              <a:rPr lang="cs-CZ" sz="1800" dirty="0" err="1" smtClean="0">
                <a:solidFill>
                  <a:srgbClr val="002060"/>
                </a:solidFill>
              </a:rPr>
              <a:t>švépéčko</a:t>
            </a:r>
            <a:r>
              <a:rPr lang="cs-CZ" sz="1800" dirty="0" smtClean="0">
                <a:solidFill>
                  <a:srgbClr val="002060"/>
                </a:solidFill>
              </a:rPr>
              <a:t> (školní vzdělávací program)</a:t>
            </a:r>
          </a:p>
          <a:p>
            <a:pPr marL="914400" lvl="1" indent="-457200" algn="just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FF00"/>
                </a:solidFill>
              </a:rPr>
              <a:t>herci  - </a:t>
            </a:r>
            <a:r>
              <a:rPr lang="cs-CZ" sz="1800" dirty="0" smtClean="0">
                <a:solidFill>
                  <a:srgbClr val="002060"/>
                </a:solidFill>
              </a:rPr>
              <a:t>štěk (malá role), mrtvolka (zastavení obrazu ve filmu), přehrávání (zveličené herecké projevy)</a:t>
            </a:r>
          </a:p>
          <a:p>
            <a:pPr marL="914400" lvl="1" indent="-457200" algn="just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FF00"/>
                </a:solidFill>
              </a:rPr>
              <a:t>informatikové - </a:t>
            </a:r>
            <a:r>
              <a:rPr lang="cs-CZ" sz="1800" dirty="0" err="1" smtClean="0">
                <a:solidFill>
                  <a:srgbClr val="002060"/>
                </a:solidFill>
              </a:rPr>
              <a:t>ajťák</a:t>
            </a:r>
            <a:r>
              <a:rPr lang="cs-CZ" sz="1800" dirty="0" smtClean="0">
                <a:solidFill>
                  <a:srgbClr val="002060"/>
                </a:solidFill>
              </a:rPr>
              <a:t> (osoba zabývající se IT technologiemi) </a:t>
            </a:r>
            <a:endParaRPr lang="cs-CZ" sz="1800" dirty="0">
              <a:solidFill>
                <a:srgbClr val="FFFF00"/>
              </a:solidFill>
            </a:endParaRPr>
          </a:p>
        </p:txBody>
      </p:sp>
      <p:pic>
        <p:nvPicPr>
          <p:cNvPr id="1026" name="Picture 2" descr="lékaři,lékařství,lidé,rentgenové paprsky,symboly,zdravotnictv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92171"/>
            <a:ext cx="1080119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iagramy,instruktoři,komunikace,lidé,lidé při práci,muži,páni,povolání,prezentace,profesoři,učení,učitel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795514"/>
            <a:ext cx="1080119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aviči,herci,hudba,lidé,tanec,tanečníci,zábava,zpěv,zpěvác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511" y="3817063"/>
            <a:ext cx="1101134" cy="110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kancelář,muži,osoby,počítače,podnikání,podnikatelé,přenosné počítače,technologie,výpoče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3706" y="3864502"/>
            <a:ext cx="1076242" cy="107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2339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5486"/>
            <a:ext cx="7772400" cy="936103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ÚTVARY NÁRODNÍHO JAZYKA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>
                <a:solidFill>
                  <a:srgbClr val="FFFF00"/>
                </a:solidFill>
              </a:rPr>
              <a:t>NESPISOVNÉ ÚTVARY – </a:t>
            </a:r>
            <a:r>
              <a:rPr lang="cs-CZ" sz="3200" dirty="0" smtClean="0">
                <a:solidFill>
                  <a:srgbClr val="FFFF00"/>
                </a:solidFill>
              </a:rPr>
              <a:t>SLANG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131590"/>
            <a:ext cx="7408912" cy="2592288"/>
          </a:xfrm>
        </p:spPr>
        <p:txBody>
          <a:bodyPr>
            <a:normAutofit/>
          </a:bodyPr>
          <a:lstStyle/>
          <a:p>
            <a:pPr marL="457200" indent="-457200" algn="just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rgbClr val="002060"/>
                </a:solidFill>
              </a:rPr>
              <a:t>j</a:t>
            </a:r>
            <a:r>
              <a:rPr lang="cs-CZ" sz="1800" dirty="0" smtClean="0">
                <a:solidFill>
                  <a:srgbClr val="002060"/>
                </a:solidFill>
              </a:rPr>
              <a:t>azyk určité zájmové skupiny obyvatel, výrazy, které tato ve svém oboru skupina používá (může splývat s profesní mluvou)</a:t>
            </a:r>
          </a:p>
          <a:p>
            <a:pPr marL="914400" lvl="1" indent="-457200" algn="just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FF00"/>
                </a:solidFill>
              </a:rPr>
              <a:t>myslivci </a:t>
            </a:r>
            <a:r>
              <a:rPr lang="cs-CZ" sz="1800" dirty="0" smtClean="0">
                <a:solidFill>
                  <a:srgbClr val="002060"/>
                </a:solidFill>
              </a:rPr>
              <a:t>–  barvit (krvácet), světla (oči), vydávat (štěkat)</a:t>
            </a:r>
          </a:p>
          <a:p>
            <a:pPr marL="914400" lvl="1" indent="-457200" algn="just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FF00"/>
                </a:solidFill>
              </a:rPr>
              <a:t>studenti </a:t>
            </a:r>
            <a:r>
              <a:rPr lang="cs-CZ" sz="1800" dirty="0" smtClean="0">
                <a:solidFill>
                  <a:srgbClr val="002060"/>
                </a:solidFill>
              </a:rPr>
              <a:t>– koule/baňa/sardel (pětka), </a:t>
            </a:r>
            <a:r>
              <a:rPr lang="cs-CZ" sz="1800" dirty="0" err="1" smtClean="0">
                <a:solidFill>
                  <a:srgbClr val="002060"/>
                </a:solidFill>
              </a:rPr>
              <a:t>šrotit</a:t>
            </a:r>
            <a:r>
              <a:rPr lang="cs-CZ" sz="1800" dirty="0" smtClean="0">
                <a:solidFill>
                  <a:srgbClr val="002060"/>
                </a:solidFill>
              </a:rPr>
              <a:t> se (učit se), tahák (papír s nápovědou)</a:t>
            </a:r>
          </a:p>
          <a:p>
            <a:pPr marL="914400" lvl="1" indent="-457200" algn="just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FF00"/>
                </a:solidFill>
              </a:rPr>
              <a:t>sportovci  - </a:t>
            </a:r>
            <a:r>
              <a:rPr lang="cs-CZ" sz="1800" dirty="0" smtClean="0">
                <a:solidFill>
                  <a:srgbClr val="002060"/>
                </a:solidFill>
              </a:rPr>
              <a:t>banán (gól), housle/jesle (poslání míče/puku mezi nohama), </a:t>
            </a:r>
            <a:r>
              <a:rPr lang="cs-CZ" sz="1800" dirty="0" err="1" smtClean="0">
                <a:solidFill>
                  <a:srgbClr val="002060"/>
                </a:solidFill>
              </a:rPr>
              <a:t>loženka</a:t>
            </a:r>
            <a:r>
              <a:rPr lang="cs-CZ" sz="1800" dirty="0" smtClean="0">
                <a:solidFill>
                  <a:srgbClr val="002060"/>
                </a:solidFill>
              </a:rPr>
              <a:t> (vyložená příležitost), plichta (remíza)</a:t>
            </a:r>
          </a:p>
          <a:p>
            <a:pPr marL="914400" lvl="1" indent="-457200" algn="just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rgbClr val="FFFF00"/>
                </a:solidFill>
              </a:rPr>
              <a:t>h</a:t>
            </a:r>
            <a:r>
              <a:rPr lang="cs-CZ" sz="1800" dirty="0" smtClean="0">
                <a:solidFill>
                  <a:srgbClr val="FFFF00"/>
                </a:solidFill>
              </a:rPr>
              <a:t>udebníci - </a:t>
            </a:r>
            <a:r>
              <a:rPr lang="cs-CZ" sz="1800" dirty="0" smtClean="0">
                <a:solidFill>
                  <a:srgbClr val="002060"/>
                </a:solidFill>
              </a:rPr>
              <a:t>ságo (saxofon), basák (baskytarista), cajdák/ploužák (pomalá hudba) </a:t>
            </a:r>
            <a:endParaRPr lang="cs-CZ" sz="1800" dirty="0">
              <a:solidFill>
                <a:srgbClr val="FFFF00"/>
              </a:solidFill>
            </a:endParaRPr>
          </a:p>
        </p:txBody>
      </p:sp>
      <p:pic>
        <p:nvPicPr>
          <p:cNvPr id="2050" name="Picture 2" descr="lidé,lov,lovci,sport,volný ča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92169"/>
            <a:ext cx="1080119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atohy,chlapci,chůze,děti,dospívající,knihy,mladiství,osoby,školy,studenti,tašky,tašky přes rameno,zápisník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92168"/>
            <a:ext cx="1080119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tleti,fotbalisté,muži,osoby,spo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097" y="3746258"/>
            <a:ext cx="1126029" cy="112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kytaristé,kytary,lidé v práci,muži,osoby,povolání,zpěvác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799165"/>
            <a:ext cx="1076242" cy="107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4557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5486"/>
            <a:ext cx="7772400" cy="936103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ÚTVARY NÁRODNÍHO JAZYKA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>
                <a:solidFill>
                  <a:srgbClr val="FFFF00"/>
                </a:solidFill>
              </a:rPr>
              <a:t>NESPISOVNÉ ÚTVARY – </a:t>
            </a:r>
            <a:r>
              <a:rPr lang="cs-CZ" sz="3200" dirty="0" smtClean="0">
                <a:solidFill>
                  <a:srgbClr val="FFFF00"/>
                </a:solidFill>
              </a:rPr>
              <a:t>ARGOT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131590"/>
            <a:ext cx="7408912" cy="2592288"/>
          </a:xfrm>
        </p:spPr>
        <p:txBody>
          <a:bodyPr>
            <a:normAutofit/>
          </a:bodyPr>
          <a:lstStyle/>
          <a:p>
            <a:pPr marL="457200" indent="-457200" algn="just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rgbClr val="002060"/>
                </a:solidFill>
              </a:rPr>
              <a:t>j</a:t>
            </a:r>
            <a:r>
              <a:rPr lang="cs-CZ" sz="1800" dirty="0" smtClean="0">
                <a:solidFill>
                  <a:srgbClr val="002060"/>
                </a:solidFill>
              </a:rPr>
              <a:t>azyk skupiny lidí z okraje společnosti, často s asociálním či antisociálním chováním</a:t>
            </a:r>
          </a:p>
          <a:p>
            <a:pPr marL="914400" lvl="1" indent="-457200" algn="just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FF00"/>
                </a:solidFill>
              </a:rPr>
              <a:t>zloději </a:t>
            </a:r>
            <a:r>
              <a:rPr lang="cs-CZ" sz="1800" dirty="0" smtClean="0">
                <a:solidFill>
                  <a:srgbClr val="002060"/>
                </a:solidFill>
              </a:rPr>
              <a:t>–  </a:t>
            </a:r>
            <a:r>
              <a:rPr lang="cs-CZ" sz="1800" dirty="0" err="1" smtClean="0">
                <a:solidFill>
                  <a:srgbClr val="002060"/>
                </a:solidFill>
              </a:rPr>
              <a:t>čórka</a:t>
            </a:r>
            <a:r>
              <a:rPr lang="cs-CZ" sz="1800" dirty="0" smtClean="0">
                <a:solidFill>
                  <a:srgbClr val="002060"/>
                </a:solidFill>
              </a:rPr>
              <a:t> (krádež), fízl/</a:t>
            </a:r>
            <a:r>
              <a:rPr lang="cs-CZ" sz="1800" dirty="0" err="1" smtClean="0">
                <a:solidFill>
                  <a:srgbClr val="002060"/>
                </a:solidFill>
              </a:rPr>
              <a:t>chlupatej</a:t>
            </a:r>
            <a:r>
              <a:rPr lang="cs-CZ" sz="1800" dirty="0" smtClean="0">
                <a:solidFill>
                  <a:srgbClr val="002060"/>
                </a:solidFill>
              </a:rPr>
              <a:t>/</a:t>
            </a:r>
            <a:r>
              <a:rPr lang="cs-CZ" sz="1800" dirty="0" err="1" smtClean="0">
                <a:solidFill>
                  <a:srgbClr val="002060"/>
                </a:solidFill>
              </a:rPr>
              <a:t>benga</a:t>
            </a:r>
            <a:r>
              <a:rPr lang="cs-CZ" sz="1800" dirty="0" smtClean="0">
                <a:solidFill>
                  <a:srgbClr val="002060"/>
                </a:solidFill>
              </a:rPr>
              <a:t> (policista/policisté), káča (trezor, pokladna)</a:t>
            </a:r>
          </a:p>
          <a:p>
            <a:pPr marL="914400" lvl="1" indent="-457200" algn="just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FF00"/>
                </a:solidFill>
              </a:rPr>
              <a:t>vězni </a:t>
            </a:r>
            <a:r>
              <a:rPr lang="cs-CZ" sz="1800" dirty="0" smtClean="0">
                <a:solidFill>
                  <a:srgbClr val="002060"/>
                </a:solidFill>
              </a:rPr>
              <a:t>– mukl (vězeň), </a:t>
            </a:r>
            <a:r>
              <a:rPr lang="cs-CZ" sz="1800" dirty="0" err="1" smtClean="0">
                <a:solidFill>
                  <a:srgbClr val="002060"/>
                </a:solidFill>
              </a:rPr>
              <a:t>filcunk</a:t>
            </a:r>
            <a:r>
              <a:rPr lang="cs-CZ" sz="1800" dirty="0" smtClean="0">
                <a:solidFill>
                  <a:srgbClr val="002060"/>
                </a:solidFill>
              </a:rPr>
              <a:t> (osobní prohlídka), </a:t>
            </a:r>
            <a:r>
              <a:rPr lang="cs-CZ" sz="1800" dirty="0" err="1" smtClean="0">
                <a:solidFill>
                  <a:srgbClr val="002060"/>
                </a:solidFill>
              </a:rPr>
              <a:t>ajnclík</a:t>
            </a:r>
            <a:r>
              <a:rPr lang="cs-CZ" sz="1800" dirty="0" smtClean="0">
                <a:solidFill>
                  <a:srgbClr val="002060"/>
                </a:solidFill>
              </a:rPr>
              <a:t> (samovazba) </a:t>
            </a:r>
          </a:p>
          <a:p>
            <a:pPr marL="914400" lvl="1" indent="-457200" algn="just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rgbClr val="FFFF00"/>
                </a:solidFill>
              </a:rPr>
              <a:t>d</a:t>
            </a:r>
            <a:r>
              <a:rPr lang="cs-CZ" sz="1800" dirty="0" smtClean="0">
                <a:solidFill>
                  <a:srgbClr val="FFFF00"/>
                </a:solidFill>
              </a:rPr>
              <a:t>rogově závislí  - </a:t>
            </a:r>
            <a:r>
              <a:rPr lang="cs-CZ" sz="1800" dirty="0" smtClean="0">
                <a:solidFill>
                  <a:srgbClr val="002060"/>
                </a:solidFill>
              </a:rPr>
              <a:t>háčko/</a:t>
            </a:r>
            <a:r>
              <a:rPr lang="cs-CZ" sz="1800" dirty="0" err="1" smtClean="0">
                <a:solidFill>
                  <a:srgbClr val="002060"/>
                </a:solidFill>
              </a:rPr>
              <a:t>ejč</a:t>
            </a:r>
            <a:r>
              <a:rPr lang="cs-CZ" sz="1800" dirty="0" smtClean="0">
                <a:solidFill>
                  <a:srgbClr val="002060"/>
                </a:solidFill>
              </a:rPr>
              <a:t> (heroin), tráva/zelí (marihuana), koks/sníh (kokain)</a:t>
            </a:r>
          </a:p>
          <a:p>
            <a:pPr marL="914400" lvl="1" indent="-457200" algn="just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FF00"/>
                </a:solidFill>
              </a:rPr>
              <a:t>bezdomovci - </a:t>
            </a:r>
            <a:r>
              <a:rPr lang="cs-CZ" sz="1800" dirty="0" err="1" smtClean="0">
                <a:solidFill>
                  <a:srgbClr val="002060"/>
                </a:solidFill>
              </a:rPr>
              <a:t>čůčo</a:t>
            </a:r>
            <a:r>
              <a:rPr lang="cs-CZ" sz="1800" dirty="0" smtClean="0">
                <a:solidFill>
                  <a:srgbClr val="002060"/>
                </a:solidFill>
              </a:rPr>
              <a:t> (ovocné víno) </a:t>
            </a:r>
            <a:endParaRPr lang="cs-CZ" sz="1800" dirty="0">
              <a:solidFill>
                <a:srgbClr val="FFFF00"/>
              </a:solidFill>
            </a:endParaRPr>
          </a:p>
        </p:txBody>
      </p:sp>
      <p:pic>
        <p:nvPicPr>
          <p:cNvPr id="3074" name="Picture 2" descr="krádeže,lidé,loupeže,lupiči,muži,páni,zločinci,zloděj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955" y="3799165"/>
            <a:ext cx="1080119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lidé,muži,páni,uvězněný,vazby,vězení,věznění,vězni,věznice,zločinc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99165"/>
            <a:ext cx="1080119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drogy,léčiva,lékárny,lékařství,pilulky,předpisy,zdravotnictv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495" y="3776209"/>
            <a:ext cx="1126029" cy="112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ile:HomelessParis 7032101.jp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77" r="10977"/>
          <a:stretch/>
        </p:blipFill>
        <p:spPr bwMode="auto">
          <a:xfrm>
            <a:off x="7186436" y="3776209"/>
            <a:ext cx="1076242" cy="1034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4990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5486"/>
            <a:ext cx="7772400" cy="936103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ÚTVARY NÁRODNÍHO JAZYKA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>
                <a:solidFill>
                  <a:srgbClr val="FFFF00"/>
                </a:solidFill>
              </a:rPr>
              <a:t>NESPISOVNÉ ÚTVARY – </a:t>
            </a:r>
            <a:r>
              <a:rPr lang="cs-CZ" sz="3200" dirty="0" smtClean="0">
                <a:solidFill>
                  <a:srgbClr val="FFFF00"/>
                </a:solidFill>
              </a:rPr>
              <a:t>PROFESNÍ MLUVA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283718"/>
            <a:ext cx="7408912" cy="576064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DĚKUJI ZA POZORNOST.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168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5486"/>
            <a:ext cx="7772400" cy="936103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ÚTVARY NÁRODNÍHO JAZYKA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ZDROJE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03598"/>
            <a:ext cx="8424936" cy="3816424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 pro I. ročník středních škol, učebnice. I. vyd. Brno, </a:t>
            </a:r>
            <a:r>
              <a:rPr lang="cs-CZ" sz="1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Didaktis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2 008. 151 s. ISBN 978 – 80 –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7358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115 –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algn="l"/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Dostupný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</a:t>
            </a:r>
            <a:r>
              <a:rPr lang="cs-CZ" sz="10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lincencí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MS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ffice 2010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WWW: 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://office.microsoft.com/cs-cz/images/results.aspx?qu=jazyk&amp;ex=1#ai:MC900430370</a:t>
            </a:r>
            <a:r>
              <a:rPr lang="en-US" sz="1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| </a:t>
            </a:r>
            <a:endParaRPr lang="cs-CZ" sz="1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Dostupný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licencí MS Office 2010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WWW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http://office.microsoft.com/cs-cz/images/results.aspx?qu=jazyk&amp;ex=1#ai:MC900438211|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NEUVEDEN. </a:t>
            </a:r>
            <a:r>
              <a:rPr lang="cs-CZ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 (lingvistika)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27.8.2012].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http://cs.wikipedia.org/wiki/Jazyk_(lingvistika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algn="l"/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jazyk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27.8.2012].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http://cs.wikipedia.org/wiki/N%C3%A1rodn%C3%AD_jazyk 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CHLOUPEK,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J.: Aspekty dialektu. Univerzita J. E. Purkyně: Brno 1971.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134 s.</a:t>
            </a:r>
          </a:p>
          <a:p>
            <a:pPr algn="l"/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jazyk a jeho útvary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27.8.2012].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www.outech-havirov.cz/skola/files/sv/ref_mluv_009.pdf</a:t>
            </a:r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Dostupný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licencí MS Office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2010 </a:t>
            </a:r>
            <a:r>
              <a:rPr lang="en-US" sz="10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WWW: http://office.microsoft.com/cs-cz/images/results.aspx?qu=n%C3%A1kladn%C3%AD+auto&amp;ex=1#ai:MC900320996| 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Dostupný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licencí MS Office 2010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WWW: http://office.microsoft.com/cs-cz/images/results.aspx?qu=soda&amp;ex=1#ai:MC900299625|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l"/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JČ - národní jazyk, jeho útvary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27.8.2012].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www.esfrer.cz/data/manualy/02.pdf</a:t>
            </a:r>
          </a:p>
          <a:p>
            <a:pPr algn="l"/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Hovorová čeština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27.8.2012].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hhttp://cs.wikipedia.org/wiki/Hovorov%C3%A1_%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C4%8De%C5%A1tina</a:t>
            </a:r>
          </a:p>
          <a:p>
            <a:pPr algn="l"/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0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Obecná </a:t>
            </a:r>
            <a:r>
              <a:rPr lang="cs-CZ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čeština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27.8.2012].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http://cs.wikipedia.org/wiki/Obecn%C3%A1_%C4%8De%C5%A1tina 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Dostupný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licencí MS Office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2010 </a:t>
            </a:r>
            <a:r>
              <a:rPr lang="en-US" sz="10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WWW: http://office.microsoft.com/cs-cz/images/results.aspx?qu=ml%C3%BDn&amp;ex=1#ai:MC900312336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|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Dostupný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licencí MS Office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2010 </a:t>
            </a:r>
            <a:r>
              <a:rPr lang="en-US" sz="10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WWW: http://office.microsoft.com/cs-cz/images/results.aspx?qu=jablko&amp;ex=1#ai:MC900299485</a:t>
            </a:r>
            <a:r>
              <a:rPr lang="en-US" sz="1000" dirty="0" smtClean="0"/>
              <a:t>|</a:t>
            </a:r>
            <a:endParaRPr lang="cs-CZ" sz="1000" dirty="0" smtClean="0"/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licencí MS Office 2010 </a:t>
            </a:r>
            <a:r>
              <a:rPr lang="en-US" sz="10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WWW: http://office.microsoft.com/cs-cz/images/results.aspx?qu=okno&amp;ex=1#ai:MC900278518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|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Nářečí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27.8.2012].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http://cs.wikipedia.org/wiki/Obecn%C3%A1_%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C4%8De%C5%A1tina</a:t>
            </a:r>
          </a:p>
          <a:p>
            <a:pPr algn="l"/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KOLEKTIV AUTORŮ. </a:t>
            </a:r>
            <a:r>
              <a:rPr lang="cs-CZ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atlas České republiky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Kartografie Praha, 2000, ISBN 80-7011-657-9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l"/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nářeční skupina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27.8.2012].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http://cs.wikipedia.org/wiki/%C4%8Cesk%C3%A1_n%C3%A1%C5%99e%C4%8Dn%C3%AD_skupina 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en-US" sz="9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9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9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</a:t>
            </a:r>
            <a:r>
              <a:rPr lang="en-US" sz="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Dostupný</a:t>
            </a:r>
            <a:r>
              <a:rPr lang="cs-CZ" sz="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licencí MS Office 2010</a:t>
            </a:r>
            <a:r>
              <a:rPr lang="en-US" sz="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9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9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WWW: http</a:t>
            </a:r>
            <a:r>
              <a:rPr lang="en-US" sz="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</a:t>
            </a:r>
            <a:r>
              <a:rPr lang="cs-CZ" sz="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office.microsoft.com/</a:t>
            </a:r>
            <a:r>
              <a:rPr lang="cs-CZ" sz="9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cs-cz</a:t>
            </a:r>
            <a:r>
              <a:rPr lang="cs-CZ" sz="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9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images</a:t>
            </a:r>
            <a:r>
              <a:rPr lang="cs-CZ" sz="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9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results.aspx?qu</a:t>
            </a:r>
            <a:r>
              <a:rPr lang="cs-CZ" sz="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=voz%C3%ADk&amp;ex=1#ai:MC900349369</a:t>
            </a:r>
            <a:r>
              <a:rPr lang="en-US" sz="900" dirty="0" smtClean="0"/>
              <a:t>|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098769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5486"/>
            <a:ext cx="7772400" cy="936103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ÚTVARY NÁRODNÍHO JAZYKA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ZDROJE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03598"/>
            <a:ext cx="8424936" cy="3816424"/>
          </a:xfrm>
        </p:spPr>
        <p:txBody>
          <a:bodyPr>
            <a:normAutofit/>
          </a:bodyPr>
          <a:lstStyle/>
          <a:p>
            <a:pPr algn="l"/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Východomoravská nářeční skupina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27.8.2012].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http://cs.wikipedia.org/wiki/V%C3%BDchodomoravsk%C3%A1_n%C3%A1%C5%99e%C4%8Dn%C3%AD_skupina 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Lašská nářečí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27.8.2012].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cs.wikipedia.org/wiki/La%C5%A1sk%C3%A1_n%C3%A1%C5%99e%C4%8D%C3%AD</a:t>
            </a:r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pod licencí MS Office 2010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WWW: http://office.microsoft.com/cs-cz/images/results.aspx?qu=l%C3%A9ka%C5%99&amp;ex=1#ai:MC900229795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|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000" dirty="0" smtClean="0">
                <a:solidFill>
                  <a:srgbClr val="002060"/>
                </a:solidFill>
              </a:rPr>
              <a:t>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licencí MS Office 2010  </a:t>
            </a:r>
            <a:r>
              <a:rPr lang="en-US" sz="10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WWW: http://office.microsoft.com/cs-cz/images/results.aspx?qu=u%C4%8Ditel&amp;ex=1#ai:MC900252547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|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 licencí MS Office 2010 </a:t>
            </a:r>
            <a:r>
              <a:rPr lang="en-US" sz="10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WWW: http://office.microsoft.com/cs-cz/images/results.aspx?qu=herec&amp;ex=1#ai:MC900212469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|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 licencí MS Office 2010 </a:t>
            </a:r>
            <a:r>
              <a:rPr lang="en-US" sz="10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WWW: http://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office.microsoft.com/cs-cz/axinstall.aspx?Return=cs-cz/images/results.aspx%3Fqu%3Dpo%25C4%258D%25C3%25ADta%25C4%258D%26ex%3D1%23ai%3AMC900282276%7C&amp;Parameter=copy%26Download%3DMC900282276%26ext%3DWMF&amp;CTT=98&amp;c=0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Dostupný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licencí MS Office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2010 </a:t>
            </a:r>
            <a:r>
              <a:rPr lang="en-US" sz="10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WWW: http://office.microsoft.com/cs-cz/images/results.aspx?qu=lovec&amp;ex=1#ai:MC900212921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|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 licencí MS Office 2010 </a:t>
            </a:r>
            <a:r>
              <a:rPr lang="en-US" sz="10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WWW: http://office.microsoft.com/cs-cz/images/results.aspx?qu=student&amp;ex=1#ai:MC900396684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|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licencí MS Office 2010 </a:t>
            </a:r>
            <a:r>
              <a:rPr lang="en-US" sz="10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WWW: http://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office.microsoft.com/cs-cz/images/results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en-US" sz="1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aspx?qu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en-US" sz="1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fotbalista&amp;ex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=1#ai:MC900298695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|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Dostupný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licencí MS Office 2010 </a:t>
            </a:r>
            <a:r>
              <a:rPr lang="en-US" sz="10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WWW: http://office.microsoft.com/cs-cz/images/results.aspx?qu=kytarista&amp;ex=1#ai:MC900334200|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714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5486"/>
            <a:ext cx="7772400" cy="936103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ÚTVARY NÁRODNÍHO JAZYKA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ZDROJE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03598"/>
            <a:ext cx="8424936" cy="3816424"/>
          </a:xfrm>
        </p:spPr>
        <p:txBody>
          <a:bodyPr>
            <a:normAutofit/>
          </a:bodyPr>
          <a:lstStyle/>
          <a:p>
            <a:pPr algn="l"/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Dostupný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 licencí MS Office 2010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WWW: http://office.microsoft.com/cs-cz/images/results.aspx?qu=zlod%C4%9Bj&amp;ex=1#ai:MC900287156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|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Dostupný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licencí MS Office 2010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WWW: http://office.microsoft.com/cs-cz/images/results.aspx?qu=v%C4%9Bze%C5%88&amp;ex=1#ai:MC900287500| 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Dostupný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licencí MS Office 2010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WWW: http://office.microsoft.com/cs-cz/images/results.aspx?qu=drogy&amp;ex=1#ai:MC900280990| 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POUHIER, </a:t>
            </a:r>
            <a:r>
              <a:rPr lang="cs-CZ" sz="1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Eric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000" i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Wikimedia</a:t>
            </a:r>
            <a:r>
              <a:rPr lang="cs-CZ" sz="10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000" i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27.8.2014]. </a:t>
            </a:r>
            <a:r>
              <a:rPr lang="cs-CZ" sz="1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http://office.microsoft.com/cs-cz/images/results.aspx?qu=drogy&amp;ex=1#ai:MC900280990| </a:t>
            </a:r>
            <a:r>
              <a:rPr lang="en-US" sz="1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0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6561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970</TotalTime>
  <Words>1680</Words>
  <Application>Microsoft Office PowerPoint</Application>
  <PresentationFormat>Předvádění na obrazovce (16:9)</PresentationFormat>
  <Paragraphs>127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Human</vt:lpstr>
      <vt:lpstr>Prezentace aplikace PowerPoint</vt:lpstr>
      <vt:lpstr>ÚTVARY NÁRODNÍHO JAZYKA</vt:lpstr>
      <vt:lpstr>ÚTVARY NÁRODNÍHO JAZYKA ZÁKLADNÍ POJMY</vt:lpstr>
      <vt:lpstr>ÚTVARY NÁRODNÍHO JAZYKA SPISOVNÉ ÚTVARY – SPISOVNÁ ČEŠTINA</vt:lpstr>
      <vt:lpstr>ÚTVARY NÁRODNÍHO JAZYKA SPISOVNÉ ÚTVARY – HOVOROVÁ ČEŠTINA</vt:lpstr>
      <vt:lpstr>ÚTVARY NÁRODNÍHO JAZYKA NESPISOVNÉ ÚTVARY – OBECNÁ ČEŠTINA</vt:lpstr>
      <vt:lpstr>ÚTVARY NÁRODNÍHO JAZYKA NESPISOVNÉ ÚTVARY – DIALEKT</vt:lpstr>
      <vt:lpstr>ÚTVARY NÁRODNÍHO JAZYKA NESPISOVNÉ ÚTVARY – NÁŘEČNÍ SKUPINY</vt:lpstr>
      <vt:lpstr>ÚTVARY NÁRODNÍHO JAZYKA NESPISOVNÉ ÚTVARY – NÁŘEČNÍ SKUPINY</vt:lpstr>
      <vt:lpstr>ÚTVARY NÁRODNÍHO JAZYKA NESPISOVNÉ ÚTVARY – PROFESNÍ MLUVA</vt:lpstr>
      <vt:lpstr>ÚTVARY NÁRODNÍHO JAZYKA NESPISOVNÉ ÚTVARY – SLANG</vt:lpstr>
      <vt:lpstr>ÚTVARY NÁRODNÍHO JAZYKA NESPISOVNÉ ÚTVARY – ARGOT</vt:lpstr>
      <vt:lpstr>ÚTVARY NÁRODNÍHO JAZYKA NESPISOVNÉ ÚTVARY – PROFESNÍ MLUVA</vt:lpstr>
      <vt:lpstr>ÚTVARY NÁRODNÍHO JAZYKA ZDROJE</vt:lpstr>
      <vt:lpstr>ÚTVARY NÁRODNÍHO JAZYKA ZDROJE</vt:lpstr>
      <vt:lpstr>ÚTVARY NÁRODNÍHO JAZYKA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86</cp:revision>
  <dcterms:created xsi:type="dcterms:W3CDTF">2014-02-18T08:00:09Z</dcterms:created>
  <dcterms:modified xsi:type="dcterms:W3CDTF">2014-03-31T17:05:06Z</dcterms:modified>
</cp:coreProperties>
</file>