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4" r:id="rId2"/>
    <p:sldId id="275" r:id="rId3"/>
    <p:sldId id="257" r:id="rId4"/>
    <p:sldId id="258" r:id="rId5"/>
    <p:sldId id="268" r:id="rId6"/>
    <p:sldId id="259" r:id="rId7"/>
    <p:sldId id="273" r:id="rId8"/>
    <p:sldId id="260" r:id="rId9"/>
    <p:sldId id="261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1148C7D-6C04-4836-AD22-F5EBEE3B5239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82B2AAC-3E64-48AF-BBB4-11C880426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1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6662EE1-B763-4482-A73D-8107A631BE78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FEFA60-81DE-402B-81AD-9810059C21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2533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653AA27-40A6-4894-8DA0-5294B6CA555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C6ECD1-3E44-4289-B95B-60BA932E757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7749B6E0-E527-4063-9610-5CACBF097F8A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1FB92-DB84-4482-8AF2-2A885BBFFBA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AD7D557-C2FF-4F3D-847E-26E7AC0EA60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439D15-19B2-4D46-A7B7-C31EC7FCDDD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F73D9E-12A7-426E-83F4-F98D22C08C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853C8-273A-4C36-AC1F-90AEC502792F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36422-2589-41B2-809C-5616D58AB2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3009F-8051-4AEF-B14E-E4158CC92654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03D44-3330-400E-BD80-1829FD41CF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74242-AF54-4EB4-91D1-42C8BA970126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6FA73-BD74-4620-A8E0-4218BD647F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AB851-22EA-40E8-92F4-2C309FABD676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7EC84-0D4F-4E59-83EC-2FAC0F4F5F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20C71-0094-4F9B-97D1-A17441FCBCF2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85ECF-1400-40DE-A9E0-98D5C424BF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B2BA6-596E-4E99-A5B3-98AFB81445F9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3FD8C-78F1-46B6-9610-44C705F728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B204-96FC-420B-A86B-66B5F572C753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9477C-8C49-4A0F-9DB4-78A0B51C2C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0ED29-1438-4865-ADBB-7275075011A2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F0E56-1899-464D-BF11-8385CDD9B9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EA5A4-7530-40F6-B6E4-C070D922270E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AEFBE-9F36-4D16-8E76-9E4A173B0F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3B334-FA4A-4E71-AEA8-6F085D17D25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B5C58-363C-45DE-909E-4C36B016F8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4011A-C490-428D-83E1-FF8BBA8E036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00FF7-53DB-4BF7-821C-64E717BE65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74BA0-F0D2-4C23-8F7C-B69BEFBCF742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1B274-72CA-41BF-908C-4A28DE620A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F3C78-AD7D-446C-8787-A1E590C6CA80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26FC7-FE64-4AA1-9EA5-0CBC715471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3B84F4-78F3-4CEE-9DE8-427BC3D5955D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D09B2FC-823A-4091-B49E-ED320404E4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8/Natrix_natrix_(Karl_L).jpg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upload.wikimedia.org/wikipedia/commons/5/5e/Anguidae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1/15/Perca_fluviatilis_Prague_Vltava_4.jpg" TargetMode="External"/><Relationship Id="rId11" Type="http://schemas.openxmlformats.org/officeDocument/2006/relationships/hyperlink" Target="http://www.mrk.cz/r/atlasy/atlas_ryb/maloostni/sumcoviti/sumec_velky/" TargetMode="External"/><Relationship Id="rId5" Type="http://schemas.openxmlformats.org/officeDocument/2006/relationships/hyperlink" Target="http://upload.wikimedia.org/wikipedia/commons/1/17/L%C3%ADn_obecn%C3%BD.jpg" TargetMode="External"/><Relationship Id="rId10" Type="http://schemas.openxmlformats.org/officeDocument/2006/relationships/hyperlink" Target="http://rybarislovec.mypage.cz/menu/fotogalerie/ryby-nasich-vod" TargetMode="External"/><Relationship Id="rId4" Type="http://schemas.openxmlformats.org/officeDocument/2006/relationships/image" Target="../media/image14.jpeg"/><Relationship Id="rId9" Type="http://schemas.openxmlformats.org/officeDocument/2006/relationships/hyperlink" Target="http://upload.wikimedia.org/wikipedia/commons/b/be/European_Common_Frog_Rana_temporaria_(cropped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rgbClr val="0033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20 Ryby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, plazi - skrývačka</a:t>
            </a: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rgbClr val="003300"/>
                </a:solidFill>
              </a:rPr>
              <a:t>CZ.1.07/1.4.00/21.2787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33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3300"/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rgbClr val="003300"/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rgbClr val="003300"/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003300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rgbClr val="003300"/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rgbClr val="003300"/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rgbClr val="0033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 bwMode="auto">
          <a:xfrm>
            <a:off x="1286" y="264422"/>
            <a:ext cx="9144000" cy="107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b="1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Anotace – Ryby, plazi, obojživelníci</a:t>
            </a:r>
          </a:p>
          <a:p>
            <a:pPr eaLnBrk="1" hangingPunct="1">
              <a:defRPr/>
            </a:pPr>
            <a:r>
              <a:rPr lang="cs-CZ" sz="3600" b="1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žijící na Břeclavsku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4757" y="1340768"/>
            <a:ext cx="7961509" cy="496855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003300"/>
                </a:solidFill>
              </a:rPr>
              <a:t>procvičování učiva o živočiších v regionu hravou formou – skrývačky.</a:t>
            </a:r>
          </a:p>
          <a:p>
            <a:r>
              <a:rPr lang="cs-CZ" smtClean="0">
                <a:solidFill>
                  <a:srgbClr val="003300"/>
                </a:solidFill>
              </a:rPr>
              <a:t>Učivo je pro žáky 3. – 5. ročníku ZŠ</a:t>
            </a:r>
          </a:p>
          <a:p>
            <a:r>
              <a:rPr lang="cs-CZ" smtClean="0">
                <a:solidFill>
                  <a:srgbClr val="003300"/>
                </a:solidFill>
              </a:rPr>
              <a:t>Žáci postupným odkrýváním čtverečků poznávají na fotografiích zvířata žíjící v  jejich regionu.</a:t>
            </a:r>
          </a:p>
          <a:p>
            <a:r>
              <a:rPr lang="cs-CZ" smtClean="0">
                <a:solidFill>
                  <a:srgbClr val="003300"/>
                </a:solidFill>
              </a:rPr>
              <a:t>hra může probíhat formou soutěže či motivace k další práci – referáty, projekty apod.</a:t>
            </a:r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10001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Živočichové na Břeclavsku </a:t>
            </a:r>
            <a:b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</a:b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Ryby, plazi, obojživelníci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6715125" y="1500188"/>
            <a:ext cx="2143125" cy="3714750"/>
          </a:xfrm>
          <a:prstGeom prst="wedgeEllipseCallout">
            <a:avLst>
              <a:gd name="adj1" fmla="val -52934"/>
              <a:gd name="adj2" fmla="val 59704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  <p:pic>
        <p:nvPicPr>
          <p:cNvPr id="2050" name="Picture 2" descr="C:\Users\Marcela\Pictures\obrazkysmart\zvirata\ryb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573506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Zástupný symbol pro obsah 9" descr="l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94866" y="712274"/>
            <a:ext cx="6617494" cy="4394460"/>
          </a:xfrm>
          <a:prstGeom prst="rect">
            <a:avLst/>
          </a:prstGeom>
        </p:spPr>
      </p:pic>
      <p:sp>
        <p:nvSpPr>
          <p:cNvPr id="93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" name="Rectangle 41"/>
          <p:cNvSpPr>
            <a:spLocks noChangeArrowheads="1"/>
          </p:cNvSpPr>
          <p:nvPr/>
        </p:nvSpPr>
        <p:spPr bwMode="auto">
          <a:xfrm>
            <a:off x="3963069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6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39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42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60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6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66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8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2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87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774356"/>
            <a:ext cx="7164203" cy="4238820"/>
          </a:xfr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88971" y="169544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3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6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5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8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34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7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0"/>
                            </p:stCondLst>
                            <p:childTnLst>
                              <p:par>
                                <p:cTn id="3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43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800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0"/>
                            </p:stCondLst>
                            <p:childTnLst>
                              <p:par>
                                <p:cTn id="5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2000"/>
                            </p:stCondLst>
                            <p:childTnLst>
                              <p:par>
                                <p:cTn id="5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4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8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600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61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8000"/>
                            </p:stCondLst>
                            <p:childTnLst>
                              <p:par>
                                <p:cTn id="6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200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0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400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600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8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0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82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2000"/>
                            </p:stCondLst>
                            <p:childTnLst>
                              <p:par>
                                <p:cTn id="8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5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Pictures\obrazkysmart\zvirata\ropuch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782" y="600790"/>
            <a:ext cx="5564514" cy="556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80053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197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600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75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90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0.00069 L -2.77778E-6 -0.3331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144" y="839696"/>
            <a:ext cx="7320722" cy="5469624"/>
          </a:xfrm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596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1788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93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0014"/>
            <a:ext cx="7209731" cy="5407298"/>
          </a:xfrm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596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38984" y="2919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8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6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0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2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5" descr="skokanhnedy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075662" y="1052736"/>
            <a:ext cx="7168746" cy="5040560"/>
          </a:xfrm>
          <a:prstGeom prst="rect">
            <a:avLst/>
          </a:prstGeom>
        </p:spPr>
      </p:pic>
      <p:sp>
        <p:nvSpPr>
          <p:cNvPr id="4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36"/>
          <p:cNvSpPr>
            <a:spLocks noChangeArrowheads="1"/>
          </p:cNvSpPr>
          <p:nvPr/>
        </p:nvSpPr>
        <p:spPr bwMode="auto">
          <a:xfrm>
            <a:off x="198596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44"/>
          <p:cNvSpPr>
            <a:spLocks noChangeArrowheads="1"/>
          </p:cNvSpPr>
          <p:nvPr/>
        </p:nvSpPr>
        <p:spPr bwMode="auto">
          <a:xfrm>
            <a:off x="4141788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Zástupný symbol pro obsah 6" descr="kapr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198087" y="764704"/>
            <a:ext cx="6902305" cy="5478020"/>
          </a:xfrm>
          <a:prstGeom prst="rect">
            <a:avLst/>
          </a:prstGeom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596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6261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6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8000"/>
                            </p:stCondLst>
                            <p:childTnLst>
                              <p:par>
                                <p:cTn id="9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72816"/>
            <a:ext cx="5128478" cy="3528392"/>
          </a:xfrm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596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39952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15063" y="1772419"/>
            <a:ext cx="111601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39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57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4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6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8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66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2291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2292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2293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559683" y="188640"/>
            <a:ext cx="8248972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/>
              <a:t>Seznam použitých obrázků:</a:t>
            </a:r>
          </a:p>
          <a:p>
            <a:endParaRPr lang="cs-CZ"/>
          </a:p>
          <a:p>
            <a:r>
              <a:rPr lang="cs-CZ" smtClean="0"/>
              <a:t>- </a:t>
            </a:r>
            <a:r>
              <a:rPr lang="cs-CZ"/>
              <a:t>lín </a:t>
            </a:r>
            <a:r>
              <a:rPr lang="cs-CZ" smtClean="0"/>
              <a:t>obecný </a:t>
            </a:r>
            <a:r>
              <a:rPr lang="cs-CZ">
                <a:hlinkClick r:id="rId5"/>
              </a:rPr>
              <a:t>http://upload.wikimedia.org/wikipedia/commons/1/17/L%C3%ADn_obecn%C3%BD.jpg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okoun </a:t>
            </a:r>
            <a:r>
              <a:rPr lang="cs-CZ" smtClean="0"/>
              <a:t>říční </a:t>
            </a:r>
            <a:r>
              <a:rPr lang="cs-CZ">
                <a:hlinkClick r:id="rId6"/>
              </a:rPr>
              <a:t>http://upload.wikimedia.org/wikipedia/commons/1/15/Perca_fluviatilis_Prague_Vltava_4.jpg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ropucha </a:t>
            </a:r>
            <a:r>
              <a:rPr lang="cs-CZ"/>
              <a:t>obecná http://commons.wikimedia.org/wiki/File:Bufo_viridis_female_quadrat.jpg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slepýš </a:t>
            </a:r>
            <a:r>
              <a:rPr lang="cs-CZ" smtClean="0"/>
              <a:t>křehký </a:t>
            </a:r>
            <a:r>
              <a:rPr lang="cs-CZ">
                <a:hlinkClick r:id="rId7"/>
              </a:rPr>
              <a:t>http://upload.wikimedia.org/wikipedia/commons/5/5e/Anguidae.jpg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užovka </a:t>
            </a:r>
            <a:r>
              <a:rPr lang="cs-CZ" smtClean="0"/>
              <a:t>obojková </a:t>
            </a:r>
            <a:r>
              <a:rPr lang="cs-CZ">
                <a:hlinkClick r:id="rId8"/>
              </a:rPr>
              <a:t>http://upload.wikimedia.org/wikipedia/commons/3/38/Natrix_natrix_%28Karl_L%29.jpg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skokan </a:t>
            </a:r>
            <a:r>
              <a:rPr lang="cs-CZ" smtClean="0"/>
              <a:t>hnědý </a:t>
            </a:r>
            <a:r>
              <a:rPr lang="cs-CZ">
                <a:hlinkClick r:id="rId9"/>
              </a:rPr>
              <a:t>http://upload.wikimedia.org/wikipedia/commons/b/be/European_Common_Frog_Rana_temporaria_%28cropped%29.jpg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kapr </a:t>
            </a:r>
            <a:r>
              <a:rPr lang="cs-CZ" smtClean="0"/>
              <a:t>obecný </a:t>
            </a:r>
            <a:r>
              <a:rPr lang="cs-CZ">
                <a:hlinkClick r:id="rId10"/>
              </a:rPr>
              <a:t>http://rybarislovec.mypage.cz/menu/fotogalerie/ryby-nasich-vod</a:t>
            </a:r>
            <a:endParaRPr lang="cs-CZ"/>
          </a:p>
          <a:p>
            <a:r>
              <a:rPr lang="cs-CZ" smtClean="0"/>
              <a:t>- </a:t>
            </a:r>
            <a:r>
              <a:rPr lang="cs-CZ"/>
              <a:t>sumec </a:t>
            </a:r>
            <a:r>
              <a:rPr lang="cs-CZ" smtClean="0"/>
              <a:t>velký </a:t>
            </a:r>
            <a:r>
              <a:rPr lang="cs-CZ">
                <a:hlinkClick r:id="rId11"/>
              </a:rPr>
              <a:t>http://www.mrk.cz/r/atlasy/atlas_ryb/maloostni/sumcoviti/sumec_velky/</a:t>
            </a:r>
            <a:endParaRPr lang="cs-CZ"/>
          </a:p>
          <a:p>
            <a:r>
              <a:rPr lang="cs-CZ"/>
              <a:t>– </a:t>
            </a:r>
            <a:r>
              <a:rPr lang="cs-CZ" smtClean="0"/>
              <a:t>ryby: http</a:t>
            </a:r>
            <a:r>
              <a:rPr lang="cs-CZ"/>
              <a:t>://commons.wikimedia.org/wiki/File:Group_of_Pterophyllum_Altum.jpg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933</TotalTime>
  <Words>172</Words>
  <Application>Microsoft Office PowerPoint</Application>
  <PresentationFormat>Předvádění na obrazovce (4:3)</PresentationFormat>
  <Paragraphs>33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Živočichové na Břeclavsku  Ryby, plazi, obojživelníci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144</cp:revision>
  <dcterms:created xsi:type="dcterms:W3CDTF">2009-01-26T20:43:06Z</dcterms:created>
  <dcterms:modified xsi:type="dcterms:W3CDTF">2014-02-20T10:13:07Z</dcterms:modified>
</cp:coreProperties>
</file>