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415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131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366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55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108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31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079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32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414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17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524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61BFB-B415-41D1-9C73-93B4A5475E4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3BC2F-AA2E-4991-99FD-61DEB5042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227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g.ahaonline.cz/img/18/full/756725-img-import-maly-artur-staidl.jpg" TargetMode="Externa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f/Peruc_-_Old%C5%99ich%C5%AFv_dub.jpg" TargetMode="External"/><Relationship Id="rId13" Type="http://schemas.openxmlformats.org/officeDocument/2006/relationships/hyperlink" Target="http://nd04.jxs.cz/522/710/f347cc90a8_70486239_o2.gif" TargetMode="External"/><Relationship Id="rId3" Type="http://schemas.openxmlformats.org/officeDocument/2006/relationships/hyperlink" Target="http://img.geocaching.com/cache/55efb939-d789-43e4-b916-7bca322cd376.jpg" TargetMode="External"/><Relationship Id="rId7" Type="http://schemas.openxmlformats.org/officeDocument/2006/relationships/hyperlink" Target="http://cestyapamatky.cz/img/foto/f/tuchoraz-prevet-detail.jpg" TargetMode="External"/><Relationship Id="rId12" Type="http://schemas.openxmlformats.org/officeDocument/2006/relationships/hyperlink" Target="http://malotridka.ic.cz/gallery/historie38.jpg" TargetMode="External"/><Relationship Id="rId2" Type="http://schemas.openxmlformats.org/officeDocument/2006/relationships/hyperlink" Target="http://www.zkola.cz/zkedu/contentimages/21315/mapa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gital-guide.cz/media/thumbs/digital_guide/selekce_realie/historicke_realie/kuriozity_a_legendy/trable_knizete_jaromira/oslepeny_jaromir_ustupuje_bretislavovi_jpg_340x267_q85.jpg" TargetMode="External"/><Relationship Id="rId11" Type="http://schemas.openxmlformats.org/officeDocument/2006/relationships/hyperlink" Target="http://nd01.jxs.cz/865/735/822e0ba2ba_40809799_o2.jpg" TargetMode="External"/><Relationship Id="rId5" Type="http://schemas.openxmlformats.org/officeDocument/2006/relationships/hyperlink" Target="http://nd03.jxs.cz/069/419/146cdf1653_55431793_o2.jpg" TargetMode="External"/><Relationship Id="rId10" Type="http://schemas.openxmlformats.org/officeDocument/2006/relationships/hyperlink" Target="http://osobnosti.profitux.cz/galerie/zz/obzenisek.jpg" TargetMode="External"/><Relationship Id="rId4" Type="http://schemas.openxmlformats.org/officeDocument/2006/relationships/hyperlink" Target="http://www.vyfotprojekt.cz/sites/default/files/imagecache/image_node_view/soutez/tomas_marek/p1370290.jpg" TargetMode="External"/><Relationship Id="rId9" Type="http://schemas.openxmlformats.org/officeDocument/2006/relationships/hyperlink" Target="http://www.infoslany.cz/data/ImageModRes/big/fotogalerie/Mapa_Brazdou_Premysla/peruc-bozenina-studanka-_dsc_0090.jpg" TargetMode="External"/><Relationship Id="rId14" Type="http://schemas.openxmlformats.org/officeDocument/2006/relationships/hyperlink" Target="http://img.ahaonline.cz/img/18/article/756725_import-maly-artur-staid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78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712005"/>
              </p:ext>
            </p:extLst>
          </p:nvPr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2011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Křesťanství a středověká Evropa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Počátky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českého státu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významu a kultuře prvních Přemyslovců.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165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012"/>
            <a:ext cx="7772400" cy="1470025"/>
          </a:xfrm>
        </p:spPr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  <a:cs typeface="Aharoni" pitchFamily="2" charset="-79"/>
              </a:rPr>
              <a:t>Počátky českého státu II.</a:t>
            </a:r>
            <a:endParaRPr lang="cs-CZ" i="1" dirty="0">
              <a:solidFill>
                <a:srgbClr val="FFFF00"/>
              </a:solidFill>
              <a:latin typeface="Comic Sans MS" pitchFamily="66" charset="0"/>
              <a:cs typeface="Aharoni" pitchFamily="2" charset="-79"/>
            </a:endParaRPr>
          </a:p>
        </p:txBody>
      </p:sp>
      <p:pic>
        <p:nvPicPr>
          <p:cNvPr id="1026" name="Picture 2" descr="http://www.zkola.cz/zkedu/contentimages/21315/mapa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5112568" cy="38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72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Boleslav II. 972-999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2050" name="Picture 2" descr="http://img.geocaching.com/cache/55efb939-d789-43e4-b916-7bca322cd3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2795" y="1700808"/>
            <a:ext cx="4448175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219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vyfotprojekt.cz/sites/default/files/imagecache/image_node_view/soutez/tomas_marek/p137029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33043"/>
            <a:ext cx="4849681" cy="363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nd03.jxs.cz/069/419/146cdf1653_55431793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927" y="2417975"/>
            <a:ext cx="3777446" cy="247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08518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R.973-zřízení biskupství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5" y="5013176"/>
            <a:ext cx="3536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R.995-vyvraždění Slavníkovců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28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Jaromír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4098" name="Picture 2" descr="http://www.digital-guide.cz/media/thumbs/digital_guide/selekce_realie/historicke_realie/kuriozity_a_legendy/trable_knizete_jaromira/oslepeny_jaromir_ustupuje_bretislavovi_jpg_340x267_q8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99655"/>
            <a:ext cx="6231838" cy="397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cestyapamatky.cz/img/foto/f/tuchoraz-prevet-deta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373" y="1700808"/>
            <a:ext cx="5964339" cy="397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96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98"/>
            <a:ext cx="7772400" cy="1470025"/>
          </a:xfrm>
        </p:spPr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Oldřich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03648" y="980728"/>
            <a:ext cx="6400800" cy="1752600"/>
          </a:xfrm>
        </p:spPr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  <a:latin typeface="Comic Sans MS" pitchFamily="66" charset="0"/>
              </a:rPr>
              <a:t>Peruc</a:t>
            </a:r>
            <a:endParaRPr lang="cs-CZ" i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2" name="Picture 2" descr="http://upload.wikimedia.org/wikipedia/commons/9/9f/Peruc_-_Old%C5%99ich%C5%AFv_du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2818978" cy="4242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infoslany.cz/data/ImageModRes/big/fotogalerie/Mapa_Brazdou_Premysla/peruc-bozenina-studanka-_dsc_009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91638"/>
            <a:ext cx="2740113" cy="413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60212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Oldřichův dub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602128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Boženina studánka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00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Božena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6146" name="Picture 2" descr="http://osobnosti.profitux.cz/galerie/zz/obzenis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47015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41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Břetislav I. 1034-1055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7170" name="Picture 2" descr="http://nd01.jxs.cz/865/735/822e0ba2ba_40809799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4032401" cy="474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484784"/>
            <a:ext cx="3672408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20" i="1" dirty="0" smtClean="0">
                <a:solidFill>
                  <a:srgbClr val="FFFF00"/>
                </a:solidFill>
                <a:latin typeface="Comic Sans MS" pitchFamily="66" charset="0"/>
              </a:rPr>
              <a:t>Kvůli jen </a:t>
            </a:r>
            <a:r>
              <a:rPr lang="cs-CZ" sz="3020" i="1" dirty="0" err="1" smtClean="0">
                <a:solidFill>
                  <a:srgbClr val="FFFF00"/>
                </a:solidFill>
                <a:latin typeface="Comic Sans MS" pitchFamily="66" charset="0"/>
              </a:rPr>
              <a:t>pološlechtickému</a:t>
            </a:r>
            <a:r>
              <a:rPr lang="cs-CZ" sz="3020" i="1" dirty="0" smtClean="0">
                <a:solidFill>
                  <a:srgbClr val="FFFF00"/>
                </a:solidFill>
                <a:latin typeface="Comic Sans MS" pitchFamily="66" charset="0"/>
              </a:rPr>
              <a:t> původu  nemohl získat urozenou manželku, což jako budoucí kníže nutně potřeboval. Vyřešil to stejným způsobem, jako jeho otec.</a:t>
            </a:r>
            <a:endParaRPr lang="cs-CZ" sz="3020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834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34549"/>
            <a:ext cx="7772400" cy="1470025"/>
          </a:xfrm>
        </p:spPr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Jitka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90638" y="1052736"/>
            <a:ext cx="6400800" cy="1752600"/>
          </a:xfrm>
        </p:spPr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  <a:latin typeface="Comic Sans MS" pitchFamily="66" charset="0"/>
              </a:rPr>
              <a:t>Únos Jitky</a:t>
            </a:r>
            <a:endParaRPr lang="cs-CZ" i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8194" name="Picture 2" descr="http://malotridka.ic.cz/gallery/historie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553622" cy="413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11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Závěr</a:t>
            </a:r>
            <a:endParaRPr lang="cs-CZ" i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251" y="1124744"/>
            <a:ext cx="9144000" cy="892696"/>
          </a:xfrm>
        </p:spPr>
        <p:txBody>
          <a:bodyPr>
            <a:normAutofit fontScale="92500"/>
          </a:bodyPr>
          <a:lstStyle/>
          <a:p>
            <a:r>
              <a:rPr lang="cs-CZ" i="1" dirty="0" smtClean="0">
                <a:solidFill>
                  <a:srgbClr val="FF0000"/>
                </a:solidFill>
                <a:latin typeface="Comic Sans MS" pitchFamily="66" charset="0"/>
              </a:rPr>
              <a:t>Tito dva zajistili pokračování rodu Přemyslovců</a:t>
            </a:r>
            <a:endParaRPr lang="cs-CZ" i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9218" name="Picture 2" descr="http://nd04.jxs.cz/522/710/f347cc90a8_70486239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57" y="2348880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nd04.jxs.cz/522/710/f347cc90a8_70486239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66" y="2348880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nd04.jxs.cz/522/710/f347cc90a8_70486239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nd04.jxs.cz/522/710/f347cc90a8_70486239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169" y="2348880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http://nd04.jxs.cz/522/710/f347cc90a8_70486239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60171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http://img.ahaonline.cz/img/18/article/756725_import-maly-artur-staidl.jpg">
            <a:hlinkClick r:id="rId3" tooltip="Malý Artur Štaidl.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816" y="2287912"/>
            <a:ext cx="5381612" cy="357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70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30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30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3000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http://www.zkola.cz/zkedu/contentimages/21315/mapa6.jpg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http://img.geocaching.com/cache/55efb939-d789-43e4-b916-7bca322cd376.jpg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http://www.vyfotprojekt.cz/sites/default/files/imagecache/image_node_view/soutez/tomas_marek/p1370290.jpg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http://nd03.jxs.cz/069/419/146cdf1653_55431793_o2.jpg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http://www.digital-guide.cz/media/thumbs/digital_guide/selekce_realie/historicke_realie/kuriozity_a_legendy/trable_knizete_jaromira/oslepeny_jaromir_ustupuje_bretislavovi_jpg_340x267_q85.jpg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http://cestyapamatky.cz/img/foto/f/tuchoraz-prevet-detail.jpg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http://upload.wikimedia.org/wikipedia/commons/9/9f/Peruc_-_Old%C5%99ich%C5%AFv_dub.jpg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http://www.infoslany.cz/data/ImageModRes/big/fotogalerie/Mapa_Brazdou_Premysla/peruc-bozenina-studanka-_dsc_0090.jpg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http://osobnosti.profitux.cz/galerie/zz/obzenisek.jpg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http://nd01.jxs.cz/865/735/822e0ba2ba_40809799_o2.jpg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http://malotridka.ic.cz/gallery/historie38.jpg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http://nd04.jxs.cz/522/710/f347cc90a8_70486239_o2.gif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http://img.ahaonline.cz/img/18/article/756725_import-maly-artur-staidl.jpg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9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157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Počátky českého státu II.</vt:lpstr>
      <vt:lpstr>Boleslav II. 972-999</vt:lpstr>
      <vt:lpstr>Prezentace aplikace PowerPoint</vt:lpstr>
      <vt:lpstr>Jaromír</vt:lpstr>
      <vt:lpstr>Oldřich</vt:lpstr>
      <vt:lpstr>Božena</vt:lpstr>
      <vt:lpstr>Břetislav I. 1034-1055</vt:lpstr>
      <vt:lpstr>Jitka</vt:lpstr>
      <vt:lpstr>Závěr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českého státu II.</dc:title>
  <dc:creator>Jiri</dc:creator>
  <cp:lastModifiedBy>Učitel</cp:lastModifiedBy>
  <cp:revision>14</cp:revision>
  <dcterms:created xsi:type="dcterms:W3CDTF">2011-11-19T13:50:40Z</dcterms:created>
  <dcterms:modified xsi:type="dcterms:W3CDTF">2011-11-29T10:00:55Z</dcterms:modified>
</cp:coreProperties>
</file>