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72" r:id="rId2"/>
    <p:sldId id="273" r:id="rId3"/>
    <p:sldId id="256" r:id="rId4"/>
    <p:sldId id="275" r:id="rId5"/>
    <p:sldId id="257" r:id="rId6"/>
    <p:sldId id="258" r:id="rId7"/>
    <p:sldId id="259" r:id="rId8"/>
    <p:sldId id="268" r:id="rId9"/>
    <p:sldId id="269" r:id="rId10"/>
    <p:sldId id="270" r:id="rId11"/>
    <p:sldId id="260" r:id="rId12"/>
    <p:sldId id="261" r:id="rId13"/>
    <p:sldId id="262" r:id="rId14"/>
    <p:sldId id="263" r:id="rId15"/>
    <p:sldId id="264" r:id="rId16"/>
    <p:sldId id="265" r:id="rId17"/>
    <p:sldId id="274" r:id="rId18"/>
    <p:sldId id="266" r:id="rId19"/>
    <p:sldId id="271" r:id="rId20"/>
    <p:sldId id="267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1" autoAdjust="0"/>
    <p:restoredTop sz="94728" autoAdjust="0"/>
  </p:normalViewPr>
  <p:slideViewPr>
    <p:cSldViewPr>
      <p:cViewPr>
        <p:scale>
          <a:sx n="90" d="100"/>
          <a:sy n="90" d="100"/>
        </p:scale>
        <p:origin x="-594" y="-3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10EB8342-5B63-4236-B32E-A32017FDC975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005BFDC-D5B6-4A4E-8A10-AF59B1615E1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4D5982-3578-458B-A718-5693FFE2EED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848940-15FE-4833-9DE6-C55E8025B2FB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4B5814-CC95-4397-B0A8-0F0A35ADC75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B835F8-0DD1-437B-A1BC-5DC215642359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85B6F4-5779-4040-9553-B4B5C7C5A95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6334DB-8652-4A00-95B9-80D3142FB661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0608C5-8F65-487F-A494-0EA363D3F53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A708B-BFBA-4370-A502-5B723BA86BA4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A07D01-2352-4924-A94C-07F8FBB7BBF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2C2A85-03C4-4AB8-B87E-6E30819807EB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1ABA47-70DF-4500-9814-8E3C11F6374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1BD2CF-2F05-44E5-941B-4E219B47C86F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0056F0-49EC-48B3-BF28-47D12A456BE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4A7A92-3BD9-4270-A6BD-E2DE959324CF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C0196C-F51F-40E8-9951-7D75375FE1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4A538-CDCF-46C5-AEB0-3E0F9F0121BB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3A48F2-98E7-4B7F-88EA-AAC1A52FC92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1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2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lvl="0"/>
            <a:r>
              <a:rPr lang="cs-CZ" noProof="0" dirty="0" smtClean="0"/>
              <a:t>Kliknutím na ikonu přidáte obrázek.</a:t>
            </a:r>
            <a:endParaRPr lang="en-US" noProof="0" dirty="0"/>
          </a:p>
        </p:txBody>
      </p:sp>
      <p:sp>
        <p:nvSpPr>
          <p:cNvPr id="13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51374B-4995-4759-AC89-FDAD9F64D55D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14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43597A-A773-4EFB-991B-468B0B05193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D31043-9E22-4631-8B1C-22D64823A135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BC0D03-1C68-46EF-8D64-3087ACE8E21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EE56AF-1387-4DC9-86D7-C6253CA5AFDE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6B6C58-87AA-40DA-8D03-525AC1114DE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1009650" y="676275"/>
            <a:ext cx="7124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09650" y="1806575"/>
            <a:ext cx="7124700" cy="405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3" y="59515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92FE7928-7BEA-4C79-B259-FFED7A26D2DC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5951538"/>
            <a:ext cx="5256213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8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ABFC85A0-E093-4C90-91C5-C0C5303BA1B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grpSp>
        <p:nvGrpSpPr>
          <p:cNvPr id="1031" name="Group 60"/>
          <p:cNvGrpSpPr>
            <a:grpSpLocks/>
          </p:cNvGrpSpPr>
          <p:nvPr/>
        </p:nvGrpSpPr>
        <p:grpSpPr bwMode="auto">
          <a:xfrm>
            <a:off x="-33338" y="0"/>
            <a:ext cx="9177338" cy="6858000"/>
            <a:chOff x="-33595" y="0"/>
            <a:chExt cx="9177595" cy="6857999"/>
          </a:xfrm>
        </p:grpSpPr>
        <p:grpSp>
          <p:nvGrpSpPr>
            <p:cNvPr id="1032" name="Group 182"/>
            <p:cNvGrpSpPr>
              <a:grpSpLocks/>
            </p:cNvGrpSpPr>
            <p:nvPr/>
          </p:nvGrpSpPr>
          <p:grpSpPr bwMode="auto"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</p:grpSp>
        <p:grpSp>
          <p:nvGrpSpPr>
            <p:cNvPr id="1033" name="Group 189"/>
            <p:cNvGrpSpPr>
              <a:grpSpLocks/>
            </p:cNvGrpSpPr>
            <p:nvPr/>
          </p:nvGrpSpPr>
          <p:grpSpPr bwMode="auto"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/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/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/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/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</p:grpSp>
        <p:grpSp>
          <p:nvGrpSpPr>
            <p:cNvPr id="1034" name="Group 200"/>
            <p:cNvGrpSpPr>
              <a:grpSpLocks/>
            </p:cNvGrpSpPr>
            <p:nvPr/>
          </p:nvGrpSpPr>
          <p:grpSpPr bwMode="auto"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/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/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/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/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/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/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2" r:id="rId9"/>
    <p:sldLayoutId id="2147483670" r:id="rId10"/>
    <p:sldLayoutId id="2147483671" r:id="rId11"/>
  </p:sldLayoutIdLst>
  <p:transition spd="slow">
    <p:fade/>
  </p:transition>
  <p:txStyles>
    <p:titleStyle>
      <a:lvl1pPr algn="l" defTabSz="457200" rtl="0" eaLnBrk="0" fontAlgn="base" hangingPunct="0">
        <a:spcBef>
          <a:spcPct val="0"/>
        </a:spcBef>
        <a:spcAft>
          <a:spcPct val="0"/>
        </a:spcAft>
        <a:defRPr sz="3200" kern="1200">
          <a:solidFill>
            <a:schemeClr val="tx1"/>
          </a:solidFill>
          <a:latin typeface="+mj-lt"/>
          <a:ea typeface="Trebuchet MS" pitchFamily="34" charset="0"/>
          <a:cs typeface="Trebuchet MS"/>
        </a:defRPr>
      </a:lvl1pPr>
      <a:lvl2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  <a:ea typeface="Trebuchet MS" pitchFamily="34" charset="0"/>
          <a:cs typeface="Trebuchet MS" pitchFamily="34" charset="0"/>
        </a:defRPr>
      </a:lvl2pPr>
      <a:lvl3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  <a:ea typeface="Trebuchet MS" pitchFamily="34" charset="0"/>
          <a:cs typeface="Trebuchet MS" pitchFamily="34" charset="0"/>
        </a:defRPr>
      </a:lvl3pPr>
      <a:lvl4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  <a:ea typeface="Trebuchet MS" pitchFamily="34" charset="0"/>
          <a:cs typeface="Trebuchet MS" pitchFamily="34" charset="0"/>
        </a:defRPr>
      </a:lvl4pPr>
      <a:lvl5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  <a:ea typeface="Trebuchet MS" pitchFamily="34" charset="0"/>
          <a:cs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9100" y="36513"/>
            <a:ext cx="8305800" cy="679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5400" smtClean="0">
                <a:solidFill>
                  <a:srgbClr val="FFFF00"/>
                </a:solidFill>
                <a:cs typeface="Trebuchet MS" pitchFamily="34" charset="0"/>
              </a:rPr>
              <a:t>Anotace</a:t>
            </a:r>
          </a:p>
        </p:txBody>
      </p:sp>
      <p:sp>
        <p:nvSpPr>
          <p:cNvPr id="15362" name="Rectangle 3"/>
          <p:cNvSpPr>
            <a:spLocks noGrp="1"/>
          </p:cNvSpPr>
          <p:nvPr>
            <p:ph type="body" idx="1"/>
          </p:nvPr>
        </p:nvSpPr>
        <p:spPr>
          <a:xfrm>
            <a:off x="468313" y="1806575"/>
            <a:ext cx="8280400" cy="4502150"/>
          </a:xfrm>
        </p:spPr>
        <p:txBody>
          <a:bodyPr/>
          <a:lstStyle/>
          <a:p>
            <a:r>
              <a:rPr lang="cs-CZ" sz="2100" smtClean="0">
                <a:latin typeface="Arial" charset="0"/>
              </a:rPr>
              <a:t>Tento materiál slouží k rozvoji čtenářské gramotnosti, je určen pro opakování, zkoušení, lze jej použít jako test.</a:t>
            </a:r>
          </a:p>
          <a:p>
            <a:r>
              <a:rPr lang="cs-CZ" sz="2100" smtClean="0">
                <a:latin typeface="Arial" charset="0"/>
              </a:rPr>
              <a:t>Text je možno promítat na interaktivní tabuli či plátno a pracovat společně nebo individuálně.</a:t>
            </a:r>
          </a:p>
          <a:p>
            <a:r>
              <a:rPr lang="cs-CZ" sz="2100" smtClean="0">
                <a:latin typeface="Arial" charset="0"/>
              </a:rPr>
              <a:t>Žáci se nejprve přečtou úvodní text a poté plní jednotlivé úkoly.</a:t>
            </a:r>
          </a:p>
          <a:p>
            <a:r>
              <a:rPr lang="cs-CZ" sz="2100" smtClean="0">
                <a:latin typeface="Arial" charset="0"/>
              </a:rPr>
              <a:t>Každá prezentace obsahuje správná řešení.</a:t>
            </a:r>
          </a:p>
          <a:p>
            <a:r>
              <a:rPr lang="cs-CZ" sz="2100" smtClean="0">
                <a:latin typeface="Arial" charset="0"/>
              </a:rPr>
              <a:t>O jednotlivých otázkách lze diskutovat, nabízené možnosti lze komentovat, připojovat své vlastní názory a myšlenky.</a:t>
            </a:r>
          </a:p>
          <a:p>
            <a:r>
              <a:rPr lang="cs-CZ" sz="2100" smtClean="0">
                <a:latin typeface="Arial" charset="0"/>
              </a:rPr>
              <a:t>Poslední zadání nabízí možnost zpracovat slohově téma, které souvisí s rozebíranou knihou či autorem.</a:t>
            </a:r>
          </a:p>
          <a:p>
            <a:endParaRPr lang="cs-CZ" sz="2100" smtClean="0"/>
          </a:p>
        </p:txBody>
      </p:sp>
    </p:spTree>
  </p:cSld>
  <p:clrMapOvr>
    <a:masterClrMapping/>
  </p:clrMapOvr>
  <p:transition spd="slow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Podnadpis 2"/>
          <p:cNvSpPr>
            <a:spLocks noGrp="1"/>
          </p:cNvSpPr>
          <p:nvPr>
            <p:ph type="subTitle" idx="1"/>
          </p:nvPr>
        </p:nvSpPr>
        <p:spPr>
          <a:xfrm>
            <a:off x="215900" y="0"/>
            <a:ext cx="8928100" cy="662622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cs-CZ" sz="50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</a:pPr>
            <a:endParaRPr lang="cs-CZ" sz="110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cs-CZ" sz="24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Teta umíněně přicházela a odcházela a už ve dveřích vždy ohlašovala: "Přinesla jsem ti žloutek s cukrem. Přinesla jsem ti med. Přinesla jsem ti zavařeninu. Přinesla jsem ti sýr." Když přišla počtvrté, dědeček rozzuřeně vyskočil a teta se rychle dala na ústup. Sotva se dědeček zase posadil, otevřely se dveře znovu, vstoupil Milouš s rezavou plechovkou v ruce a řekl dědečkovi: "Přinesl jsem ti červy." Dědeček vytřeštil oči a pak za strašného řvaní vyhnal zděšeného Milouše z pokoje.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(…)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Dědeček pravil, že to bylo docela prozíravé, ale že mu není jasno, kdo vypjal hlavní kontakt, když zvonek začal zvonit, kdo vyrazil to okno a proč já jsem se pral se Saturninem. Dříve, než jsem mohl odpovědět, ozval se …. a pravil, že to byl on...</a:t>
            </a:r>
            <a:br>
              <a:rPr lang="cs-CZ" sz="24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Slečna Barbora se na mne se zájmem dívala a pak prohlásila, že mám vlasy plné omítky. Tím byla obrácena pozornost k zarputilému čarostřelci a nakonec se vysvětlilo, že Milouš vůbec neměl v úmyslu střílet, a zvláště ne, jak říkal dědeček, na zeď. Po prvé vystřelil, když mu uklouzla noha a on padal ze schodů. Při tom se puška vzpříčila v zábradlí schodiště a když se ji namáhal vytáhnout, vyšla druhá rána, ačkoliv se prý vůbec nedotkl kohoutku</a:t>
            </a:r>
            <a:r>
              <a:rPr lang="cs-CZ" sz="16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500" smtClean="0"/>
              <a:t/>
            </a:r>
            <a:br>
              <a:rPr lang="cs-CZ" sz="500" smtClean="0"/>
            </a:br>
            <a:r>
              <a:rPr lang="cs-CZ" sz="500" smtClean="0"/>
              <a:t/>
            </a:r>
            <a:br>
              <a:rPr lang="cs-CZ" sz="500" smtClean="0"/>
            </a:br>
            <a:r>
              <a:rPr lang="cs-CZ" sz="500" smtClean="0"/>
              <a:t> 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smtClean="0">
                <a:solidFill>
                  <a:srgbClr val="FFFF00"/>
                </a:solidFill>
                <a:latin typeface="Arial" charset="0"/>
                <a:cs typeface="Trebuchet MS" pitchFamily="34" charset="0"/>
              </a:rPr>
              <a:t>Co z textu </a:t>
            </a:r>
            <a:r>
              <a:rPr lang="cs-CZ" sz="4400" b="1" smtClean="0">
                <a:solidFill>
                  <a:srgbClr val="FFFF00"/>
                </a:solidFill>
                <a:latin typeface="Arial" charset="0"/>
                <a:cs typeface="Trebuchet MS" pitchFamily="34" charset="0"/>
              </a:rPr>
              <a:t>ne</a:t>
            </a:r>
            <a:r>
              <a:rPr lang="cs-CZ" sz="4400" smtClean="0">
                <a:solidFill>
                  <a:srgbClr val="FFFF00"/>
                </a:solidFill>
                <a:latin typeface="Arial" charset="0"/>
                <a:cs typeface="Trebuchet MS" pitchFamily="34" charset="0"/>
              </a:rPr>
              <a:t>vyplývá?</a:t>
            </a:r>
          </a:p>
        </p:txBody>
      </p:sp>
      <p:sp>
        <p:nvSpPr>
          <p:cNvPr id="18434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Clr>
                <a:srgbClr val="FFFF00"/>
              </a:buClr>
              <a:buFont typeface="Wingdings 2" pitchFamily="18" charset="2"/>
              <a:buAutoNum type="alphaLcParenR"/>
            </a:pPr>
            <a:r>
              <a:rPr lang="cs-CZ" sz="2800" smtClean="0"/>
              <a:t> Zarputilým čarostřelcem je myšlen Milouš.</a:t>
            </a:r>
          </a:p>
          <a:p>
            <a:pPr>
              <a:buClr>
                <a:srgbClr val="FFFF00"/>
              </a:buClr>
              <a:buFont typeface="Wingdings 2" pitchFamily="18" charset="2"/>
              <a:buAutoNum type="alphaLcParenR"/>
            </a:pPr>
            <a:r>
              <a:rPr lang="cs-CZ" sz="2800" smtClean="0"/>
              <a:t> Milouš nechtěl střílet na dědečka, ale na zeď.</a:t>
            </a:r>
          </a:p>
          <a:p>
            <a:pPr>
              <a:buClr>
                <a:srgbClr val="FFFF00"/>
              </a:buClr>
              <a:buFont typeface="Wingdings 2" pitchFamily="18" charset="2"/>
              <a:buAutoNum type="alphaLcParenR"/>
            </a:pPr>
            <a:r>
              <a:rPr lang="cs-CZ" sz="2800" smtClean="0"/>
              <a:t> Na dědečkovo rozzuřené vyskočení reagovala teta odchodem.</a:t>
            </a:r>
          </a:p>
        </p:txBody>
      </p:sp>
    </p:spTree>
  </p:cSld>
  <p:clrMapOvr>
    <a:masterClrMapping/>
  </p:clrMapOvr>
  <p:transition spd="slow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400" smtClean="0">
                <a:solidFill>
                  <a:srgbClr val="FFFF00"/>
                </a:solidFill>
                <a:cs typeface="Trebuchet MS" pitchFamily="34" charset="0"/>
              </a:rPr>
              <a:t>1. Kdo je autorem díla?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Wingdings 2" pitchFamily="18" charset="2"/>
              <a:buNone/>
            </a:pPr>
            <a:r>
              <a:rPr lang="cs-CZ" sz="4400" smtClean="0">
                <a:solidFill>
                  <a:srgbClr val="FFFF00"/>
                </a:solidFill>
              </a:rPr>
              <a:t>A)</a:t>
            </a:r>
            <a:r>
              <a:rPr lang="cs-CZ" sz="4400" smtClean="0"/>
              <a:t>Vladimír Vančura</a:t>
            </a:r>
          </a:p>
          <a:p>
            <a:pPr marL="0" indent="0" eaLnBrk="1" hangingPunct="1">
              <a:buFont typeface="Wingdings 2" pitchFamily="18" charset="2"/>
              <a:buNone/>
            </a:pPr>
            <a:endParaRPr lang="cs-CZ" sz="4400" smtClean="0"/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z="4400" smtClean="0">
                <a:solidFill>
                  <a:srgbClr val="FFFF00"/>
                </a:solidFill>
              </a:rPr>
              <a:t>B)</a:t>
            </a:r>
            <a:r>
              <a:rPr lang="cs-CZ" sz="4400" smtClean="0"/>
              <a:t>Zdeněk Jirotka</a:t>
            </a:r>
          </a:p>
          <a:p>
            <a:pPr marL="0" indent="0" eaLnBrk="1" hangingPunct="1">
              <a:buFont typeface="Wingdings 2" pitchFamily="18" charset="2"/>
              <a:buNone/>
            </a:pPr>
            <a:endParaRPr lang="cs-CZ" sz="4400" smtClean="0"/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z="4400" smtClean="0">
                <a:solidFill>
                  <a:srgbClr val="FFFF00"/>
                </a:solidFill>
              </a:rPr>
              <a:t>C)</a:t>
            </a:r>
            <a:r>
              <a:rPr lang="cs-CZ" sz="4400" smtClean="0"/>
              <a:t>Ivan Blatný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400" smtClean="0">
                <a:solidFill>
                  <a:srgbClr val="FFFF00"/>
                </a:solidFill>
                <a:cs typeface="Trebuchet MS" pitchFamily="34" charset="0"/>
              </a:rPr>
              <a:t>2. </a:t>
            </a:r>
            <a:r>
              <a:rPr lang="cs-CZ" sz="4400" smtClean="0">
                <a:solidFill>
                  <a:srgbClr val="FFFF00"/>
                </a:solidFill>
                <a:latin typeface="Arial" charset="0"/>
                <a:cs typeface="Trebuchet MS" pitchFamily="34" charset="0"/>
              </a:rPr>
              <a:t>Jaký je název díla?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323850" y="1806575"/>
            <a:ext cx="8820150" cy="4052888"/>
          </a:xfrm>
        </p:spPr>
        <p:txBody>
          <a:bodyPr/>
          <a:lstStyle/>
          <a:p>
            <a:pPr marL="0" indent="0" eaLnBrk="1" hangingPunct="1">
              <a:buFont typeface="Wingdings 2" pitchFamily="18" charset="2"/>
              <a:buNone/>
            </a:pPr>
            <a:r>
              <a:rPr lang="cs-CZ" sz="3200" smtClean="0">
                <a:solidFill>
                  <a:srgbClr val="FFFF00"/>
                </a:solidFill>
              </a:rPr>
              <a:t>A)</a:t>
            </a:r>
            <a:r>
              <a:rPr lang="cs-CZ" sz="3200" smtClean="0"/>
              <a:t>Bílá nemoc</a:t>
            </a:r>
          </a:p>
          <a:p>
            <a:pPr marL="0" indent="0" eaLnBrk="1" hangingPunct="1">
              <a:buFont typeface="Wingdings 2" pitchFamily="18" charset="2"/>
              <a:buNone/>
            </a:pPr>
            <a:endParaRPr lang="cs-CZ" sz="3200" smtClean="0"/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z="3200" smtClean="0">
                <a:solidFill>
                  <a:srgbClr val="FFFF00"/>
                </a:solidFill>
              </a:rPr>
              <a:t>B)</a:t>
            </a:r>
            <a:r>
              <a:rPr lang="cs-CZ" sz="3200" smtClean="0"/>
              <a:t>Obsluhoval jsem anglického krále</a:t>
            </a:r>
          </a:p>
          <a:p>
            <a:pPr marL="0" indent="0" eaLnBrk="1" hangingPunct="1">
              <a:buFont typeface="Wingdings 2" pitchFamily="18" charset="2"/>
              <a:buNone/>
            </a:pPr>
            <a:endParaRPr lang="cs-CZ" sz="3200" smtClean="0"/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z="3200" smtClean="0">
                <a:solidFill>
                  <a:srgbClr val="FFFF00"/>
                </a:solidFill>
              </a:rPr>
              <a:t>C)</a:t>
            </a:r>
            <a:r>
              <a:rPr lang="cs-CZ" sz="3200" smtClean="0"/>
              <a:t>Saturnin</a:t>
            </a:r>
          </a:p>
          <a:p>
            <a:pPr marL="0" indent="0" eaLnBrk="1" hangingPunct="1"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smtClean="0">
                <a:solidFill>
                  <a:srgbClr val="FFFF00"/>
                </a:solidFill>
                <a:cs typeface="Trebuchet MS" pitchFamily="34" charset="0"/>
              </a:rPr>
              <a:t>3. Jaký je literární druh a žánr knihy?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Wingdings 2" pitchFamily="18" charset="2"/>
              <a:buNone/>
            </a:pPr>
            <a:r>
              <a:rPr lang="cs-CZ" sz="3600" smtClean="0">
                <a:solidFill>
                  <a:srgbClr val="FFFF00"/>
                </a:solidFill>
              </a:rPr>
              <a:t>A)</a:t>
            </a:r>
            <a:r>
              <a:rPr lang="cs-CZ" sz="3600" smtClean="0"/>
              <a:t>Epika, Psychologický román</a:t>
            </a:r>
          </a:p>
          <a:p>
            <a:pPr marL="0" indent="0" eaLnBrk="1" hangingPunct="1">
              <a:buFont typeface="Wingdings 2" pitchFamily="18" charset="2"/>
              <a:buNone/>
            </a:pPr>
            <a:endParaRPr lang="cs-CZ" sz="3600" smtClean="0"/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z="3600" smtClean="0">
                <a:solidFill>
                  <a:srgbClr val="FFFF00"/>
                </a:solidFill>
              </a:rPr>
              <a:t>B)</a:t>
            </a:r>
            <a:r>
              <a:rPr lang="cs-CZ" sz="3600" smtClean="0"/>
              <a:t>Epika, Humoristický román</a:t>
            </a:r>
          </a:p>
          <a:p>
            <a:pPr marL="0" indent="0" eaLnBrk="1" hangingPunct="1">
              <a:buFont typeface="Wingdings 2" pitchFamily="18" charset="2"/>
              <a:buNone/>
            </a:pPr>
            <a:endParaRPr lang="cs-CZ" sz="3600" smtClean="0"/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z="3600" smtClean="0">
                <a:solidFill>
                  <a:srgbClr val="FFFF00"/>
                </a:solidFill>
              </a:rPr>
              <a:t>C)</a:t>
            </a:r>
            <a:r>
              <a:rPr lang="cs-CZ" sz="3600" smtClean="0">
                <a:latin typeface="Arial" charset="0"/>
              </a:rPr>
              <a:t>Lyrika</a:t>
            </a:r>
            <a:r>
              <a:rPr lang="cs-CZ" sz="3600" smtClean="0"/>
              <a:t>, Satirický román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000" smtClean="0">
                <a:solidFill>
                  <a:srgbClr val="FFFF00"/>
                </a:solidFill>
                <a:cs typeface="Trebuchet MS" pitchFamily="34" charset="0"/>
              </a:rPr>
              <a:t>4. Které další knihy </a:t>
            </a:r>
            <a:r>
              <a:rPr lang="cs-CZ" sz="3000" smtClean="0">
                <a:solidFill>
                  <a:srgbClr val="FFFF00"/>
                </a:solidFill>
                <a:latin typeface="Arial" charset="0"/>
                <a:cs typeface="Trebuchet MS" pitchFamily="34" charset="0"/>
              </a:rPr>
              <a:t>autor napsal</a:t>
            </a:r>
            <a:r>
              <a:rPr lang="cs-CZ" sz="3000" smtClean="0">
                <a:solidFill>
                  <a:srgbClr val="FFFF00"/>
                </a:solidFill>
                <a:cs typeface="Trebuchet MS" pitchFamily="34" charset="0"/>
              </a:rPr>
              <a:t>?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Wingdings 2" pitchFamily="18" charset="2"/>
              <a:buNone/>
            </a:pPr>
            <a:r>
              <a:rPr lang="cs-CZ" sz="2000" smtClean="0">
                <a:solidFill>
                  <a:srgbClr val="FFFF00"/>
                </a:solidFill>
              </a:rPr>
              <a:t>A)</a:t>
            </a:r>
            <a:r>
              <a:rPr lang="cs-CZ" sz="2000" smtClean="0"/>
              <a:t>Katapult, Mladý muž a bílá velryba, Muka obraznosti</a:t>
            </a:r>
          </a:p>
          <a:p>
            <a:pPr marL="0" indent="0" eaLnBrk="1" hangingPunct="1">
              <a:buFont typeface="Wingdings 2" pitchFamily="18" charset="2"/>
              <a:buNone/>
            </a:pPr>
            <a:endParaRPr lang="cs-CZ" sz="2000" smtClean="0"/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z="2000" smtClean="0">
                <a:solidFill>
                  <a:srgbClr val="FFFF00"/>
                </a:solidFill>
              </a:rPr>
              <a:t>B)</a:t>
            </a:r>
            <a:r>
              <a:rPr lang="cs-CZ" sz="2000" smtClean="0"/>
              <a:t>Profesor biologie na žebříku, Muž se </a:t>
            </a:r>
            <a:r>
              <a:rPr lang="cs-CZ" sz="2000" smtClean="0">
                <a:latin typeface="Arial" charset="0"/>
              </a:rPr>
              <a:t>p</a:t>
            </a:r>
            <a:r>
              <a:rPr lang="cs-CZ" sz="2000" smtClean="0"/>
              <a:t>sem, Sedmilháří</a:t>
            </a:r>
          </a:p>
          <a:p>
            <a:pPr marL="0" indent="0" eaLnBrk="1" hangingPunct="1">
              <a:buFont typeface="Wingdings 2" pitchFamily="18" charset="2"/>
              <a:buNone/>
            </a:pPr>
            <a:endParaRPr lang="cs-CZ" sz="2000" smtClean="0"/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z="2000" smtClean="0">
                <a:solidFill>
                  <a:srgbClr val="FFFF00"/>
                </a:solidFill>
              </a:rPr>
              <a:t>C)</a:t>
            </a:r>
            <a:r>
              <a:rPr lang="cs-CZ" sz="2000" smtClean="0"/>
              <a:t>Amazonský proud, Dlouhý, Široký a Bystrozraký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395288" y="676275"/>
            <a:ext cx="8208962" cy="923925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FFFF00"/>
                </a:solidFill>
                <a:cs typeface="Trebuchet MS" pitchFamily="34" charset="0"/>
              </a:rPr>
              <a:t>5. Která charakteristika nejlépe </a:t>
            </a:r>
            <a:r>
              <a:rPr lang="cs-CZ" smtClean="0">
                <a:solidFill>
                  <a:srgbClr val="FFFF00"/>
                </a:solidFill>
                <a:latin typeface="Arial" charset="0"/>
                <a:cs typeface="Trebuchet MS" pitchFamily="34" charset="0"/>
              </a:rPr>
              <a:t>vystihuje</a:t>
            </a:r>
            <a:r>
              <a:rPr lang="cs-CZ" smtClean="0">
                <a:solidFill>
                  <a:srgbClr val="FFFF00"/>
                </a:solidFill>
                <a:cs typeface="Trebuchet MS" pitchFamily="34" charset="0"/>
              </a:rPr>
              <a:t> knihu?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971550" y="2205038"/>
            <a:ext cx="7124700" cy="4051300"/>
          </a:xfrm>
        </p:spPr>
        <p:txBody>
          <a:bodyPr/>
          <a:lstStyle/>
          <a:p>
            <a:pPr marL="0" indent="0" eaLnBrk="1" hangingPunct="1">
              <a:buFont typeface="Wingdings 2" pitchFamily="18" charset="2"/>
              <a:buNone/>
            </a:pPr>
            <a:r>
              <a:rPr lang="cs-CZ" sz="2000" smtClean="0">
                <a:solidFill>
                  <a:srgbClr val="FFFF00"/>
                </a:solidFill>
              </a:rPr>
              <a:t>A)</a:t>
            </a:r>
            <a:r>
              <a:rPr lang="cs-CZ" sz="2000" smtClean="0"/>
              <a:t>Suchý anglický humor, dělení na kapitoly, vyskytuje se přímá řeč, citace dopisů, ironie, přísloví</a:t>
            </a:r>
          </a:p>
          <a:p>
            <a:pPr marL="0" indent="0" eaLnBrk="1" hangingPunct="1">
              <a:buFont typeface="Wingdings 2" pitchFamily="18" charset="2"/>
              <a:buNone/>
            </a:pPr>
            <a:endParaRPr lang="cs-CZ" sz="2000" smtClean="0"/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z="2000" smtClean="0">
                <a:solidFill>
                  <a:srgbClr val="FFFF00"/>
                </a:solidFill>
              </a:rPr>
              <a:t>B)</a:t>
            </a:r>
            <a:r>
              <a:rPr lang="cs-CZ" sz="2000" smtClean="0"/>
              <a:t>Příběhy jsou vyprávěny jednoduše a chronologicky, bohaté metafory, citová zabarvenost (humor a satira, ale i smutek a neštěstí), vypravování a líčení </a:t>
            </a:r>
          </a:p>
          <a:p>
            <a:pPr marL="0" indent="0" eaLnBrk="1" hangingPunct="1">
              <a:buFont typeface="Wingdings 2" pitchFamily="18" charset="2"/>
              <a:buNone/>
            </a:pPr>
            <a:endParaRPr lang="cs-CZ" sz="2000" smtClean="0">
              <a:solidFill>
                <a:srgbClr val="FFFF00"/>
              </a:solidFill>
            </a:endParaRPr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z="2000" smtClean="0">
                <a:solidFill>
                  <a:srgbClr val="FFFF00"/>
                </a:solidFill>
              </a:rPr>
              <a:t>C)</a:t>
            </a:r>
            <a:r>
              <a:rPr lang="cs-CZ" sz="2000" smtClean="0"/>
              <a:t>Ironický pohled na společenské in</a:t>
            </a:r>
            <a:r>
              <a:rPr lang="cs-CZ" sz="2000" smtClean="0">
                <a:latin typeface="Arial" charset="0"/>
              </a:rPr>
              <a:t>di</a:t>
            </a:r>
            <a:r>
              <a:rPr lang="cs-CZ" sz="2000" smtClean="0"/>
              <a:t>viduální problémy a etické konflikty, maloměstští, totalitní poměry, svěží vypravěčský styl, hra mezi skutečností a fikcí</a:t>
            </a:r>
            <a:endParaRPr lang="cs-CZ" sz="200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FFFF00"/>
                </a:solidFill>
                <a:cs typeface="Trebuchet MS" pitchFamily="34" charset="0"/>
              </a:rPr>
              <a:t>6. Která kompozice</a:t>
            </a:r>
            <a:r>
              <a:rPr lang="cs-CZ" smtClean="0">
                <a:solidFill>
                  <a:srgbClr val="FFFF00"/>
                </a:solidFill>
                <a:latin typeface="Arial" charset="0"/>
                <a:cs typeface="Trebuchet MS" pitchFamily="34" charset="0"/>
              </a:rPr>
              <a:t> </a:t>
            </a:r>
            <a:r>
              <a:rPr lang="cs-CZ" smtClean="0">
                <a:solidFill>
                  <a:srgbClr val="FFFF00"/>
                </a:solidFill>
                <a:cs typeface="Trebuchet MS" pitchFamily="34" charset="0"/>
              </a:rPr>
              <a:t>odpovídá</a:t>
            </a:r>
            <a:r>
              <a:rPr lang="cs-CZ" smtClean="0">
                <a:solidFill>
                  <a:srgbClr val="FFFF00"/>
                </a:solidFill>
                <a:latin typeface="Arial" charset="0"/>
                <a:cs typeface="Trebuchet MS" pitchFamily="34" charset="0"/>
              </a:rPr>
              <a:t> </a:t>
            </a:r>
            <a:r>
              <a:rPr lang="cs-CZ" smtClean="0">
                <a:solidFill>
                  <a:srgbClr val="FFFF00"/>
                </a:solidFill>
                <a:cs typeface="Trebuchet MS" pitchFamily="34" charset="0"/>
              </a:rPr>
              <a:t> dílu?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Wingdings 2" pitchFamily="18" charset="2"/>
              <a:buNone/>
            </a:pPr>
            <a:r>
              <a:rPr lang="cs-CZ" sz="3600" smtClean="0">
                <a:solidFill>
                  <a:srgbClr val="FFFF00"/>
                </a:solidFill>
              </a:rPr>
              <a:t>A)</a:t>
            </a:r>
            <a:r>
              <a:rPr lang="cs-CZ" sz="3600" smtClean="0"/>
              <a:t>Řetězová</a:t>
            </a:r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z="3600" smtClean="0">
                <a:solidFill>
                  <a:srgbClr val="FFFF00"/>
                </a:solidFill>
              </a:rPr>
              <a:t>B)</a:t>
            </a:r>
            <a:r>
              <a:rPr lang="cs-CZ" sz="3600" smtClean="0"/>
              <a:t>Chronologická</a:t>
            </a:r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z="3600" smtClean="0">
                <a:solidFill>
                  <a:srgbClr val="FFFF00"/>
                </a:solidFill>
              </a:rPr>
              <a:t>C)</a:t>
            </a:r>
            <a:r>
              <a:rPr lang="cs-CZ" sz="3600" smtClean="0"/>
              <a:t>Rámcová</a:t>
            </a:r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z="3600" smtClean="0">
                <a:solidFill>
                  <a:srgbClr val="FFFF00"/>
                </a:solidFill>
              </a:rPr>
              <a:t>D)</a:t>
            </a:r>
            <a:r>
              <a:rPr lang="cs-CZ" sz="3600" smtClean="0"/>
              <a:t>Retrospektivní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smtClean="0">
                <a:solidFill>
                  <a:srgbClr val="FFFF00"/>
                </a:solidFill>
                <a:cs typeface="Trebuchet MS" pitchFamily="34" charset="0"/>
              </a:rPr>
              <a:t>7. Kdy a kde se odehrává děj knihy?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Wingdings 2" pitchFamily="18" charset="2"/>
              <a:buNone/>
            </a:pPr>
            <a:r>
              <a:rPr lang="cs-CZ" sz="2800" smtClean="0">
                <a:solidFill>
                  <a:srgbClr val="FFFF00"/>
                </a:solidFill>
              </a:rPr>
              <a:t>A)</a:t>
            </a:r>
            <a:r>
              <a:rPr lang="cs-CZ" sz="2800" smtClean="0"/>
              <a:t>čas není přesně udán, Praha, loď venkovské sídlo u dědečka</a:t>
            </a:r>
            <a:r>
              <a:rPr lang="cs-CZ" sz="2800" smtClean="0">
                <a:latin typeface="Arial" charset="0"/>
              </a:rPr>
              <a:t> a okolí</a:t>
            </a:r>
          </a:p>
          <a:p>
            <a:pPr marL="0" indent="0" eaLnBrk="1" hangingPunct="1">
              <a:buFont typeface="Wingdings 2" pitchFamily="18" charset="2"/>
              <a:buNone/>
            </a:pPr>
            <a:endParaRPr lang="cs-CZ" sz="2800" smtClean="0"/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z="2800" smtClean="0">
                <a:solidFill>
                  <a:srgbClr val="FFFF00"/>
                </a:solidFill>
              </a:rPr>
              <a:t>B)</a:t>
            </a:r>
            <a:r>
              <a:rPr lang="cs-CZ" sz="2800" smtClean="0"/>
              <a:t>1.pol. 20.století, Praha, Buštěhrad, Křivoklátsko, Berounka  </a:t>
            </a:r>
          </a:p>
          <a:p>
            <a:pPr marL="0" indent="0" eaLnBrk="1" hangingPunct="1">
              <a:buFont typeface="Wingdings 2" pitchFamily="18" charset="2"/>
              <a:buNone/>
            </a:pPr>
            <a:endParaRPr lang="cs-CZ" sz="2800" smtClean="0"/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z="2800" smtClean="0">
                <a:solidFill>
                  <a:srgbClr val="FFFF00"/>
                </a:solidFill>
              </a:rPr>
              <a:t>C)</a:t>
            </a:r>
            <a:r>
              <a:rPr lang="cs-CZ" sz="2800" smtClean="0"/>
              <a:t>1968 – 1989, Praha a Sázava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FFFF00"/>
                </a:solidFill>
                <a:cs typeface="Trebuchet MS" pitchFamily="34" charset="0"/>
              </a:rPr>
              <a:t>8. Kdo jsou současníci autora? 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Wingdings 2" pitchFamily="18" charset="2"/>
              <a:buNone/>
            </a:pPr>
            <a:r>
              <a:rPr lang="cs-CZ" sz="2400" smtClean="0">
                <a:solidFill>
                  <a:srgbClr val="FFFF00"/>
                </a:solidFill>
              </a:rPr>
              <a:t>A)</a:t>
            </a:r>
            <a:r>
              <a:rPr lang="cs-CZ" sz="2400" smtClean="0"/>
              <a:t>K.H. Mácha, K.J. Erben, K.H.Borovský</a:t>
            </a:r>
          </a:p>
          <a:p>
            <a:pPr marL="0" indent="0" eaLnBrk="1" hangingPunct="1">
              <a:buFont typeface="Wingdings 2" pitchFamily="18" charset="2"/>
              <a:buNone/>
            </a:pPr>
            <a:endParaRPr lang="cs-CZ" sz="2400" smtClean="0"/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z="2400" smtClean="0">
                <a:solidFill>
                  <a:srgbClr val="FFFF00"/>
                </a:solidFill>
              </a:rPr>
              <a:t>B)</a:t>
            </a:r>
            <a:r>
              <a:rPr lang="cs-CZ" sz="2400" smtClean="0"/>
              <a:t>A</a:t>
            </a:r>
            <a:r>
              <a:rPr lang="cs-CZ" sz="2400" smtClean="0">
                <a:latin typeface="Arial" charset="0"/>
              </a:rPr>
              <a:t>. </a:t>
            </a:r>
            <a:r>
              <a:rPr lang="cs-CZ" sz="2400" smtClean="0"/>
              <a:t>Lustig, M.Kundera, J.Škv</a:t>
            </a:r>
            <a:r>
              <a:rPr lang="cs-CZ" sz="2400" smtClean="0">
                <a:latin typeface="Arial" charset="0"/>
              </a:rPr>
              <a:t>o</a:t>
            </a:r>
            <a:r>
              <a:rPr lang="cs-CZ" sz="2400" smtClean="0"/>
              <a:t>recký</a:t>
            </a:r>
          </a:p>
          <a:p>
            <a:pPr marL="0" indent="0" eaLnBrk="1" hangingPunct="1">
              <a:buFont typeface="Wingdings 2" pitchFamily="18" charset="2"/>
              <a:buNone/>
            </a:pPr>
            <a:endParaRPr lang="cs-CZ" sz="2400" smtClean="0"/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z="2400" smtClean="0">
                <a:solidFill>
                  <a:srgbClr val="FFFF00"/>
                </a:solidFill>
              </a:rPr>
              <a:t>C)</a:t>
            </a:r>
            <a:r>
              <a:rPr lang="cs-CZ" sz="2400" smtClean="0"/>
              <a:t>J.Arbes, J</a:t>
            </a:r>
            <a:r>
              <a:rPr lang="cs-CZ" sz="2400" smtClean="0">
                <a:latin typeface="Arial" charset="0"/>
              </a:rPr>
              <a:t>. Ze</a:t>
            </a:r>
            <a:r>
              <a:rPr lang="cs-CZ" sz="2400" smtClean="0"/>
              <a:t>yer, J.V.Sládek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>
          <a:xfrm>
            <a:off x="1009650" y="676275"/>
            <a:ext cx="7378774" cy="923925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rgbClr val="FFFF00"/>
                </a:solidFill>
                <a:cs typeface="Trebuchet MS" pitchFamily="34" charset="0"/>
              </a:rPr>
              <a:t>9. Přiraď charakteristiky k </a:t>
            </a:r>
            <a:r>
              <a:rPr lang="cs-CZ" dirty="0" smtClean="0">
                <a:solidFill>
                  <a:srgbClr val="FFFF00"/>
                </a:solidFill>
                <a:cs typeface="Trebuchet MS" pitchFamily="34" charset="0"/>
              </a:rPr>
              <a:t>hlavním </a:t>
            </a:r>
            <a:r>
              <a:rPr lang="cs-CZ" dirty="0" smtClean="0">
                <a:solidFill>
                  <a:srgbClr val="FFFF00"/>
                </a:solidFill>
                <a:cs typeface="Trebuchet MS" pitchFamily="34" charset="0"/>
              </a:rPr>
              <a:t>postavám</a:t>
            </a: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>
          <a:xfrm>
            <a:off x="323850" y="1628775"/>
            <a:ext cx="3671888" cy="5113338"/>
          </a:xfrm>
        </p:spPr>
        <p:txBody>
          <a:bodyPr/>
          <a:lstStyle/>
          <a:p>
            <a:pPr marL="0" indent="0" eaLnBrk="1" hangingPunct="1">
              <a:buFont typeface="Wingdings 2" pitchFamily="18" charset="2"/>
              <a:buNone/>
            </a:pPr>
            <a:r>
              <a:rPr lang="cs-CZ" sz="2400" smtClean="0">
                <a:solidFill>
                  <a:srgbClr val="FFFF00"/>
                </a:solidFill>
              </a:rPr>
              <a:t>1.</a:t>
            </a:r>
            <a:r>
              <a:rPr lang="cs-CZ" sz="2400" smtClean="0"/>
              <a:t>Saturnin</a:t>
            </a:r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z="2400" smtClean="0">
                <a:solidFill>
                  <a:srgbClr val="FFFF00"/>
                </a:solidFill>
              </a:rPr>
              <a:t>2.</a:t>
            </a:r>
            <a:r>
              <a:rPr lang="cs-CZ" sz="2400" smtClean="0"/>
              <a:t>Vypravěč</a:t>
            </a:r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z="2400" smtClean="0">
                <a:solidFill>
                  <a:srgbClr val="FFFF00"/>
                </a:solidFill>
              </a:rPr>
              <a:t>3.</a:t>
            </a:r>
            <a:r>
              <a:rPr lang="cs-CZ" sz="2400" smtClean="0"/>
              <a:t>Teta Kateřina</a:t>
            </a:r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z="2400" smtClean="0">
                <a:solidFill>
                  <a:srgbClr val="FFFF00"/>
                </a:solidFill>
              </a:rPr>
              <a:t>4.</a:t>
            </a:r>
            <a:r>
              <a:rPr lang="cs-CZ" sz="2400" smtClean="0"/>
              <a:t>Milouš</a:t>
            </a:r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z="2400" smtClean="0">
                <a:solidFill>
                  <a:srgbClr val="FFFF00"/>
                </a:solidFill>
              </a:rPr>
              <a:t>5.</a:t>
            </a:r>
            <a:r>
              <a:rPr lang="cs-CZ" sz="2400" smtClean="0"/>
              <a:t>Slečna Barbora</a:t>
            </a:r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z="2400" smtClean="0">
                <a:solidFill>
                  <a:srgbClr val="FFFF00"/>
                </a:solidFill>
              </a:rPr>
              <a:t>6.</a:t>
            </a:r>
            <a:r>
              <a:rPr lang="cs-CZ" sz="2400" smtClean="0"/>
              <a:t>Doktor Vlach</a:t>
            </a:r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z="2400" smtClean="0">
                <a:solidFill>
                  <a:srgbClr val="FFFF00"/>
                </a:solidFill>
              </a:rPr>
              <a:t>7.</a:t>
            </a:r>
            <a:r>
              <a:rPr lang="cs-CZ" sz="2400" smtClean="0"/>
              <a:t>Vypravěčův dědeček</a:t>
            </a:r>
          </a:p>
          <a:p>
            <a:pPr marL="0" indent="0" eaLnBrk="1" hangingPunct="1">
              <a:buFont typeface="Wingdings 2" pitchFamily="18" charset="2"/>
              <a:buNone/>
            </a:pPr>
            <a:endParaRPr lang="cs-CZ" sz="2400" smtClean="0"/>
          </a:p>
        </p:txBody>
      </p:sp>
      <p:sp>
        <p:nvSpPr>
          <p:cNvPr id="27651" name="Text Box 4"/>
          <p:cNvSpPr txBox="1">
            <a:spLocks noChangeArrowheads="1"/>
          </p:cNvSpPr>
          <p:nvPr/>
        </p:nvSpPr>
        <p:spPr bwMode="auto">
          <a:xfrm>
            <a:off x="4427538" y="1557338"/>
            <a:ext cx="4537075" cy="544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FFFF00"/>
                </a:solidFill>
                <a:latin typeface="Verdana" pitchFamily="34" charset="0"/>
              </a:rPr>
              <a:t>A. </a:t>
            </a:r>
            <a:r>
              <a:rPr lang="cs-CZ">
                <a:latin typeface="Verdana" pitchFamily="34" charset="0"/>
              </a:rPr>
              <a:t>Třicetiletý muž, miluju slečnu Barboru</a:t>
            </a:r>
          </a:p>
          <a:p>
            <a:r>
              <a:rPr lang="cs-CZ">
                <a:solidFill>
                  <a:srgbClr val="FFFF00"/>
                </a:solidFill>
                <a:latin typeface="Verdana" pitchFamily="34" charset="0"/>
              </a:rPr>
              <a:t>B. </a:t>
            </a:r>
            <a:r>
              <a:rPr lang="cs-CZ">
                <a:latin typeface="Verdana" pitchFamily="34" charset="0"/>
              </a:rPr>
              <a:t>Milá, energická, moderní žena</a:t>
            </a:r>
          </a:p>
          <a:p>
            <a:r>
              <a:rPr lang="cs-CZ">
                <a:solidFill>
                  <a:srgbClr val="FFFF00"/>
                </a:solidFill>
                <a:latin typeface="Verdana" pitchFamily="34" charset="0"/>
              </a:rPr>
              <a:t>C. </a:t>
            </a:r>
            <a:r>
              <a:rPr lang="cs-CZ">
                <a:latin typeface="Verdana" pitchFamily="34" charset="0"/>
              </a:rPr>
              <a:t>Starý bohatý pán, zapálený příznivec el. proudu</a:t>
            </a:r>
          </a:p>
          <a:p>
            <a:r>
              <a:rPr lang="cs-CZ">
                <a:solidFill>
                  <a:srgbClr val="FFFF00"/>
                </a:solidFill>
                <a:latin typeface="Verdana" pitchFamily="34" charset="0"/>
              </a:rPr>
              <a:t>D.</a:t>
            </a:r>
            <a:r>
              <a:rPr lang="cs-CZ">
                <a:latin typeface="Verdana" pitchFamily="34" charset="0"/>
              </a:rPr>
              <a:t> Vzdělaný a inteligentní postarší muž, který o všech věcech kolem sebe přemýšlí a komentuje je, používá vznešenější jazyk, v němž je použito více životního moudra</a:t>
            </a:r>
          </a:p>
          <a:p>
            <a:r>
              <a:rPr lang="cs-CZ">
                <a:solidFill>
                  <a:srgbClr val="FFFF00"/>
                </a:solidFill>
                <a:latin typeface="Verdana" pitchFamily="34" charset="0"/>
              </a:rPr>
              <a:t>E. </a:t>
            </a:r>
            <a:r>
              <a:rPr lang="cs-CZ">
                <a:latin typeface="Verdana" pitchFamily="34" charset="0"/>
              </a:rPr>
              <a:t>Svérázný sluha, má svou vlastní hlavu, dokáže si poradit v jakékoli situaci, vynalézavý</a:t>
            </a:r>
            <a:br>
              <a:rPr lang="cs-CZ">
                <a:latin typeface="Verdana" pitchFamily="34" charset="0"/>
              </a:rPr>
            </a:br>
            <a:r>
              <a:rPr lang="cs-CZ">
                <a:solidFill>
                  <a:srgbClr val="FFFF00"/>
                </a:solidFill>
                <a:latin typeface="Verdana" pitchFamily="34" charset="0"/>
              </a:rPr>
              <a:t>F.</a:t>
            </a:r>
            <a:r>
              <a:rPr lang="cs-CZ">
                <a:latin typeface="Verdana" pitchFamily="34" charset="0"/>
              </a:rPr>
              <a:t> Syn tety Kateřiny, neotesaný budižkničemu</a:t>
            </a:r>
          </a:p>
          <a:p>
            <a:r>
              <a:rPr lang="cs-CZ">
                <a:solidFill>
                  <a:srgbClr val="FFFF00"/>
                </a:solidFill>
                <a:latin typeface="Verdana" pitchFamily="34" charset="0"/>
              </a:rPr>
              <a:t>G.</a:t>
            </a:r>
            <a:r>
              <a:rPr lang="cs-CZ">
                <a:latin typeface="Verdana" pitchFamily="34" charset="0"/>
              </a:rPr>
              <a:t> Nesnesitelná žena, snaží se získat dědečkovo dědictví, vyjadřuje se stále v příslovích</a:t>
            </a:r>
          </a:p>
          <a:p>
            <a:pPr>
              <a:spcBef>
                <a:spcPct val="50000"/>
              </a:spcBef>
            </a:pPr>
            <a:endParaRPr lang="cs-CZ">
              <a:latin typeface="Verdana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FFFF00"/>
                </a:solidFill>
                <a:cs typeface="Trebuchet MS" pitchFamily="34" charset="0"/>
              </a:rPr>
              <a:t>10. Na které fot</a:t>
            </a:r>
            <a:r>
              <a:rPr lang="cs-CZ" smtClean="0">
                <a:solidFill>
                  <a:srgbClr val="FFFF00"/>
                </a:solidFill>
                <a:latin typeface="Arial" charset="0"/>
                <a:cs typeface="Trebuchet MS" pitchFamily="34" charset="0"/>
              </a:rPr>
              <a:t>ografii</a:t>
            </a:r>
            <a:r>
              <a:rPr lang="cs-CZ" smtClean="0">
                <a:solidFill>
                  <a:srgbClr val="FFFF00"/>
                </a:solidFill>
                <a:cs typeface="Trebuchet MS" pitchFamily="34" charset="0"/>
              </a:rPr>
              <a:t> je autor ukázky?</a:t>
            </a:r>
          </a:p>
        </p:txBody>
      </p:sp>
      <p:pic>
        <p:nvPicPr>
          <p:cNvPr id="2867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156325" y="1843088"/>
            <a:ext cx="2447925" cy="2792412"/>
          </a:xfrm>
        </p:spPr>
      </p:pic>
      <p:pic>
        <p:nvPicPr>
          <p:cNvPr id="28675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1844675"/>
            <a:ext cx="2381250" cy="279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6" name="Obrázek 5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67075" y="1844675"/>
            <a:ext cx="2459038" cy="279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7" name="TextovéPole 6"/>
          <p:cNvSpPr txBox="1">
            <a:spLocks noChangeArrowheads="1"/>
          </p:cNvSpPr>
          <p:nvPr/>
        </p:nvSpPr>
        <p:spPr bwMode="auto">
          <a:xfrm>
            <a:off x="684213" y="5013325"/>
            <a:ext cx="18002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FFFF00"/>
                </a:solidFill>
                <a:latin typeface="Verdana" pitchFamily="34" charset="0"/>
              </a:rPr>
              <a:t>A</a:t>
            </a:r>
          </a:p>
        </p:txBody>
      </p:sp>
      <p:sp>
        <p:nvSpPr>
          <p:cNvPr id="28678" name="TextovéPole 8"/>
          <p:cNvSpPr txBox="1">
            <a:spLocks noChangeArrowheads="1"/>
          </p:cNvSpPr>
          <p:nvPr/>
        </p:nvSpPr>
        <p:spPr bwMode="auto">
          <a:xfrm>
            <a:off x="3776663" y="5013325"/>
            <a:ext cx="12239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FFFF00"/>
                </a:solidFill>
                <a:latin typeface="Verdana" pitchFamily="34" charset="0"/>
              </a:rPr>
              <a:t>B</a:t>
            </a:r>
          </a:p>
        </p:txBody>
      </p:sp>
      <p:sp>
        <p:nvSpPr>
          <p:cNvPr id="28679" name="TextovéPole 9"/>
          <p:cNvSpPr txBox="1">
            <a:spLocks noChangeArrowheads="1"/>
          </p:cNvSpPr>
          <p:nvPr/>
        </p:nvSpPr>
        <p:spPr bwMode="auto">
          <a:xfrm>
            <a:off x="6588125" y="4989513"/>
            <a:ext cx="14398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FFFF00"/>
                </a:solidFill>
                <a:latin typeface="Verdana" pitchFamily="34" charset="0"/>
              </a:rPr>
              <a:t>C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FFFF00"/>
                </a:solidFill>
                <a:cs typeface="Trebuchet MS" pitchFamily="34" charset="0"/>
              </a:rPr>
              <a:t>11. Na které fo</a:t>
            </a:r>
            <a:r>
              <a:rPr lang="cs-CZ" smtClean="0">
                <a:solidFill>
                  <a:srgbClr val="FFFF00"/>
                </a:solidFill>
                <a:latin typeface="Arial" charset="0"/>
                <a:cs typeface="Trebuchet MS" pitchFamily="34" charset="0"/>
              </a:rPr>
              <a:t>tografii</a:t>
            </a:r>
            <a:r>
              <a:rPr lang="cs-CZ" smtClean="0">
                <a:solidFill>
                  <a:srgbClr val="FFFF00"/>
                </a:solidFill>
                <a:cs typeface="Trebuchet MS" pitchFamily="34" charset="0"/>
              </a:rPr>
              <a:t> je hlavní postava (Saturnin) ?</a:t>
            </a:r>
          </a:p>
        </p:txBody>
      </p:sp>
      <p:pic>
        <p:nvPicPr>
          <p:cNvPr id="29699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4395788"/>
            <a:ext cx="2954338" cy="2462212"/>
          </a:xfrm>
        </p:spPr>
      </p:pic>
      <p:sp>
        <p:nvSpPr>
          <p:cNvPr id="29701" name="TextovéPole 6"/>
          <p:cNvSpPr txBox="1">
            <a:spLocks noChangeArrowheads="1"/>
          </p:cNvSpPr>
          <p:nvPr/>
        </p:nvSpPr>
        <p:spPr bwMode="auto">
          <a:xfrm>
            <a:off x="539750" y="3651250"/>
            <a:ext cx="19446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FFFF00"/>
                </a:solidFill>
                <a:latin typeface="Verdana" pitchFamily="34" charset="0"/>
              </a:rPr>
              <a:t>A</a:t>
            </a:r>
          </a:p>
        </p:txBody>
      </p:sp>
      <p:sp>
        <p:nvSpPr>
          <p:cNvPr id="29702" name="TextovéPole 7"/>
          <p:cNvSpPr txBox="1">
            <a:spLocks noChangeArrowheads="1"/>
          </p:cNvSpPr>
          <p:nvPr/>
        </p:nvSpPr>
        <p:spPr bwMode="auto">
          <a:xfrm>
            <a:off x="3721100" y="2617788"/>
            <a:ext cx="19446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FFFF00"/>
                </a:solidFill>
                <a:latin typeface="Verdana" pitchFamily="34" charset="0"/>
              </a:rPr>
              <a:t>B</a:t>
            </a:r>
          </a:p>
        </p:txBody>
      </p:sp>
      <p:sp>
        <p:nvSpPr>
          <p:cNvPr id="29703" name="TextovéPole 8"/>
          <p:cNvSpPr txBox="1">
            <a:spLocks noChangeArrowheads="1"/>
          </p:cNvSpPr>
          <p:nvPr/>
        </p:nvSpPr>
        <p:spPr bwMode="auto">
          <a:xfrm>
            <a:off x="6372225" y="1268413"/>
            <a:ext cx="17287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FFFF00"/>
                </a:solidFill>
                <a:latin typeface="Verdana" pitchFamily="34" charset="0"/>
              </a:rPr>
              <a:t>C</a:t>
            </a:r>
          </a:p>
        </p:txBody>
      </p:sp>
      <p:pic>
        <p:nvPicPr>
          <p:cNvPr id="29705" name="Picture 9" descr="6df6b39a84_9868938_o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775" y="3068638"/>
            <a:ext cx="3794125" cy="2732087"/>
          </a:xfrm>
          <a:prstGeom prst="rect">
            <a:avLst/>
          </a:prstGeom>
          <a:noFill/>
        </p:spPr>
      </p:pic>
      <p:pic>
        <p:nvPicPr>
          <p:cNvPr id="29707" name="Picture 11" descr="ivan-barnev-in-una-scena-del-film-i-served-the-king-of-england-86129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62563" y="1700213"/>
            <a:ext cx="3881437" cy="25130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>
          <a:xfrm>
            <a:off x="900113" y="115888"/>
            <a:ext cx="7124700" cy="925512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FFFF00"/>
                </a:solidFill>
                <a:cs typeface="Trebuchet MS" pitchFamily="34" charset="0"/>
              </a:rPr>
              <a:t>12. Urči umělecké prostředky</a:t>
            </a:r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>
          <a:xfrm>
            <a:off x="107950" y="1125538"/>
            <a:ext cx="9036050" cy="5616575"/>
          </a:xfrm>
        </p:spPr>
        <p:txBody>
          <a:bodyPr/>
          <a:lstStyle/>
          <a:p>
            <a:pPr marL="0" indent="0" eaLnBrk="1" hangingPunct="1">
              <a:buFont typeface="Wingdings 2" pitchFamily="18" charset="2"/>
              <a:buNone/>
            </a:pPr>
            <a:r>
              <a:rPr lang="cs-CZ" sz="2000" smtClean="0">
                <a:solidFill>
                  <a:srgbClr val="FFFF00"/>
                </a:solidFill>
              </a:rPr>
              <a:t>1)</a:t>
            </a:r>
            <a:r>
              <a:rPr lang="cs-CZ" sz="2000" smtClean="0"/>
              <a:t>Strýc byl zachmuřen a v záchvatu náhlé upřímnosti řekl: </a:t>
            </a:r>
            <a:r>
              <a:rPr lang="cs-CZ" sz="2000" smtClean="0">
                <a:solidFill>
                  <a:srgbClr val="FFFF00"/>
                </a:solidFill>
              </a:rPr>
              <a:t>"Ví Bůh.„ </a:t>
            </a:r>
            <a:r>
              <a:rPr lang="cs-CZ" sz="2000" smtClean="0"/>
              <a:t>…Domnívali se, že strýc řekl: </a:t>
            </a:r>
            <a:r>
              <a:rPr lang="cs-CZ" sz="2000" smtClean="0">
                <a:solidFill>
                  <a:srgbClr val="FFFF00"/>
                </a:solidFill>
              </a:rPr>
              <a:t>"Výbuch„</a:t>
            </a:r>
            <a:r>
              <a:rPr lang="cs-CZ" sz="2000" smtClean="0">
                <a:solidFill>
                  <a:srgbClr val="FFFF00"/>
                </a:solidFill>
                <a:latin typeface="Arial" charset="0"/>
              </a:rPr>
              <a:t>.</a:t>
            </a:r>
          </a:p>
          <a:p>
            <a:pPr marL="0" indent="0" eaLnBrk="1" hangingPunct="1">
              <a:buFont typeface="Wingdings 2" pitchFamily="18" charset="2"/>
              <a:buNone/>
            </a:pPr>
            <a:endParaRPr lang="cs-CZ" sz="2000" smtClean="0">
              <a:solidFill>
                <a:srgbClr val="FFFF00"/>
              </a:solidFill>
            </a:endParaRPr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z="2000" smtClean="0">
                <a:solidFill>
                  <a:srgbClr val="FFFF00"/>
                </a:solidFill>
              </a:rPr>
              <a:t>2)</a:t>
            </a:r>
            <a:r>
              <a:rPr lang="cs-CZ" sz="2000" smtClean="0"/>
              <a:t>Zatím se k nám doloudal Milouš a řekl mi: "</a:t>
            </a:r>
            <a:r>
              <a:rPr lang="cs-CZ" sz="2000" smtClean="0">
                <a:solidFill>
                  <a:srgbClr val="FFFF00"/>
                </a:solidFill>
              </a:rPr>
              <a:t>Dobrý den, starý</a:t>
            </a:r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z="2000" smtClean="0">
                <a:solidFill>
                  <a:srgbClr val="FFFF00"/>
                </a:solidFill>
              </a:rPr>
              <a:t>brachu„</a:t>
            </a:r>
            <a:r>
              <a:rPr lang="cs-CZ" sz="2000" smtClean="0">
                <a:solidFill>
                  <a:srgbClr val="FFFF00"/>
                </a:solidFill>
                <a:latin typeface="Arial" charset="0"/>
              </a:rPr>
              <a:t>.</a:t>
            </a:r>
          </a:p>
          <a:p>
            <a:pPr marL="0" indent="0" eaLnBrk="1" hangingPunct="1">
              <a:buFont typeface="Wingdings 2" pitchFamily="18" charset="2"/>
              <a:buNone/>
            </a:pPr>
            <a:endParaRPr lang="cs-CZ" sz="2000" smtClean="0">
              <a:solidFill>
                <a:srgbClr val="FFFF00"/>
              </a:solidFill>
            </a:endParaRPr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z="2000" smtClean="0">
                <a:solidFill>
                  <a:srgbClr val="FFFF00"/>
                </a:solidFill>
              </a:rPr>
              <a:t>3)</a:t>
            </a:r>
            <a:r>
              <a:rPr lang="cs-CZ" sz="2000" smtClean="0"/>
              <a:t>Přál mi dobrého jitra a pravil, že </a:t>
            </a:r>
            <a:r>
              <a:rPr lang="cs-CZ" sz="2000" smtClean="0">
                <a:solidFill>
                  <a:srgbClr val="FFFF00"/>
                </a:solidFill>
              </a:rPr>
              <a:t>ranní ptáče dál doskáče</a:t>
            </a:r>
            <a:r>
              <a:rPr lang="cs-CZ" sz="2000" smtClean="0"/>
              <a:t>, </a:t>
            </a:r>
            <a:r>
              <a:rPr lang="cs-CZ" sz="2000" smtClean="0">
                <a:solidFill>
                  <a:srgbClr val="FFFF00"/>
                </a:solidFill>
              </a:rPr>
              <a:t>mladí ležáci, staří žebráci</a:t>
            </a:r>
            <a:r>
              <a:rPr lang="cs-CZ" sz="2000" smtClean="0"/>
              <a:t>, a oznámil mi, že venku je pěkně, ale </a:t>
            </a:r>
            <a:r>
              <a:rPr lang="cs-CZ" sz="2000" smtClean="0">
                <a:solidFill>
                  <a:srgbClr val="FFFF00"/>
                </a:solidFill>
              </a:rPr>
              <a:t>nechval dne před večerem</a:t>
            </a:r>
            <a:r>
              <a:rPr lang="cs-CZ" sz="2000" smtClean="0"/>
              <a:t>, </a:t>
            </a:r>
            <a:r>
              <a:rPr lang="cs-CZ" sz="2000" smtClean="0">
                <a:solidFill>
                  <a:srgbClr val="FFFF00"/>
                </a:solidFill>
              </a:rPr>
              <a:t>nevíme dne ani hodiny a kam čert nemůže, nastrčí bábu</a:t>
            </a:r>
            <a:r>
              <a:rPr lang="cs-CZ" sz="2000" smtClean="0">
                <a:solidFill>
                  <a:srgbClr val="FFFF00"/>
                </a:solidFill>
                <a:latin typeface="Arial" charset="0"/>
              </a:rPr>
              <a:t>.</a:t>
            </a:r>
          </a:p>
          <a:p>
            <a:pPr marL="0" indent="0" eaLnBrk="1" hangingPunct="1">
              <a:buFont typeface="Wingdings 2" pitchFamily="18" charset="2"/>
              <a:buNone/>
            </a:pPr>
            <a:endParaRPr lang="cs-CZ" sz="2000" smtClean="0">
              <a:solidFill>
                <a:srgbClr val="FFFF00"/>
              </a:solidFill>
            </a:endParaRPr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z="2000" smtClean="0">
                <a:solidFill>
                  <a:srgbClr val="FFFF00"/>
                </a:solidFill>
              </a:rPr>
              <a:t>4)</a:t>
            </a:r>
            <a:r>
              <a:rPr lang="cs-CZ" sz="2000" smtClean="0"/>
              <a:t>Kdykoliv jsem se totiž do takové debaty pustil,</a:t>
            </a:r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z="2000" smtClean="0"/>
              <a:t>připadal jsem si </a:t>
            </a:r>
            <a:r>
              <a:rPr lang="cs-CZ" sz="2000" smtClean="0">
                <a:solidFill>
                  <a:srgbClr val="FFFF00"/>
                </a:solidFill>
              </a:rPr>
              <a:t>jako člověk</a:t>
            </a:r>
            <a:r>
              <a:rPr lang="cs-CZ" sz="2000" smtClean="0">
                <a:solidFill>
                  <a:srgbClr val="FFFF00"/>
                </a:solidFill>
                <a:latin typeface="Arial" charset="0"/>
              </a:rPr>
              <a:t>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FF00"/>
                </a:solidFill>
                <a:latin typeface="Arial" charset="0"/>
                <a:cs typeface="Trebuchet MS" pitchFamily="34" charset="0"/>
              </a:rPr>
              <a:t>Slohová práce</a:t>
            </a:r>
          </a:p>
        </p:txBody>
      </p:sp>
      <p:sp>
        <p:nvSpPr>
          <p:cNvPr id="31746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400" smtClean="0"/>
              <a:t>Zkuste napsat popis jedné postavy z knihy Saturnin</a:t>
            </a:r>
            <a:r>
              <a:rPr lang="cs-CZ" sz="2400" smtClean="0">
                <a:latin typeface="Arial" charset="0"/>
              </a:rPr>
              <a:t>.</a:t>
            </a:r>
          </a:p>
          <a:p>
            <a:endParaRPr lang="cs-CZ" sz="2400" smtClean="0"/>
          </a:p>
          <a:p>
            <a:endParaRPr lang="cs-CZ" sz="2400" smtClean="0"/>
          </a:p>
          <a:p>
            <a:endParaRPr lang="cs-CZ" sz="2400" smtClean="0"/>
          </a:p>
          <a:p>
            <a:endParaRPr lang="cs-CZ" sz="2400" smtClean="0"/>
          </a:p>
          <a:p>
            <a:endParaRPr lang="cs-CZ" sz="2400" smtClean="0"/>
          </a:p>
          <a:p>
            <a:endParaRPr lang="cs-CZ" sz="2400" smtClean="0"/>
          </a:p>
        </p:txBody>
      </p:sp>
    </p:spTree>
  </p:cSld>
  <p:clrMapOvr>
    <a:masterClrMapping/>
  </p:clrMapOvr>
  <p:transition spd="slow">
    <p:fad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z="5400" smtClean="0">
                <a:solidFill>
                  <a:srgbClr val="FFFF00"/>
                </a:solidFill>
                <a:cs typeface="Trebuchet MS" pitchFamily="34" charset="0"/>
              </a:rPr>
              <a:t>Správné řešení</a:t>
            </a:r>
          </a:p>
        </p:txBody>
      </p:sp>
      <p:sp>
        <p:nvSpPr>
          <p:cNvPr id="32770" name="Text Box 4"/>
          <p:cNvSpPr txBox="1">
            <a:spLocks noChangeArrowheads="1"/>
          </p:cNvSpPr>
          <p:nvPr/>
        </p:nvSpPr>
        <p:spPr bwMode="auto">
          <a:xfrm>
            <a:off x="395288" y="1628775"/>
            <a:ext cx="84248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32771" name="Text Box 6"/>
          <p:cNvSpPr txBox="1">
            <a:spLocks noChangeArrowheads="1"/>
          </p:cNvSpPr>
          <p:nvPr/>
        </p:nvSpPr>
        <p:spPr bwMode="auto">
          <a:xfrm>
            <a:off x="179388" y="1700213"/>
            <a:ext cx="3887787" cy="4906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  <a:buClr>
                <a:srgbClr val="FFFF00"/>
              </a:buClr>
            </a:pPr>
            <a:r>
              <a:rPr lang="cs-CZ" b="1"/>
              <a:t>   </a:t>
            </a:r>
            <a:r>
              <a:rPr lang="cs-CZ" b="1">
                <a:solidFill>
                  <a:srgbClr val="FFFF00"/>
                </a:solidFill>
              </a:rPr>
              <a:t> Z textu nevyplývá</a:t>
            </a:r>
            <a:r>
              <a:rPr lang="cs-CZ" b="1"/>
              <a:t> - B</a:t>
            </a:r>
          </a:p>
          <a:p>
            <a:pPr marL="342900" indent="-342900">
              <a:spcBef>
                <a:spcPct val="50000"/>
              </a:spcBef>
              <a:buClr>
                <a:srgbClr val="FFFF00"/>
              </a:buClr>
              <a:buFontTx/>
              <a:buChar char="•"/>
            </a:pPr>
            <a:r>
              <a:rPr lang="cs-CZ" b="1"/>
              <a:t>B</a:t>
            </a:r>
          </a:p>
          <a:p>
            <a:pPr marL="342900" indent="-342900">
              <a:spcBef>
                <a:spcPct val="50000"/>
              </a:spcBef>
              <a:buClr>
                <a:srgbClr val="FFFF00"/>
              </a:buClr>
              <a:buFontTx/>
              <a:buChar char="•"/>
            </a:pPr>
            <a:r>
              <a:rPr lang="cs-CZ" b="1"/>
              <a:t>C</a:t>
            </a:r>
          </a:p>
          <a:p>
            <a:pPr marL="342900" indent="-342900">
              <a:spcBef>
                <a:spcPct val="50000"/>
              </a:spcBef>
              <a:buClr>
                <a:srgbClr val="FFFF00"/>
              </a:buClr>
              <a:buFontTx/>
              <a:buChar char="•"/>
            </a:pPr>
            <a:r>
              <a:rPr lang="cs-CZ" b="1"/>
              <a:t>B</a:t>
            </a:r>
          </a:p>
          <a:p>
            <a:pPr marL="342900" indent="-342900">
              <a:spcBef>
                <a:spcPct val="50000"/>
              </a:spcBef>
              <a:buClr>
                <a:srgbClr val="FFFF00"/>
              </a:buClr>
              <a:buFontTx/>
              <a:buChar char="•"/>
            </a:pPr>
            <a:r>
              <a:rPr lang="cs-CZ" b="1"/>
              <a:t>B</a:t>
            </a:r>
          </a:p>
          <a:p>
            <a:pPr marL="342900" indent="-342900">
              <a:spcBef>
                <a:spcPct val="50000"/>
              </a:spcBef>
              <a:buClr>
                <a:srgbClr val="FFFF00"/>
              </a:buClr>
              <a:buFontTx/>
              <a:buChar char="•"/>
            </a:pPr>
            <a:r>
              <a:rPr lang="cs-CZ" b="1"/>
              <a:t>A</a:t>
            </a:r>
          </a:p>
          <a:p>
            <a:pPr marL="342900" indent="-342900">
              <a:spcBef>
                <a:spcPct val="50000"/>
              </a:spcBef>
              <a:buClr>
                <a:srgbClr val="FFFF00"/>
              </a:buClr>
              <a:buFontTx/>
              <a:buChar char="•"/>
            </a:pPr>
            <a:r>
              <a:rPr lang="cs-CZ" b="1"/>
              <a:t>B</a:t>
            </a:r>
          </a:p>
          <a:p>
            <a:pPr marL="342900" indent="-342900">
              <a:spcBef>
                <a:spcPct val="50000"/>
              </a:spcBef>
              <a:buClr>
                <a:srgbClr val="FFFF00"/>
              </a:buClr>
              <a:buFontTx/>
              <a:buChar char="•"/>
            </a:pPr>
            <a:r>
              <a:rPr lang="cs-CZ" b="1"/>
              <a:t>A</a:t>
            </a:r>
          </a:p>
          <a:p>
            <a:pPr marL="342900" indent="-342900">
              <a:spcBef>
                <a:spcPct val="50000"/>
              </a:spcBef>
              <a:buClr>
                <a:srgbClr val="FFFF00"/>
              </a:buClr>
              <a:buFontTx/>
              <a:buChar char="•"/>
            </a:pPr>
            <a:r>
              <a:rPr lang="cs-CZ" b="1"/>
              <a:t>D</a:t>
            </a:r>
          </a:p>
          <a:p>
            <a:pPr marL="342900" indent="-342900">
              <a:spcBef>
                <a:spcPct val="50000"/>
              </a:spcBef>
              <a:buClr>
                <a:srgbClr val="FFFF00"/>
              </a:buClr>
              <a:buFontTx/>
              <a:buChar char="•"/>
            </a:pPr>
            <a:r>
              <a:rPr lang="cs-CZ" b="1"/>
              <a:t>1E, 2A, 3G, 4F, 5B, 6D, 7C</a:t>
            </a:r>
          </a:p>
          <a:p>
            <a:pPr marL="342900" indent="-342900">
              <a:spcBef>
                <a:spcPct val="50000"/>
              </a:spcBef>
              <a:buClr>
                <a:srgbClr val="FFFF00"/>
              </a:buClr>
              <a:buFontTx/>
              <a:buChar char="•"/>
            </a:pPr>
            <a:r>
              <a:rPr lang="cs-CZ" b="1"/>
              <a:t>C</a:t>
            </a:r>
          </a:p>
          <a:p>
            <a:pPr marL="342900" indent="-342900">
              <a:spcBef>
                <a:spcPct val="50000"/>
              </a:spcBef>
              <a:buClr>
                <a:srgbClr val="FFFF00"/>
              </a:buClr>
              <a:buFontTx/>
              <a:buChar char="•"/>
            </a:pPr>
            <a:r>
              <a:rPr lang="cs-CZ" b="1"/>
              <a:t>B</a:t>
            </a:r>
          </a:p>
        </p:txBody>
      </p:sp>
      <p:sp>
        <p:nvSpPr>
          <p:cNvPr id="32772" name="Text Box 7"/>
          <p:cNvSpPr txBox="1">
            <a:spLocks noChangeArrowheads="1"/>
          </p:cNvSpPr>
          <p:nvPr/>
        </p:nvSpPr>
        <p:spPr bwMode="auto">
          <a:xfrm>
            <a:off x="4572000" y="1700213"/>
            <a:ext cx="4032250" cy="2017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  <a:buClr>
                <a:srgbClr val="FFFF00"/>
              </a:buClr>
            </a:pPr>
            <a:r>
              <a:rPr lang="cs-CZ" b="1">
                <a:solidFill>
                  <a:srgbClr val="FFFF00"/>
                </a:solidFill>
              </a:rPr>
              <a:t>12. </a:t>
            </a:r>
          </a:p>
          <a:p>
            <a:pPr marL="800100" lvl="1" indent="-342900">
              <a:spcBef>
                <a:spcPct val="50000"/>
              </a:spcBef>
              <a:buClr>
                <a:srgbClr val="FFFF00"/>
              </a:buClr>
              <a:buFontTx/>
              <a:buAutoNum type="arabicPeriod"/>
            </a:pPr>
            <a:r>
              <a:rPr lang="cs-CZ" b="1"/>
              <a:t>Kalambůr</a:t>
            </a:r>
          </a:p>
          <a:p>
            <a:pPr marL="800100" lvl="1" indent="-342900">
              <a:spcBef>
                <a:spcPct val="50000"/>
              </a:spcBef>
              <a:buClr>
                <a:srgbClr val="FFFF00"/>
              </a:buClr>
              <a:buFontTx/>
              <a:buAutoNum type="arabicPeriod"/>
            </a:pPr>
            <a:r>
              <a:rPr lang="cs-CZ" b="1"/>
              <a:t>Přímá řeč, oslovení</a:t>
            </a:r>
          </a:p>
          <a:p>
            <a:pPr marL="800100" lvl="1" indent="-342900">
              <a:spcBef>
                <a:spcPct val="50000"/>
              </a:spcBef>
              <a:buClr>
                <a:srgbClr val="FFFF00"/>
              </a:buClr>
              <a:buFontTx/>
              <a:buAutoNum type="arabicPeriod"/>
            </a:pPr>
            <a:r>
              <a:rPr lang="cs-CZ" b="1"/>
              <a:t>Přísloví</a:t>
            </a:r>
          </a:p>
          <a:p>
            <a:pPr marL="800100" lvl="1" indent="-342900">
              <a:spcBef>
                <a:spcPct val="50000"/>
              </a:spcBef>
              <a:buClr>
                <a:srgbClr val="FFFF00"/>
              </a:buClr>
              <a:buFontTx/>
              <a:buAutoNum type="arabicPeriod"/>
            </a:pPr>
            <a:r>
              <a:rPr lang="cs-CZ" b="1"/>
              <a:t>Přirovnání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5400" smtClean="0">
                <a:solidFill>
                  <a:srgbClr val="FFFF00"/>
                </a:solidFill>
                <a:cs typeface="Trebuchet MS" pitchFamily="34" charset="0"/>
              </a:rPr>
              <a:t>Zdroje</a:t>
            </a:r>
          </a:p>
        </p:txBody>
      </p:sp>
      <p:sp>
        <p:nvSpPr>
          <p:cNvPr id="33794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mtClean="0"/>
              <a:t>JIROTKA, Zdeněk. </a:t>
            </a:r>
            <a:r>
              <a:rPr lang="cs-CZ" i="1" smtClean="0"/>
              <a:t>Saturnin</a:t>
            </a:r>
            <a:r>
              <a:rPr lang="cs-CZ" smtClean="0"/>
              <a:t>. 22. vyd., V nakl. Šulc - Švarc 9. Ilustrace Michal Hrdý. Praha: Šulc - Švarc, 2009, 211 s. ISBN 978-80-7244-260-7.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1400"/>
              </a:spcAft>
            </a:pPr>
            <a:r>
              <a:rPr lang="cs-CZ" smtClean="0"/>
              <a:t>PROKOP, Vladimír. Přehled české literatury 20. století: pro výuku na středních školách. Sokolov: O.K.-Soft, 1998, 82 s. ISBN 80-238-2348-5.</a:t>
            </a:r>
          </a:p>
          <a:p>
            <a:pPr>
              <a:lnSpc>
                <a:spcPct val="90000"/>
              </a:lnSpc>
            </a:pPr>
            <a:r>
              <a:rPr lang="cs-CZ" smtClean="0"/>
              <a:t>AUTOR NEUVEDEN. </a:t>
            </a:r>
            <a:r>
              <a:rPr lang="cs-CZ" i="1" smtClean="0"/>
              <a:t>dobre-knihy.cz</a:t>
            </a:r>
            <a:r>
              <a:rPr lang="cs-CZ" smtClean="0"/>
              <a:t> [online]. [cit. 31.1.2014]. Dostupný na WWW: http://www.dobre-knihy.cz/images_obsah/sp1264428098hrabal.jpg</a:t>
            </a:r>
          </a:p>
          <a:p>
            <a:pPr>
              <a:lnSpc>
                <a:spcPct val="90000"/>
              </a:lnSpc>
            </a:pPr>
            <a:r>
              <a:rPr lang="cs-CZ" smtClean="0"/>
              <a:t>AUTOR NEUVEDEN. </a:t>
            </a:r>
            <a:r>
              <a:rPr lang="cs-CZ" i="1" smtClean="0"/>
              <a:t>birthday.wz.cz</a:t>
            </a:r>
            <a:r>
              <a:rPr lang="cs-CZ" smtClean="0"/>
              <a:t> [online]. [cit. 31.1.2014]. Dostupný na WWW: http://birthday.wz.cz/jirotka.jpg</a:t>
            </a:r>
            <a:br>
              <a:rPr lang="cs-CZ" smtClean="0"/>
            </a:br>
            <a:endParaRPr lang="cs-CZ" smtClean="0"/>
          </a:p>
        </p:txBody>
      </p:sp>
    </p:spTree>
  </p:cSld>
  <p:clrMapOvr>
    <a:masterClrMapping/>
  </p:clrMapOvr>
  <p:transition spd="slow">
    <p:fad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z="5400" smtClean="0">
                <a:solidFill>
                  <a:srgbClr val="FFFF00"/>
                </a:solidFill>
                <a:cs typeface="Trebuchet MS" pitchFamily="34" charset="0"/>
              </a:rPr>
              <a:t>Zdroje</a:t>
            </a:r>
            <a:endParaRPr lang="cs-CZ" smtClean="0">
              <a:solidFill>
                <a:srgbClr val="FFFF00"/>
              </a:solidFill>
              <a:cs typeface="Trebuchet MS" pitchFamily="34" charset="0"/>
            </a:endParaRPr>
          </a:p>
        </p:txBody>
      </p:sp>
      <p:sp>
        <p:nvSpPr>
          <p:cNvPr id="34818" name="Rectangle 5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 sz="1600" smtClean="0"/>
              <a:t>AUTOR NEUVEDEN. </a:t>
            </a:r>
            <a:r>
              <a:rPr lang="cs-CZ" sz="1600" i="1" smtClean="0"/>
              <a:t>wikipedia.org</a:t>
            </a:r>
            <a:r>
              <a:rPr lang="cs-CZ" sz="1600" smtClean="0"/>
              <a:t> [online]. [cit. 31.1.2014]. Dostupný na WWW: http://upload.wikimedia.org/wikipedia/en/9/92/Ota_Pavel_portrait.jpg</a:t>
            </a:r>
          </a:p>
          <a:p>
            <a:r>
              <a:rPr lang="cs-CZ" sz="1600" smtClean="0"/>
              <a:t>AUTOR NEUVEDEN. </a:t>
            </a:r>
            <a:r>
              <a:rPr lang="cs-CZ" sz="1600" i="1" smtClean="0"/>
              <a:t>citylife.sk</a:t>
            </a:r>
            <a:r>
              <a:rPr lang="cs-CZ" sz="1600" smtClean="0"/>
              <a:t> [online]. [cit. 31.1.2014]. Dostupný na WWW: http://img.youtube.com/vi/l63SzXgOnrc/0.jpg</a:t>
            </a:r>
          </a:p>
          <a:p>
            <a:r>
              <a:rPr lang="cs-CZ" sz="1600" smtClean="0"/>
              <a:t>AUTOR NEUVEDEN. </a:t>
            </a:r>
            <a:r>
              <a:rPr lang="cs-CZ" sz="1600" i="1" smtClean="0"/>
              <a:t>murkaeva.blog.cz/</a:t>
            </a:r>
            <a:r>
              <a:rPr lang="cs-CZ" sz="1600" smtClean="0"/>
              <a:t> [online]. [cit. 20.2.2014]. Dostupný na WWW: http://nd01.jxs.cz/258/090/6df6b39a84_9868938_o2.jpg</a:t>
            </a:r>
          </a:p>
          <a:p>
            <a:r>
              <a:rPr lang="cs-CZ" sz="1600" smtClean="0"/>
              <a:t>AUTOR NEUVEDEN. </a:t>
            </a:r>
            <a:r>
              <a:rPr lang="cs-CZ" sz="1600" i="1" smtClean="0"/>
              <a:t>www.movieplayer.it</a:t>
            </a:r>
            <a:r>
              <a:rPr lang="cs-CZ" sz="1600" smtClean="0"/>
              <a:t> [online]. [cit. 20.2.2014]. Dostupný na WWW: http://images.movieplayer.it/2008/08/19/ivan-barnev-in-una-scena-del-film-i-served-the-king-of-england-86129.jpg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442</TotalTime>
  <Words>804</Words>
  <Application>Microsoft Office PowerPoint</Application>
  <PresentationFormat>Předvádění na obrazovce (4:3)</PresentationFormat>
  <Paragraphs>130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Autumn</vt:lpstr>
      <vt:lpstr>Snímek 1</vt:lpstr>
      <vt:lpstr>Anotace</vt:lpstr>
      <vt:lpstr>Snímek 3</vt:lpstr>
      <vt:lpstr>Co z textu nevyplývá?</vt:lpstr>
      <vt:lpstr>1. Kdo je autorem díla?</vt:lpstr>
      <vt:lpstr>2. Jaký je název díla?</vt:lpstr>
      <vt:lpstr>3. Jaký je literární druh a žánr knihy?</vt:lpstr>
      <vt:lpstr>4. Které další knihy autor napsal?</vt:lpstr>
      <vt:lpstr>5. Která charakteristika nejlépe vystihuje knihu?</vt:lpstr>
      <vt:lpstr>6. Která kompozice odpovídá  dílu?</vt:lpstr>
      <vt:lpstr>7. Kdy a kde se odehrává děj knihy?</vt:lpstr>
      <vt:lpstr>8. Kdo jsou současníci autora? </vt:lpstr>
      <vt:lpstr>9. Přiraď charakteristiky k hlavním postavám</vt:lpstr>
      <vt:lpstr>10. Na které fotografii je autor ukázky?</vt:lpstr>
      <vt:lpstr>11. Na které fotografii je hlavní postava (Saturnin) ?</vt:lpstr>
      <vt:lpstr>12. Urči umělecké prostředky</vt:lpstr>
      <vt:lpstr>Slohová práce</vt:lpstr>
      <vt:lpstr>Správné řešení</vt:lpstr>
      <vt:lpstr>Zdroje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Dum</cp:lastModifiedBy>
  <cp:revision>35</cp:revision>
  <dcterms:created xsi:type="dcterms:W3CDTF">2013-04-03T12:46:08Z</dcterms:created>
  <dcterms:modified xsi:type="dcterms:W3CDTF">2014-02-20T13:23:48Z</dcterms:modified>
</cp:coreProperties>
</file>