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91"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92" r:id="rId29"/>
    <p:sldId id="282" r:id="rId30"/>
    <p:sldId id="284" r:id="rId31"/>
    <p:sldId id="285" r:id="rId32"/>
    <p:sldId id="286" r:id="rId33"/>
    <p:sldId id="287" r:id="rId34"/>
    <p:sldId id="288" r:id="rId35"/>
    <p:sldId id="289" r:id="rId36"/>
    <p:sldId id="290" r:id="rId3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7" d="100"/>
          <a:sy n="87" d="100"/>
        </p:scale>
        <p:origin x="-660" y="-4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95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2478D1-9571-478C-A5CD-2A891D60A606}" type="datetimeFigureOut">
              <a:rPr lang="cs-CZ" smtClean="0"/>
              <a:pPr/>
              <a:t>18.2.2014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41D85-6549-42C5-8972-AC57BDD66560}"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5123"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172" name="Zástupný symbol pro číslo snímku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885B2EF-903C-42C3-93CC-DCEB06E9781A}" type="slidenum">
              <a:rPr lang="cs-CZ" smtClean="0"/>
              <a:pPr fontAlgn="base">
                <a:spcBef>
                  <a:spcPct val="0"/>
                </a:spcBef>
                <a:spcAft>
                  <a:spcPct val="0"/>
                </a:spcAft>
                <a:defRPr/>
              </a:pPr>
              <a:t>2</a:t>
            </a:fld>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cs-CZ" smtClean="0"/>
              <a:t>Kliknutím lze upravit styl.</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95EC1D4A-A796-47C3-A63E-CE236FB377E2}" type="datetimeFigureOut">
              <a:rPr lang="cs-CZ" smtClean="0"/>
              <a:pPr/>
              <a:t>18.2.2014</a:t>
            </a:fld>
            <a:endParaRPr lang="cs-CZ"/>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cs-CZ"/>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AC57A5DF-1266-40EA-9282-1E66B9DE06C0}" type="slidenum">
              <a:rPr lang="cs-CZ" smtClean="0"/>
              <a:pPr/>
              <a:t>‹#›</a:t>
            </a:fld>
            <a:endParaRPr lang="cs-CZ"/>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95EC1D4A-A796-47C3-A63E-CE236FB377E2}" type="datetimeFigureOut">
              <a:rPr lang="cs-CZ" smtClean="0"/>
              <a:pPr/>
              <a:t>18.2.2014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95EC1D4A-A796-47C3-A63E-CE236FB377E2}" type="datetimeFigureOut">
              <a:rPr lang="cs-CZ" smtClean="0"/>
              <a:pPr/>
              <a:t>18.2.2014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95EC1D4A-A796-47C3-A63E-CE236FB377E2}" type="datetimeFigureOut">
              <a:rPr lang="cs-CZ" smtClean="0"/>
              <a:pPr/>
              <a:t>18.2.2014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C57A5DF-1266-40EA-9282-1E66B9DE06C0}" type="slidenum">
              <a:rPr lang="cs-CZ" smtClean="0"/>
              <a:pPr/>
              <a:t>‹#›</a:t>
            </a:fld>
            <a:endParaRPr lang="cs-CZ"/>
          </a:p>
        </p:txBody>
      </p:sp>
      <p:sp>
        <p:nvSpPr>
          <p:cNvPr id="9" name="Content Placeholder 8"/>
          <p:cNvSpPr>
            <a:spLocks noGrp="1"/>
          </p:cNvSpPr>
          <p:nvPr>
            <p:ph sz="quarter" idx="13"/>
          </p:nvPr>
        </p:nvSpPr>
        <p:spPr>
          <a:xfrm>
            <a:off x="1042416" y="2313432"/>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95EC1D4A-A796-47C3-A63E-CE236FB377E2}" type="datetimeFigureOut">
              <a:rPr lang="cs-CZ" smtClean="0"/>
              <a:pPr/>
              <a:t>18.2.2014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95EC1D4A-A796-47C3-A63E-CE236FB377E2}" type="datetimeFigureOut">
              <a:rPr lang="cs-CZ" smtClean="0"/>
              <a:pPr/>
              <a:t>18.2.2014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EC1D4A-A796-47C3-A63E-CE236FB377E2}" type="datetimeFigureOut">
              <a:rPr lang="cs-CZ" smtClean="0"/>
              <a:pPr/>
              <a:t>18.2.2014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95EC1D4A-A796-47C3-A63E-CE236FB377E2}" type="datetimeFigureOut">
              <a:rPr lang="cs-CZ" smtClean="0"/>
              <a:pPr/>
              <a:t>18.2.2014</a:t>
            </a:fld>
            <a:endParaRPr lang="cs-CZ"/>
          </a:p>
        </p:txBody>
      </p:sp>
      <p:sp>
        <p:nvSpPr>
          <p:cNvPr id="7" name="Slide Number Placeholder 6"/>
          <p:cNvSpPr>
            <a:spLocks noGrp="1"/>
          </p:cNvSpPr>
          <p:nvPr>
            <p:ph type="sldNum" sz="quarter" idx="12"/>
          </p:nvPr>
        </p:nvSpPr>
        <p:spPr/>
        <p:txBody>
          <a:bodyPr/>
          <a:lstStyle/>
          <a:p>
            <a:fld id="{AC57A5DF-1266-40EA-9282-1E66B9DE06C0}" type="slidenum">
              <a:rPr lang="cs-CZ" smtClean="0"/>
              <a:pPr/>
              <a:t>‹#›</a:t>
            </a:fld>
            <a:endParaRPr lang="cs-CZ"/>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cs-CZ"/>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cs-CZ" smtClean="0"/>
              <a:t>Kliknutím lze upravit styl.</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cs-CZ" smtClean="0"/>
              <a:t>Kliknutím lze upravit styl.</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95EC1D4A-A796-47C3-A63E-CE236FB377E2}" type="datetimeFigureOut">
              <a:rPr lang="cs-CZ" smtClean="0"/>
              <a:pPr/>
              <a:t>18.2.2014</a:t>
            </a:fld>
            <a:endParaRPr lang="cs-CZ"/>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cs-CZ"/>
          </a:p>
        </p:txBody>
      </p:sp>
      <p:sp>
        <p:nvSpPr>
          <p:cNvPr id="7" name="Slide Number Placeholder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95EC1D4A-A796-47C3-A63E-CE236FB377E2}" type="datetimeFigureOut">
              <a:rPr lang="cs-CZ" smtClean="0"/>
              <a:pPr/>
              <a:t>18.2.2014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cs-CZ" smtClean="0"/>
              <a:t>Kliknutím lze upravit styl.</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95EC1D4A-A796-47C3-A63E-CE236FB377E2}" type="datetimeFigureOut">
              <a:rPr lang="cs-CZ" smtClean="0"/>
              <a:pPr/>
              <a:t>18.2.2014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95EC1D4A-A796-47C3-A63E-CE236FB377E2}" type="datetimeFigureOut">
              <a:rPr lang="cs-CZ" smtClean="0"/>
              <a:pPr/>
              <a:t>18.2.2014</a:t>
            </a:fld>
            <a:endParaRPr lang="cs-CZ"/>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cs-CZ"/>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AC57A5DF-1266-40EA-9282-1E66B9DE06C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genome.gov/Pages/Hyperion/DIR/VIP/Glossary/Illustration/trisomy.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Mutace</a:t>
            </a:r>
            <a:endParaRPr lang="cs-CZ" dirty="0"/>
          </a:p>
        </p:txBody>
      </p:sp>
      <p:sp>
        <p:nvSpPr>
          <p:cNvPr id="3" name="Podnadpis 2"/>
          <p:cNvSpPr>
            <a:spLocks noGrp="1"/>
          </p:cNvSpPr>
          <p:nvPr>
            <p:ph type="subTitle" idx="1"/>
          </p:nvPr>
        </p:nvSpPr>
        <p:spPr/>
        <p:txBody>
          <a:bodyPr>
            <a:normAutofit fontScale="92500" lnSpcReduction="10000"/>
          </a:bodyPr>
          <a:lstStyle/>
          <a:p>
            <a:r>
              <a:rPr lang="cs-CZ" dirty="0" smtClean="0"/>
              <a:t>Mutace a mutageny. Spontánní a indukované mutace. Genové mutace. Chromozomové mutace. Genomové mutace.</a:t>
            </a:r>
            <a:endParaRPr lang="cs-CZ" dirty="0"/>
          </a:p>
        </p:txBody>
      </p:sp>
    </p:spTree>
    <p:extLst>
      <p:ext uri="{BB962C8B-B14F-4D97-AF65-F5344CB8AC3E}">
        <p14:creationId xmlns="" xmlns:p14="http://schemas.microsoft.com/office/powerpoint/2010/main" val="7823754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title"/>
          </p:nvPr>
        </p:nvSpPr>
        <p:spPr>
          <a:xfrm>
            <a:off x="457200" y="274638"/>
            <a:ext cx="8229600" cy="1511300"/>
          </a:xfrm>
          <a:ln>
            <a:solidFill>
              <a:schemeClr val="bg1"/>
            </a:solidFill>
          </a:ln>
        </p:spPr>
        <p:txBody>
          <a:bodyPr/>
          <a:lstStyle/>
          <a:p>
            <a:pPr eaLnBrk="1" hangingPunct="1"/>
            <a:endParaRPr lang="cs-CZ" smtClean="0"/>
          </a:p>
        </p:txBody>
      </p:sp>
      <p:pic>
        <p:nvPicPr>
          <p:cNvPr id="2051" name="Picture 2"/>
          <p:cNvPicPr>
            <a:picLocks noChangeAspect="1" noChangeArrowheads="1"/>
          </p:cNvPicPr>
          <p:nvPr/>
        </p:nvPicPr>
        <p:blipFill>
          <a:blip r:embed="rId3" cstate="print"/>
          <a:srcRect/>
          <a:stretch>
            <a:fillRect/>
          </a:stretch>
        </p:blipFill>
        <p:spPr bwMode="auto">
          <a:xfrm>
            <a:off x="1547664" y="-243408"/>
            <a:ext cx="6081712" cy="1485900"/>
          </a:xfrm>
          <a:prstGeom prst="rect">
            <a:avLst/>
          </a:prstGeom>
          <a:solidFill>
            <a:srgbClr val="FFFFFF"/>
          </a:solidFill>
          <a:ln w="9525">
            <a:noFill/>
            <a:miter lim="800000"/>
            <a:headEnd/>
            <a:tailEnd/>
          </a:ln>
        </p:spPr>
      </p:pic>
      <p:graphicFrame>
        <p:nvGraphicFramePr>
          <p:cNvPr id="10" name="Tabulka 9"/>
          <p:cNvGraphicFramePr>
            <a:graphicFrameLocks noGrp="1"/>
          </p:cNvGraphicFramePr>
          <p:nvPr/>
        </p:nvGraphicFramePr>
        <p:xfrm>
          <a:off x="1259632" y="1196752"/>
          <a:ext cx="6697662" cy="5247312"/>
        </p:xfrm>
        <a:graphic>
          <a:graphicData uri="http://schemas.openxmlformats.org/drawingml/2006/table">
            <a:tbl>
              <a:tblPr/>
              <a:tblGrid>
                <a:gridCol w="2462212"/>
                <a:gridCol w="4235450"/>
              </a:tblGrid>
              <a:tr h="715887">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Název školy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Gymnázium, střední odborná škola, střední odborné učiliště a vyšší odborná škola, Hořice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748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Číslo projektu</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cs-CZ" sz="1400" kern="1200" smtClean="0">
                          <a:solidFill>
                            <a:schemeClr val="tx1"/>
                          </a:solidFill>
                          <a:latin typeface="Arial" pitchFamily="34" charset="0"/>
                          <a:ea typeface="+mn-ea"/>
                          <a:cs typeface="Arial" pitchFamily="34" charset="0"/>
                        </a:rPr>
                        <a:t>CZ.1.07/1.5.00/34.0873</a:t>
                      </a:r>
                      <a:endParaRPr kumimoji="0" lang="cs-CZ" sz="11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0402">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Název materiálu</a:t>
                      </a: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cs-CZ" sz="1200" kern="1200" dirty="0" smtClean="0">
                          <a:solidFill>
                            <a:schemeClr val="tx1"/>
                          </a:solidFill>
                          <a:latin typeface="+mn-lt"/>
                          <a:ea typeface="+mn-ea"/>
                          <a:cs typeface="+mn-cs"/>
                        </a:rPr>
                        <a:t>Mutace.</a:t>
                      </a:r>
                      <a:r>
                        <a:rPr lang="cs-CZ" sz="1200" kern="1200" baseline="0" dirty="0" smtClean="0">
                          <a:solidFill>
                            <a:schemeClr val="tx1"/>
                          </a:solidFill>
                          <a:latin typeface="+mn-lt"/>
                          <a:ea typeface="+mn-ea"/>
                          <a:cs typeface="+mn-cs"/>
                        </a:rPr>
                        <a:t> </a:t>
                      </a:r>
                      <a:r>
                        <a:rPr lang="cs-CZ" sz="1200" kern="1200" dirty="0" smtClean="0">
                          <a:solidFill>
                            <a:schemeClr val="tx1"/>
                          </a:solidFill>
                          <a:latin typeface="+mn-lt"/>
                          <a:ea typeface="+mn-ea"/>
                          <a:cs typeface="+mn-cs"/>
                        </a:rPr>
                        <a:t>(VY_32_INOVACE_05.02.08)</a:t>
                      </a:r>
                      <a:endParaRPr kumimoji="0" lang="cs-CZ" sz="12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748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Autor</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Calibri" pitchFamily="34" charset="0"/>
                          <a:cs typeface="Times New Roman" pitchFamily="18" charset="0"/>
                        </a:rPr>
                        <a:t>RNDr. Helena </a:t>
                      </a:r>
                      <a:r>
                        <a:rPr kumimoji="0" lang="cs-CZ" sz="1200" b="0" i="0" u="none" strike="noStrike" cap="none" normalizeH="0" baseline="0" smtClean="0">
                          <a:ln>
                            <a:noFill/>
                          </a:ln>
                          <a:solidFill>
                            <a:schemeClr val="tx1"/>
                          </a:solidFill>
                          <a:effectLst/>
                          <a:latin typeface="Calibri" pitchFamily="34" charset="0"/>
                          <a:cs typeface="Times New Roman" pitchFamily="18" charset="0"/>
                        </a:rPr>
                        <a:t>Trkalová</a:t>
                      </a:r>
                      <a:endParaRPr kumimoji="0" lang="cs-CZ" sz="12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748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Tematická oblast</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cs-CZ" sz="1200" b="0" i="0" u="none" strike="noStrike" cap="none" normalizeH="0" baseline="0" dirty="0" smtClean="0">
                          <a:ln>
                            <a:noFill/>
                          </a:ln>
                          <a:solidFill>
                            <a:schemeClr val="tx1"/>
                          </a:solidFill>
                          <a:effectLst/>
                          <a:latin typeface="Calibri" pitchFamily="34" charset="0"/>
                          <a:cs typeface="Times New Roman" pitchFamily="18" charset="0"/>
                        </a:rPr>
                        <a:t>Genetika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1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9623">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Ročník</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Calibri" pitchFamily="34" charset="0"/>
                          <a:cs typeface="Times New Roman" pitchFamily="18" charset="0"/>
                        </a:rPr>
                        <a:t>Čtvrtý</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004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Datum tvorby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Calibri" pitchFamily="34" charset="0"/>
                          <a:cs typeface="Times New Roman" pitchFamily="18" charset="0"/>
                        </a:rPr>
                        <a:t>Listopad 2012</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14975">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Anotace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cs-CZ" sz="1100" kern="1200" dirty="0" smtClean="0">
                          <a:solidFill>
                            <a:schemeClr val="tx1"/>
                          </a:solidFill>
                          <a:latin typeface="+mn-lt"/>
                          <a:ea typeface="Times New Roman"/>
                          <a:cs typeface="Arial" pitchFamily="34" charset="0"/>
                        </a:rPr>
                        <a:t>Prezentace je určena pro výuku genetiky v hodinách biologie</a:t>
                      </a:r>
                      <a:r>
                        <a:rPr lang="cs-CZ" sz="1100" kern="1200" baseline="0" dirty="0" smtClean="0">
                          <a:solidFill>
                            <a:schemeClr val="tx1"/>
                          </a:solidFill>
                          <a:latin typeface="+mn-lt"/>
                          <a:ea typeface="Times New Roman"/>
                          <a:cs typeface="Arial" pitchFamily="34" charset="0"/>
                        </a:rPr>
                        <a:t> a biologického semináře ve vyšších ročnících gymnázia. Objasňuje, jak dochází ke vzniku mutací, vysvětluje různé typy mutací a jejich dopad. Zvláštní pozornost je věnována častým mutacím u člověka.</a:t>
                      </a:r>
                      <a:endParaRPr kumimoji="0" lang="cs-CZ" sz="11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3945">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Metodický pokyn</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Calibri" pitchFamily="34" charset="0"/>
                          <a:cs typeface="Times New Roman" pitchFamily="18" charset="0"/>
                        </a:rPr>
                        <a:t>Předpokládá se určitá úroveň znalosti z molekulární genetiky. Studenti by si měli řadu informací sami vyhledat a dále s nimi pracovat. Časová dotace  30 – 45 minut.</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548680"/>
            <a:ext cx="7024744" cy="1143000"/>
          </a:xfrm>
        </p:spPr>
        <p:txBody>
          <a:bodyPr/>
          <a:lstStyle/>
          <a:p>
            <a:r>
              <a:rPr lang="cs-CZ" dirty="0" smtClean="0"/>
              <a:t>Mutace</a:t>
            </a:r>
            <a:endParaRPr lang="cs-CZ" dirty="0"/>
          </a:p>
        </p:txBody>
      </p:sp>
      <p:sp>
        <p:nvSpPr>
          <p:cNvPr id="3" name="Zástupný symbol pro obsah 2"/>
          <p:cNvSpPr>
            <a:spLocks noGrp="1"/>
          </p:cNvSpPr>
          <p:nvPr>
            <p:ph idx="1"/>
          </p:nvPr>
        </p:nvSpPr>
        <p:spPr>
          <a:xfrm>
            <a:off x="1043492" y="1700808"/>
            <a:ext cx="6777317" cy="4536504"/>
          </a:xfrm>
        </p:spPr>
        <p:txBody>
          <a:bodyPr>
            <a:normAutofit lnSpcReduction="10000"/>
          </a:bodyPr>
          <a:lstStyle/>
          <a:p>
            <a:r>
              <a:rPr lang="cs-CZ" dirty="0" smtClean="0"/>
              <a:t>Za mutaci považujeme jakoukoli náhodnou a neusměrněnou změnu genotypu</a:t>
            </a:r>
          </a:p>
          <a:p>
            <a:r>
              <a:rPr lang="cs-CZ" dirty="0" smtClean="0"/>
              <a:t>Následky některých mutací jsou velice závažné, mohou se projevovat těžkým postižením jedince nebo jeho potomků</a:t>
            </a:r>
          </a:p>
          <a:p>
            <a:r>
              <a:rPr lang="cs-CZ" dirty="0" smtClean="0"/>
              <a:t>Jiné mutace se přenášejí z generace na generaci bez jakéhokoli vlivu na fenotyp.</a:t>
            </a:r>
          </a:p>
          <a:p>
            <a:r>
              <a:rPr lang="cs-CZ" dirty="0" smtClean="0"/>
              <a:t>Některé mutace zjistíme z cytologické analýzy, zkoumáním karyotypu, jindy musíme provést sekvenční analýzu příslušné DNA</a:t>
            </a:r>
            <a:endParaRPr lang="cs-CZ" dirty="0"/>
          </a:p>
        </p:txBody>
      </p:sp>
    </p:spTree>
    <p:extLst>
      <p:ext uri="{BB962C8B-B14F-4D97-AF65-F5344CB8AC3E}">
        <p14:creationId xmlns="" xmlns:p14="http://schemas.microsoft.com/office/powerpoint/2010/main" val="190568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Mutace podle vzniku</a:t>
            </a:r>
            <a:endParaRPr lang="cs-CZ" dirty="0"/>
          </a:p>
        </p:txBody>
      </p:sp>
      <p:sp>
        <p:nvSpPr>
          <p:cNvPr id="3" name="Zástupný symbol pro obsah 2"/>
          <p:cNvSpPr>
            <a:spLocks noGrp="1"/>
          </p:cNvSpPr>
          <p:nvPr>
            <p:ph idx="1"/>
          </p:nvPr>
        </p:nvSpPr>
        <p:spPr/>
        <p:txBody>
          <a:bodyPr/>
          <a:lstStyle/>
          <a:p>
            <a:r>
              <a:rPr lang="cs-CZ" b="1" dirty="0" smtClean="0"/>
              <a:t>Spontánní mutace</a:t>
            </a:r>
            <a:r>
              <a:rPr lang="cs-CZ" dirty="0" smtClean="0"/>
              <a:t>, k nim dochází bez jakéhokoli vnějšího vlivu (např. chyby při replikaci DNA)</a:t>
            </a:r>
          </a:p>
          <a:p>
            <a:r>
              <a:rPr lang="cs-CZ" b="1" dirty="0" smtClean="0"/>
              <a:t>Indukované mutace</a:t>
            </a:r>
            <a:r>
              <a:rPr lang="cs-CZ" dirty="0" smtClean="0"/>
              <a:t>, ty jsou vyvolané přímým či nepřímým vlivem mutagenů</a:t>
            </a:r>
            <a:endParaRPr lang="cs-CZ" dirty="0"/>
          </a:p>
        </p:txBody>
      </p:sp>
    </p:spTree>
    <p:extLst>
      <p:ext uri="{BB962C8B-B14F-4D97-AF65-F5344CB8AC3E}">
        <p14:creationId xmlns="" xmlns:p14="http://schemas.microsoft.com/office/powerpoint/2010/main" val="368836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Mutageny</a:t>
            </a:r>
            <a:endParaRPr lang="cs-CZ" dirty="0"/>
          </a:p>
        </p:txBody>
      </p:sp>
      <p:sp>
        <p:nvSpPr>
          <p:cNvPr id="3" name="Zástupný symbol pro obsah 2"/>
          <p:cNvSpPr>
            <a:spLocks noGrp="1"/>
          </p:cNvSpPr>
          <p:nvPr>
            <p:ph idx="1"/>
          </p:nvPr>
        </p:nvSpPr>
        <p:spPr/>
        <p:txBody>
          <a:bodyPr/>
          <a:lstStyle/>
          <a:p>
            <a:r>
              <a:rPr lang="cs-CZ" dirty="0" smtClean="0"/>
              <a:t>Za mutageny považujeme všechny faktory, jejichž vlivem dochází ke zvýšení frekvence mutací</a:t>
            </a:r>
          </a:p>
          <a:p>
            <a:r>
              <a:rPr lang="cs-CZ" dirty="0" smtClean="0"/>
              <a:t>Schopnost způsobit poškození DNA se nazývá mutagenita nebo také cytotoxicita</a:t>
            </a:r>
            <a:endParaRPr lang="cs-CZ" dirty="0"/>
          </a:p>
        </p:txBody>
      </p:sp>
    </p:spTree>
    <p:extLst>
      <p:ext uri="{BB962C8B-B14F-4D97-AF65-F5344CB8AC3E}">
        <p14:creationId xmlns="" xmlns:p14="http://schemas.microsoft.com/office/powerpoint/2010/main" val="115051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Fyzikální mutageny</a:t>
            </a:r>
            <a:endParaRPr lang="cs-CZ" dirty="0"/>
          </a:p>
        </p:txBody>
      </p:sp>
      <p:sp>
        <p:nvSpPr>
          <p:cNvPr id="3" name="Zástupný symbol pro obsah 2"/>
          <p:cNvSpPr>
            <a:spLocks noGrp="1"/>
          </p:cNvSpPr>
          <p:nvPr>
            <p:ph idx="1"/>
          </p:nvPr>
        </p:nvSpPr>
        <p:spPr/>
        <p:txBody>
          <a:bodyPr>
            <a:normAutofit lnSpcReduction="10000"/>
          </a:bodyPr>
          <a:lstStyle/>
          <a:p>
            <a:r>
              <a:rPr lang="cs-CZ" b="1" dirty="0" smtClean="0"/>
              <a:t>UV – záření</a:t>
            </a:r>
          </a:p>
          <a:p>
            <a:r>
              <a:rPr lang="cs-CZ" b="1" dirty="0" smtClean="0"/>
              <a:t>Ionizující záření</a:t>
            </a:r>
          </a:p>
          <a:p>
            <a:r>
              <a:rPr lang="cs-CZ" dirty="0" smtClean="0"/>
              <a:t>Přijetím energie při ozáření dochází k chemické přeměně nukleotidů (např. vznikají </a:t>
            </a:r>
            <a:r>
              <a:rPr lang="cs-CZ" dirty="0" err="1" smtClean="0"/>
              <a:t>thyminové</a:t>
            </a:r>
            <a:r>
              <a:rPr lang="cs-CZ" dirty="0" smtClean="0"/>
              <a:t> dimery) příp. k rozrušení některých vazeb v DNA</a:t>
            </a:r>
          </a:p>
          <a:p>
            <a:r>
              <a:rPr lang="cs-CZ" dirty="0" smtClean="0"/>
              <a:t>Mutagenní účinek ionizujícího záření byl prokázán už v r. 1927 Hermannem Josephem Mullerem</a:t>
            </a:r>
            <a:endParaRPr lang="cs-CZ" dirty="0"/>
          </a:p>
        </p:txBody>
      </p:sp>
    </p:spTree>
    <p:extLst>
      <p:ext uri="{BB962C8B-B14F-4D97-AF65-F5344CB8AC3E}">
        <p14:creationId xmlns="" xmlns:p14="http://schemas.microsoft.com/office/powerpoint/2010/main" val="170334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476672"/>
            <a:ext cx="7024744" cy="1143000"/>
          </a:xfrm>
        </p:spPr>
        <p:txBody>
          <a:bodyPr/>
          <a:lstStyle/>
          <a:p>
            <a:r>
              <a:rPr lang="cs-CZ" dirty="0" smtClean="0"/>
              <a:t>Chemické mutageny</a:t>
            </a:r>
            <a:endParaRPr lang="cs-CZ" dirty="0"/>
          </a:p>
        </p:txBody>
      </p:sp>
      <p:sp>
        <p:nvSpPr>
          <p:cNvPr id="3" name="Zástupný symbol pro obsah 2"/>
          <p:cNvSpPr>
            <a:spLocks noGrp="1"/>
          </p:cNvSpPr>
          <p:nvPr>
            <p:ph idx="1"/>
          </p:nvPr>
        </p:nvSpPr>
        <p:spPr>
          <a:xfrm>
            <a:off x="1043492" y="1772816"/>
            <a:ext cx="6777317" cy="4059813"/>
          </a:xfrm>
        </p:spPr>
        <p:txBody>
          <a:bodyPr>
            <a:normAutofit lnSpcReduction="10000"/>
          </a:bodyPr>
          <a:lstStyle/>
          <a:p>
            <a:r>
              <a:rPr lang="cs-CZ" dirty="0" smtClean="0"/>
              <a:t>Chemicky modifikují složky DNA (způsobují např. deaminaci bází), v některých případech se přímo vážou na nukleotidy</a:t>
            </a:r>
          </a:p>
          <a:p>
            <a:r>
              <a:rPr lang="cs-CZ" dirty="0" smtClean="0"/>
              <a:t>Jako první prokázala mutagenitu nějaké chemické látky Charlotte </a:t>
            </a:r>
            <a:r>
              <a:rPr lang="cs-CZ" dirty="0" err="1" smtClean="0"/>
              <a:t>Auerbachová</a:t>
            </a:r>
            <a:r>
              <a:rPr lang="cs-CZ" dirty="0" smtClean="0"/>
              <a:t> </a:t>
            </a:r>
          </a:p>
          <a:p>
            <a:r>
              <a:rPr lang="cs-CZ" dirty="0" smtClean="0"/>
              <a:t>Zjistila, že yperit vyvolává u octomilek vznik mutací</a:t>
            </a:r>
          </a:p>
          <a:p>
            <a:r>
              <a:rPr lang="cs-CZ" dirty="0" smtClean="0"/>
              <a:t>Brzy byla mutagenita prokázána i u dalších chemických látek</a:t>
            </a:r>
          </a:p>
          <a:p>
            <a:r>
              <a:rPr lang="cs-CZ" i="1" dirty="0" smtClean="0"/>
              <a:t>Co víš o yperitu, jeho chemickém složení a používání?</a:t>
            </a:r>
            <a:r>
              <a:rPr lang="cs-CZ" dirty="0" smtClean="0"/>
              <a:t> </a:t>
            </a:r>
            <a:endParaRPr lang="cs-CZ" dirty="0"/>
          </a:p>
        </p:txBody>
      </p:sp>
    </p:spTree>
    <p:extLst>
      <p:ext uri="{BB962C8B-B14F-4D97-AF65-F5344CB8AC3E}">
        <p14:creationId xmlns="" xmlns:p14="http://schemas.microsoft.com/office/powerpoint/2010/main" val="83859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404664"/>
            <a:ext cx="7024744" cy="1143000"/>
          </a:xfrm>
        </p:spPr>
        <p:txBody>
          <a:bodyPr/>
          <a:lstStyle/>
          <a:p>
            <a:r>
              <a:rPr lang="cs-CZ" dirty="0"/>
              <a:t>Chemické mutageny</a:t>
            </a:r>
          </a:p>
        </p:txBody>
      </p:sp>
      <p:sp>
        <p:nvSpPr>
          <p:cNvPr id="3" name="Zástupný symbol pro obsah 2"/>
          <p:cNvSpPr>
            <a:spLocks noGrp="1"/>
          </p:cNvSpPr>
          <p:nvPr>
            <p:ph idx="1"/>
          </p:nvPr>
        </p:nvSpPr>
        <p:spPr>
          <a:xfrm>
            <a:off x="1043492" y="1628800"/>
            <a:ext cx="6777317" cy="4203829"/>
          </a:xfrm>
        </p:spPr>
        <p:txBody>
          <a:bodyPr>
            <a:normAutofit lnSpcReduction="10000"/>
          </a:bodyPr>
          <a:lstStyle/>
          <a:p>
            <a:r>
              <a:rPr lang="cs-CZ" dirty="0" smtClean="0"/>
              <a:t>Mutagenní účinky má řada látek, se kterými se setkáváme v běžném životě</a:t>
            </a:r>
          </a:p>
          <a:p>
            <a:r>
              <a:rPr lang="cs-CZ" dirty="0" smtClean="0"/>
              <a:t>K nejběžnějším a nejnebezpečnějším patří </a:t>
            </a:r>
            <a:r>
              <a:rPr lang="cs-CZ" b="1" dirty="0" smtClean="0"/>
              <a:t>polycyklické aromatické uhlovodíky</a:t>
            </a:r>
            <a:r>
              <a:rPr lang="cs-CZ" dirty="0" smtClean="0"/>
              <a:t>, které vznikají jako produkt spalovacích procesů, zejména při spalování pevných paliv nebo při kouření cigaret.</a:t>
            </a:r>
          </a:p>
          <a:p>
            <a:r>
              <a:rPr lang="cs-CZ" dirty="0" smtClean="0"/>
              <a:t>Při vstupu do organismu dochází k jejich metabolické přeměně na reaktivní produkty, jejich molekuly se vážou na báze NK a vytvářejí s nimi kovalentní vazbu</a:t>
            </a:r>
            <a:endParaRPr lang="cs-CZ" dirty="0"/>
          </a:p>
        </p:txBody>
      </p:sp>
    </p:spTree>
    <p:extLst>
      <p:ext uri="{BB962C8B-B14F-4D97-AF65-F5344CB8AC3E}">
        <p14:creationId xmlns="" xmlns:p14="http://schemas.microsoft.com/office/powerpoint/2010/main" val="387418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188640"/>
            <a:ext cx="7024744" cy="1143000"/>
          </a:xfrm>
        </p:spPr>
        <p:txBody>
          <a:bodyPr/>
          <a:lstStyle/>
          <a:p>
            <a:r>
              <a:rPr lang="cs-CZ" dirty="0"/>
              <a:t>Chemické mutageny</a:t>
            </a:r>
          </a:p>
        </p:txBody>
      </p:sp>
      <p:sp>
        <p:nvSpPr>
          <p:cNvPr id="3" name="Zástupný symbol pro obsah 2"/>
          <p:cNvSpPr>
            <a:spLocks noGrp="1"/>
          </p:cNvSpPr>
          <p:nvPr>
            <p:ph idx="1"/>
          </p:nvPr>
        </p:nvSpPr>
        <p:spPr>
          <a:xfrm>
            <a:off x="1043492" y="1556792"/>
            <a:ext cx="6777317" cy="4680520"/>
          </a:xfrm>
        </p:spPr>
        <p:txBody>
          <a:bodyPr>
            <a:normAutofit fontScale="92500"/>
          </a:bodyPr>
          <a:lstStyle/>
          <a:p>
            <a:r>
              <a:rPr lang="cs-CZ" dirty="0" smtClean="0"/>
              <a:t>Mutagenní účinek byl prokázán také u některých organických rozpouštědel, léků, barviv nebo pesticidů</a:t>
            </a:r>
          </a:p>
          <a:p>
            <a:r>
              <a:rPr lang="cs-CZ" dirty="0" smtClean="0"/>
              <a:t>Příkladem je insekticid DDT (</a:t>
            </a:r>
            <a:r>
              <a:rPr lang="cs-CZ" i="1" dirty="0" err="1" smtClean="0"/>
              <a:t>dichlordifenyltrichlorethan</a:t>
            </a:r>
            <a:r>
              <a:rPr lang="cs-CZ" i="1" dirty="0" smtClean="0"/>
              <a:t>), </a:t>
            </a:r>
            <a:r>
              <a:rPr lang="cs-CZ" dirty="0" smtClean="0"/>
              <a:t>který  pro svou vysokou toxicitu a mutagenitu již řadu let ve většině zemí zakázán, přesto se jeho rezidua nacházejí v přírodě i v organismech</a:t>
            </a:r>
          </a:p>
          <a:p>
            <a:r>
              <a:rPr lang="cs-CZ" i="1" dirty="0" smtClean="0"/>
              <a:t>DDT je insekticid. Kdy se začal používat? Jaký vliv má na různé živé organismy? Proč je jeho používání postupně zakazováno ve většině zemí světa? Kdy bylo používání DDT zakázáno v Československu?</a:t>
            </a:r>
          </a:p>
          <a:p>
            <a:endParaRPr lang="cs-CZ" i="1" dirty="0"/>
          </a:p>
        </p:txBody>
      </p:sp>
    </p:spTree>
    <p:extLst>
      <p:ext uri="{BB962C8B-B14F-4D97-AF65-F5344CB8AC3E}">
        <p14:creationId xmlns="" xmlns:p14="http://schemas.microsoft.com/office/powerpoint/2010/main" val="3491399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Využití mutagenů</a:t>
            </a:r>
            <a:endParaRPr lang="cs-CZ" dirty="0"/>
          </a:p>
        </p:txBody>
      </p:sp>
      <p:sp>
        <p:nvSpPr>
          <p:cNvPr id="3" name="Zástupný symbol pro obsah 2"/>
          <p:cNvSpPr>
            <a:spLocks noGrp="1"/>
          </p:cNvSpPr>
          <p:nvPr>
            <p:ph idx="1"/>
          </p:nvPr>
        </p:nvSpPr>
        <p:spPr/>
        <p:txBody>
          <a:bodyPr>
            <a:normAutofit fontScale="92500" lnSpcReduction="10000"/>
          </a:bodyPr>
          <a:lstStyle/>
          <a:p>
            <a:r>
              <a:rPr lang="cs-CZ" dirty="0" smtClean="0"/>
              <a:t>Záměrné vyvolávání mutací např. v genetických laboratořích, na šlechtitelských pracovištích</a:t>
            </a:r>
          </a:p>
          <a:p>
            <a:r>
              <a:rPr lang="cs-CZ" dirty="0" smtClean="0"/>
              <a:t>Kyselina dusitá, alkylační činidla</a:t>
            </a:r>
          </a:p>
          <a:p>
            <a:r>
              <a:rPr lang="cs-CZ" dirty="0" err="1" smtClean="0"/>
              <a:t>Vřeténkové</a:t>
            </a:r>
            <a:r>
              <a:rPr lang="cs-CZ" dirty="0" smtClean="0"/>
              <a:t> jedy (kolchicin) způsobují vznik polyploidních buněk</a:t>
            </a:r>
          </a:p>
          <a:p>
            <a:r>
              <a:rPr lang="cs-CZ" i="1" dirty="0" smtClean="0"/>
              <a:t>Která rostlina vytváří kolchicin?</a:t>
            </a:r>
          </a:p>
          <a:p>
            <a:r>
              <a:rPr lang="cs-CZ" i="1" dirty="0" smtClean="0"/>
              <a:t> Zjisti, jestli ve Výzkumném ústavu ovocnářském v </a:t>
            </a:r>
            <a:r>
              <a:rPr lang="cs-CZ" i="1" dirty="0" err="1" smtClean="0"/>
              <a:t>Holovousích</a:t>
            </a:r>
            <a:r>
              <a:rPr lang="cs-CZ" i="1" dirty="0" smtClean="0"/>
              <a:t> používají při šlechtění nějaké mutageny.</a:t>
            </a:r>
            <a:endParaRPr lang="cs-CZ" i="1" dirty="0"/>
          </a:p>
        </p:txBody>
      </p:sp>
      <p:sp>
        <p:nvSpPr>
          <p:cNvPr id="4" name="Pěticípá hvězda 3"/>
          <p:cNvSpPr/>
          <p:nvPr/>
        </p:nvSpPr>
        <p:spPr>
          <a:xfrm>
            <a:off x="1151620" y="4725144"/>
            <a:ext cx="360040" cy="3600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 xmlns:p14="http://schemas.microsoft.com/office/powerpoint/2010/main" val="153659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Biologické mutageny</a:t>
            </a:r>
            <a:endParaRPr lang="cs-CZ" dirty="0"/>
          </a:p>
        </p:txBody>
      </p:sp>
      <p:sp>
        <p:nvSpPr>
          <p:cNvPr id="3" name="Zástupný symbol pro obsah 2"/>
          <p:cNvSpPr>
            <a:spLocks noGrp="1"/>
          </p:cNvSpPr>
          <p:nvPr>
            <p:ph idx="1"/>
          </p:nvPr>
        </p:nvSpPr>
        <p:spPr/>
        <p:txBody>
          <a:bodyPr/>
          <a:lstStyle/>
          <a:p>
            <a:r>
              <a:rPr lang="cs-CZ" dirty="0" smtClean="0"/>
              <a:t>K nim patří především viry</a:t>
            </a:r>
          </a:p>
          <a:p>
            <a:r>
              <a:rPr lang="cs-CZ" dirty="0" smtClean="0"/>
              <a:t>Virová DNA se za určitých podmínek může začlenit do genomu hostitelské buňky a přerušit tak některý z jejích genů nebo změnit jeho expresi</a:t>
            </a:r>
            <a:endParaRPr lang="cs-CZ" dirty="0"/>
          </a:p>
        </p:txBody>
      </p:sp>
    </p:spTree>
    <p:extLst>
      <p:ext uri="{BB962C8B-B14F-4D97-AF65-F5344CB8AC3E}">
        <p14:creationId xmlns="" xmlns:p14="http://schemas.microsoft.com/office/powerpoint/2010/main" val="129137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Typy mutací</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smtClean="0"/>
              <a:t>Mutace postihují genetickou výbavu organismu v různém rozsahu</a:t>
            </a:r>
          </a:p>
          <a:p>
            <a:r>
              <a:rPr lang="cs-CZ" dirty="0" smtClean="0"/>
              <a:t>Podle toho je dělíme na:</a:t>
            </a:r>
          </a:p>
          <a:p>
            <a:r>
              <a:rPr lang="cs-CZ" b="1" dirty="0" smtClean="0"/>
              <a:t>Genové mutace</a:t>
            </a:r>
            <a:r>
              <a:rPr lang="cs-CZ" dirty="0" smtClean="0"/>
              <a:t>, které zasahují většinou jediný gen, dochází ke změně nukleotidové sekvence DNA, u bodové mutace se dokonce mění  jen jeden nukleotidový pár</a:t>
            </a:r>
          </a:p>
          <a:p>
            <a:r>
              <a:rPr lang="cs-CZ" b="1" dirty="0" smtClean="0"/>
              <a:t>Chromozomové aberace,</a:t>
            </a:r>
            <a:r>
              <a:rPr lang="cs-CZ" dirty="0" smtClean="0"/>
              <a:t> mění se struktura chromozomů</a:t>
            </a:r>
          </a:p>
          <a:p>
            <a:r>
              <a:rPr lang="cs-CZ" b="1" dirty="0" smtClean="0"/>
              <a:t>Genomové mutace, </a:t>
            </a:r>
            <a:r>
              <a:rPr lang="cs-CZ" dirty="0" smtClean="0"/>
              <a:t>mění se počty chromozomů nebo celých chromozomových sad</a:t>
            </a:r>
            <a:endParaRPr lang="cs-CZ" b="1" dirty="0"/>
          </a:p>
        </p:txBody>
      </p:sp>
    </p:spTree>
    <p:extLst>
      <p:ext uri="{BB962C8B-B14F-4D97-AF65-F5344CB8AC3E}">
        <p14:creationId xmlns="" xmlns:p14="http://schemas.microsoft.com/office/powerpoint/2010/main" val="301737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548680"/>
            <a:ext cx="7024744" cy="720080"/>
          </a:xfrm>
        </p:spPr>
        <p:txBody>
          <a:bodyPr>
            <a:normAutofit/>
          </a:bodyPr>
          <a:lstStyle/>
          <a:p>
            <a:r>
              <a:rPr lang="cs-CZ" sz="3200" b="1" dirty="0"/>
              <a:t>Genové mutace</a:t>
            </a:r>
            <a:endParaRPr lang="cs-CZ" sz="3200" dirty="0"/>
          </a:p>
        </p:txBody>
      </p:sp>
      <p:sp>
        <p:nvSpPr>
          <p:cNvPr id="3" name="Zástupný symbol pro obsah 2"/>
          <p:cNvSpPr>
            <a:spLocks noGrp="1"/>
          </p:cNvSpPr>
          <p:nvPr>
            <p:ph idx="1"/>
          </p:nvPr>
        </p:nvSpPr>
        <p:spPr>
          <a:xfrm>
            <a:off x="1043492" y="1412776"/>
            <a:ext cx="6912884" cy="4419853"/>
          </a:xfrm>
        </p:spPr>
        <p:txBody>
          <a:bodyPr/>
          <a:lstStyle/>
          <a:p>
            <a:r>
              <a:rPr lang="cs-CZ" dirty="0"/>
              <a:t>N</a:t>
            </a:r>
            <a:r>
              <a:rPr lang="cs-CZ" dirty="0" smtClean="0"/>
              <a:t>a molekulární úrovni rozeznáváme 4 základní typy genových mutací:</a:t>
            </a:r>
          </a:p>
          <a:p>
            <a:r>
              <a:rPr lang="cs-CZ" b="1" dirty="0" smtClean="0"/>
              <a:t>Delece</a:t>
            </a:r>
            <a:r>
              <a:rPr lang="cs-CZ" dirty="0" smtClean="0"/>
              <a:t> je ztráta jednoho či více nukleotidů</a:t>
            </a:r>
          </a:p>
          <a:p>
            <a:r>
              <a:rPr lang="cs-CZ" b="1" dirty="0" smtClean="0"/>
              <a:t>Inzerce</a:t>
            </a:r>
            <a:r>
              <a:rPr lang="cs-CZ" dirty="0" smtClean="0"/>
              <a:t> je vložení nadbytečného nukleotidového páru</a:t>
            </a:r>
          </a:p>
          <a:p>
            <a:r>
              <a:rPr lang="cs-CZ" b="1" dirty="0" smtClean="0"/>
              <a:t>Substituce</a:t>
            </a:r>
            <a:r>
              <a:rPr lang="cs-CZ" dirty="0" smtClean="0"/>
              <a:t> je nahrazení určitého nukleotidového páru jiným</a:t>
            </a:r>
          </a:p>
          <a:p>
            <a:r>
              <a:rPr lang="cs-CZ" b="1" dirty="0" smtClean="0"/>
              <a:t>Amplifikace</a:t>
            </a:r>
            <a:r>
              <a:rPr lang="cs-CZ" dirty="0" smtClean="0"/>
              <a:t> je zmnožení určitého nukleotidu nebo znásobení skupiny nukleotidů ), jde vlastně o zvláštní případ inzerce)</a:t>
            </a:r>
            <a:endParaRPr lang="cs-CZ" dirty="0"/>
          </a:p>
        </p:txBody>
      </p:sp>
    </p:spTree>
    <p:extLst>
      <p:ext uri="{BB962C8B-B14F-4D97-AF65-F5344CB8AC3E}">
        <p14:creationId xmlns="" xmlns:p14="http://schemas.microsoft.com/office/powerpoint/2010/main" val="12096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0"/>
            <a:ext cx="7024744" cy="1143000"/>
          </a:xfrm>
        </p:spPr>
        <p:txBody>
          <a:bodyPr>
            <a:normAutofit/>
          </a:bodyPr>
          <a:lstStyle/>
          <a:p>
            <a:r>
              <a:rPr lang="cs-CZ" sz="3200" dirty="0" smtClean="0"/>
              <a:t>Srpkovitá anémie, drepanocytóza</a:t>
            </a:r>
            <a:endParaRPr lang="cs-CZ" sz="3200" dirty="0"/>
          </a:p>
        </p:txBody>
      </p:sp>
      <p:sp>
        <p:nvSpPr>
          <p:cNvPr id="3" name="Zástupný symbol pro obsah 2"/>
          <p:cNvSpPr>
            <a:spLocks noGrp="1"/>
          </p:cNvSpPr>
          <p:nvPr>
            <p:ph idx="1"/>
          </p:nvPr>
        </p:nvSpPr>
        <p:spPr>
          <a:xfrm>
            <a:off x="1115616" y="1196752"/>
            <a:ext cx="6777317" cy="5040560"/>
          </a:xfrm>
        </p:spPr>
        <p:txBody>
          <a:bodyPr>
            <a:normAutofit fontScale="77500" lnSpcReduction="20000"/>
          </a:bodyPr>
          <a:lstStyle/>
          <a:p>
            <a:r>
              <a:rPr lang="cs-CZ" sz="2600" dirty="0" smtClean="0"/>
              <a:t>Záměna jediného nukleotidu způsobuje srpkovitou anémii</a:t>
            </a:r>
          </a:p>
          <a:p>
            <a:r>
              <a:rPr lang="cs-CZ" sz="2600" dirty="0" smtClean="0"/>
              <a:t>Při ní se </a:t>
            </a:r>
            <a:r>
              <a:rPr lang="cs-CZ" sz="2600" b="1" dirty="0" smtClean="0"/>
              <a:t>mění tvar červených krvinek na srpkovitý. To je způsobeno přítomností defektní formy hemoglobinu</a:t>
            </a:r>
          </a:p>
          <a:p>
            <a:r>
              <a:rPr lang="cs-CZ" sz="2600" dirty="0" smtClean="0"/>
              <a:t>V genu pro </a:t>
            </a:r>
            <a:r>
              <a:rPr lang="el-GR" sz="2600" b="1" dirty="0" smtClean="0">
                <a:latin typeface="Times New Roman"/>
                <a:cs typeface="Times New Roman"/>
              </a:rPr>
              <a:t>β</a:t>
            </a:r>
            <a:r>
              <a:rPr lang="cs-CZ" sz="2600" b="1" dirty="0" smtClean="0">
                <a:latin typeface="Times New Roman"/>
                <a:cs typeface="Times New Roman"/>
              </a:rPr>
              <a:t> – </a:t>
            </a:r>
            <a:r>
              <a:rPr lang="cs-CZ" sz="2600" b="1" dirty="0" smtClean="0">
                <a:cs typeface="Times New Roman"/>
              </a:rPr>
              <a:t>globinový </a:t>
            </a:r>
            <a:r>
              <a:rPr lang="cs-CZ" sz="2600" dirty="0" smtClean="0">
                <a:cs typeface="Times New Roman"/>
              </a:rPr>
              <a:t>řetězec tohoto proteinu dojde mutací k </a:t>
            </a:r>
            <a:r>
              <a:rPr lang="cs-CZ" sz="2600" b="1" dirty="0" smtClean="0">
                <a:cs typeface="Times New Roman"/>
              </a:rPr>
              <a:t>substituci</a:t>
            </a:r>
            <a:r>
              <a:rPr lang="cs-CZ" sz="2600" dirty="0" smtClean="0">
                <a:cs typeface="Times New Roman"/>
              </a:rPr>
              <a:t> jediného nukleotidového páru. Šestý kodon je do </a:t>
            </a:r>
            <a:r>
              <a:rPr lang="cs-CZ" sz="2600" dirty="0" err="1" smtClean="0">
                <a:cs typeface="Times New Roman"/>
              </a:rPr>
              <a:t>mRNA</a:t>
            </a:r>
            <a:r>
              <a:rPr lang="cs-CZ" sz="2600" dirty="0" smtClean="0">
                <a:cs typeface="Times New Roman"/>
              </a:rPr>
              <a:t> přepisován jako </a:t>
            </a:r>
            <a:r>
              <a:rPr lang="cs-CZ" sz="2600" b="1" dirty="0" smtClean="0">
                <a:cs typeface="Times New Roman"/>
              </a:rPr>
              <a:t>GUG</a:t>
            </a:r>
            <a:r>
              <a:rPr lang="cs-CZ" sz="2600" dirty="0" smtClean="0">
                <a:cs typeface="Times New Roman"/>
              </a:rPr>
              <a:t> místo původního </a:t>
            </a:r>
            <a:r>
              <a:rPr lang="cs-CZ" sz="2600" b="1" dirty="0" smtClean="0">
                <a:cs typeface="Times New Roman"/>
              </a:rPr>
              <a:t>GAG</a:t>
            </a:r>
          </a:p>
          <a:p>
            <a:r>
              <a:rPr lang="cs-CZ" sz="2300" i="1" dirty="0" smtClean="0">
                <a:cs typeface="Times New Roman"/>
              </a:rPr>
              <a:t>Zjistěte v tabulce pro genetický kód, která AK má být na 6. místě v normálním řetězci </a:t>
            </a:r>
            <a:r>
              <a:rPr lang="el-GR" sz="2300" dirty="0">
                <a:latin typeface="Times New Roman"/>
                <a:cs typeface="Times New Roman"/>
              </a:rPr>
              <a:t>β</a:t>
            </a:r>
            <a:r>
              <a:rPr lang="cs-CZ" sz="2300" dirty="0">
                <a:latin typeface="Times New Roman"/>
                <a:cs typeface="Times New Roman"/>
              </a:rPr>
              <a:t> – </a:t>
            </a:r>
            <a:r>
              <a:rPr lang="cs-CZ" sz="2300" i="1" dirty="0" smtClean="0">
                <a:cs typeface="Times New Roman"/>
              </a:rPr>
              <a:t>globinu a která tam je při srpkovité anémii. Zjisti, k jakým poruchám dochází u nemocných srpkovitou anémií. </a:t>
            </a:r>
          </a:p>
          <a:p>
            <a:r>
              <a:rPr lang="cs-CZ" sz="2300" i="1" dirty="0" smtClean="0">
                <a:cs typeface="Times New Roman"/>
              </a:rPr>
              <a:t>Přemýšlej, proč je </a:t>
            </a:r>
            <a:r>
              <a:rPr lang="cs-CZ" sz="2300" i="1" dirty="0" err="1" smtClean="0">
                <a:cs typeface="Times New Roman"/>
              </a:rPr>
              <a:t>srpkovitost</a:t>
            </a:r>
            <a:r>
              <a:rPr lang="cs-CZ" sz="2300" i="1" dirty="0" smtClean="0">
                <a:cs typeface="Times New Roman"/>
              </a:rPr>
              <a:t> častěji rozšířená v rovníkové Africe, ale také ve Středomoří a v Indii a JV Asii</a:t>
            </a:r>
          </a:p>
          <a:p>
            <a:r>
              <a:rPr lang="cs-CZ" sz="2300" i="1" dirty="0" smtClean="0">
                <a:cs typeface="Times New Roman"/>
              </a:rPr>
              <a:t>Změny sekvence nukleotidů se zapisují v </a:t>
            </a:r>
            <a:r>
              <a:rPr lang="cs-CZ" sz="2300" i="1" dirty="0" err="1" smtClean="0">
                <a:cs typeface="Times New Roman"/>
              </a:rPr>
              <a:t>mRNA</a:t>
            </a:r>
            <a:r>
              <a:rPr lang="cs-CZ" sz="2300" i="1" dirty="0" smtClean="0">
                <a:cs typeface="Times New Roman"/>
              </a:rPr>
              <a:t>, ačkoli k mutaci dochází již na úrovni DNA. Odvoďte původní i mutovanou sekvenci šestého kodónu v pozitivním a negativním řetězci DNA</a:t>
            </a:r>
            <a:endParaRPr lang="cs-CZ" sz="2300" i="1" dirty="0"/>
          </a:p>
        </p:txBody>
      </p:sp>
    </p:spTree>
    <p:extLst>
      <p:ext uri="{BB962C8B-B14F-4D97-AF65-F5344CB8AC3E}">
        <p14:creationId xmlns="" xmlns:p14="http://schemas.microsoft.com/office/powerpoint/2010/main" val="361334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404664"/>
            <a:ext cx="7024744" cy="1143000"/>
          </a:xfrm>
        </p:spPr>
        <p:txBody>
          <a:bodyPr/>
          <a:lstStyle/>
          <a:p>
            <a:r>
              <a:rPr lang="cs-CZ" dirty="0"/>
              <a:t>Srpkovitá anémie</a:t>
            </a:r>
          </a:p>
        </p:txBody>
      </p:sp>
      <p:sp>
        <p:nvSpPr>
          <p:cNvPr id="3" name="Zástupný symbol pro obsah 2"/>
          <p:cNvSpPr>
            <a:spLocks noGrp="1"/>
          </p:cNvSpPr>
          <p:nvPr>
            <p:ph idx="1"/>
          </p:nvPr>
        </p:nvSpPr>
        <p:spPr/>
        <p:txBody>
          <a:bodyPr/>
          <a:lstStyle/>
          <a:p>
            <a:endParaRPr lang="cs-CZ" dirty="0"/>
          </a:p>
        </p:txBody>
      </p:sp>
      <p:sp>
        <p:nvSpPr>
          <p:cNvPr id="4" name="Zaoblený obdélník 3"/>
          <p:cNvSpPr/>
          <p:nvPr/>
        </p:nvSpPr>
        <p:spPr>
          <a:xfrm>
            <a:off x="971600" y="1772816"/>
            <a:ext cx="6696744" cy="324036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accent1">
                    <a:lumMod val="50000"/>
                  </a:schemeClr>
                </a:solidFill>
              </a:rPr>
              <a:t>Dojde k záměně kyseliny </a:t>
            </a:r>
            <a:r>
              <a:rPr lang="cs-CZ" b="1" dirty="0" err="1" smtClean="0">
                <a:solidFill>
                  <a:schemeClr val="accent1">
                    <a:lumMod val="50000"/>
                  </a:schemeClr>
                </a:solidFill>
              </a:rPr>
              <a:t>glutamové</a:t>
            </a:r>
            <a:r>
              <a:rPr lang="cs-CZ" b="1" dirty="0" smtClean="0">
                <a:solidFill>
                  <a:schemeClr val="accent1">
                    <a:lumMod val="50000"/>
                  </a:schemeClr>
                </a:solidFill>
              </a:rPr>
              <a:t> za valin. Výsledkem je syntéza defektního hemoglobinu, který v krvinkách krystalizuje a přestává plnit svou biologickou funkci. U postižených osob dochází k poruchám přenosu kyslíku, k rozpadu erytrocytů, tzv. hemolytické anémii a ke vzniku krevních sraženin. Ty mohou ucpat krevní řečiště a způsobit vážné, nezřídka smrtelné zdravotní komplikace. U jedinců s heterozygotní sestavou jsou komplikace mírnější a tato mutace částečně chrání před příznaky malárie. Tak se defektní alela udržuje v populaci.</a:t>
            </a:r>
          </a:p>
          <a:p>
            <a:pPr algn="ctr"/>
            <a:endParaRPr lang="cs-CZ" b="1" dirty="0">
              <a:solidFill>
                <a:schemeClr val="accent1">
                  <a:lumMod val="50000"/>
                </a:schemeClr>
              </a:solidFill>
            </a:endParaRPr>
          </a:p>
        </p:txBody>
      </p:sp>
      <p:sp>
        <p:nvSpPr>
          <p:cNvPr id="5" name="Zaoblený obdélník 4"/>
          <p:cNvSpPr/>
          <p:nvPr/>
        </p:nvSpPr>
        <p:spPr>
          <a:xfrm>
            <a:off x="1043608" y="5301208"/>
            <a:ext cx="6912768"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cs typeface="Times New Roman"/>
              </a:rPr>
              <a:t>GUG v </a:t>
            </a:r>
            <a:r>
              <a:rPr lang="cs-CZ" b="1" dirty="0" err="1" smtClean="0">
                <a:cs typeface="Times New Roman"/>
              </a:rPr>
              <a:t>mRNA</a:t>
            </a:r>
            <a:r>
              <a:rPr lang="cs-CZ" b="1" dirty="0" smtClean="0">
                <a:cs typeface="Times New Roman"/>
              </a:rPr>
              <a:t>, tedy pozitivní řetězec DNA má triplet GTG, negativní CAC. GAG v </a:t>
            </a:r>
            <a:r>
              <a:rPr lang="cs-CZ" b="1" dirty="0" err="1" smtClean="0">
                <a:cs typeface="Times New Roman"/>
              </a:rPr>
              <a:t>mRNA</a:t>
            </a:r>
            <a:r>
              <a:rPr lang="cs-CZ" b="1" dirty="0" smtClean="0">
                <a:cs typeface="Times New Roman"/>
              </a:rPr>
              <a:t>, triplet v pozitivní DNA je GAG, v negativní CUC.</a:t>
            </a:r>
            <a:endParaRPr lang="cs-CZ" dirty="0"/>
          </a:p>
        </p:txBody>
      </p:sp>
    </p:spTree>
    <p:extLst>
      <p:ext uri="{BB962C8B-B14F-4D97-AF65-F5344CB8AC3E}">
        <p14:creationId xmlns="" xmlns:p14="http://schemas.microsoft.com/office/powerpoint/2010/main" val="17259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Mutace, které mění smysl kodonu (</a:t>
            </a:r>
            <a:r>
              <a:rPr lang="cs-CZ" i="1" dirty="0" err="1" smtClean="0"/>
              <a:t>missense</a:t>
            </a:r>
            <a:r>
              <a:rPr lang="cs-CZ" i="1" dirty="0" smtClean="0"/>
              <a:t> </a:t>
            </a:r>
            <a:r>
              <a:rPr lang="cs-CZ" i="1" dirty="0" err="1" smtClean="0"/>
              <a:t>mutation</a:t>
            </a:r>
            <a:r>
              <a:rPr lang="cs-CZ" i="1" dirty="0" smtClean="0"/>
              <a:t>)</a:t>
            </a:r>
            <a:endParaRPr lang="cs-CZ" dirty="0"/>
          </a:p>
        </p:txBody>
      </p:sp>
      <p:sp>
        <p:nvSpPr>
          <p:cNvPr id="3" name="Zástupný symbol pro obsah 2"/>
          <p:cNvSpPr>
            <a:spLocks noGrp="1"/>
          </p:cNvSpPr>
          <p:nvPr>
            <p:ph idx="1"/>
          </p:nvPr>
        </p:nvSpPr>
        <p:spPr/>
        <p:txBody>
          <a:bodyPr>
            <a:normAutofit fontScale="85000" lnSpcReduction="20000"/>
          </a:bodyPr>
          <a:lstStyle/>
          <a:p>
            <a:r>
              <a:rPr lang="cs-CZ" dirty="0" smtClean="0"/>
              <a:t>Srpkovitá anémie je příkladem mutace měnící smysl kodonu</a:t>
            </a:r>
          </a:p>
          <a:p>
            <a:r>
              <a:rPr lang="cs-CZ" dirty="0" smtClean="0"/>
              <a:t>Mutovaný kodon zařazuje v tomto případě do polypeptidu jinou AK než tu, kterou kódoval původní nemutovaný triplet, jde o substituci</a:t>
            </a:r>
          </a:p>
          <a:p>
            <a:r>
              <a:rPr lang="cs-CZ" dirty="0" smtClean="0"/>
              <a:t>Ne vždy má změna AK stejný fenotypový projev.</a:t>
            </a:r>
          </a:p>
          <a:p>
            <a:r>
              <a:rPr lang="cs-CZ" dirty="0" smtClean="0"/>
              <a:t>V některých případech dochází jen k nepatrnému snížení biologické aktivity proteinu, v určitých sekvencích jsou substituce dokonce neškodným projevem variability</a:t>
            </a:r>
          </a:p>
          <a:p>
            <a:r>
              <a:rPr lang="cs-CZ" dirty="0" smtClean="0"/>
              <a:t>Záleží na tom, zda je mutací zasaženo např. katalytické centrum nebo jen okrajové partie jeho molekuly  </a:t>
            </a:r>
            <a:endParaRPr lang="cs-CZ" dirty="0"/>
          </a:p>
        </p:txBody>
      </p:sp>
    </p:spTree>
    <p:extLst>
      <p:ext uri="{BB962C8B-B14F-4D97-AF65-F5344CB8AC3E}">
        <p14:creationId xmlns="" xmlns:p14="http://schemas.microsoft.com/office/powerpoint/2010/main" val="329446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aoblený obdélník 3"/>
          <p:cNvSpPr/>
          <p:nvPr/>
        </p:nvSpPr>
        <p:spPr>
          <a:xfrm>
            <a:off x="1043608" y="4581128"/>
            <a:ext cx="7190793" cy="151216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a:xfrm>
            <a:off x="1092289" y="764704"/>
            <a:ext cx="7024744" cy="1143000"/>
          </a:xfrm>
        </p:spPr>
        <p:txBody>
          <a:bodyPr/>
          <a:lstStyle/>
          <a:p>
            <a:r>
              <a:rPr lang="cs-CZ" dirty="0" smtClean="0"/>
              <a:t>Továrna nebo kovárna?</a:t>
            </a:r>
            <a:endParaRPr lang="cs-CZ" dirty="0"/>
          </a:p>
        </p:txBody>
      </p:sp>
      <p:sp>
        <p:nvSpPr>
          <p:cNvPr id="3" name="Zástupný symbol pro obsah 2"/>
          <p:cNvSpPr>
            <a:spLocks noGrp="1"/>
          </p:cNvSpPr>
          <p:nvPr>
            <p:ph idx="1"/>
          </p:nvPr>
        </p:nvSpPr>
        <p:spPr>
          <a:xfrm>
            <a:off x="1070585" y="2204864"/>
            <a:ext cx="6777317" cy="3508977"/>
          </a:xfrm>
        </p:spPr>
        <p:txBody>
          <a:bodyPr>
            <a:normAutofit fontScale="92500" lnSpcReduction="20000"/>
          </a:bodyPr>
          <a:lstStyle/>
          <a:p>
            <a:r>
              <a:rPr lang="cs-CZ" dirty="0" smtClean="0"/>
              <a:t>Rozdílný význam substitucí lze srovnat s chybami v přepisu slov</a:t>
            </a:r>
          </a:p>
          <a:p>
            <a:r>
              <a:rPr lang="cs-CZ" dirty="0" smtClean="0"/>
              <a:t>Srovnej význam chyb, když místo </a:t>
            </a:r>
            <a:r>
              <a:rPr lang="cs-CZ" i="1" dirty="0" smtClean="0"/>
              <a:t>továrna </a:t>
            </a:r>
            <a:r>
              <a:rPr lang="cs-CZ" dirty="0" smtClean="0"/>
              <a:t>napíšeme </a:t>
            </a:r>
            <a:r>
              <a:rPr lang="cs-CZ" i="1" dirty="0" smtClean="0"/>
              <a:t>továrny  </a:t>
            </a:r>
            <a:r>
              <a:rPr lang="cs-CZ" dirty="0" smtClean="0"/>
              <a:t>a</a:t>
            </a:r>
            <a:endParaRPr lang="cs-CZ" i="1" dirty="0" smtClean="0"/>
          </a:p>
          <a:p>
            <a:r>
              <a:rPr lang="cs-CZ" i="1" dirty="0" smtClean="0"/>
              <a:t>Továrna </a:t>
            </a:r>
            <a:r>
              <a:rPr lang="cs-CZ" dirty="0" smtClean="0"/>
              <a:t> x  </a:t>
            </a:r>
            <a:r>
              <a:rPr lang="cs-CZ" i="1" dirty="0" smtClean="0"/>
              <a:t>kovárna</a:t>
            </a:r>
          </a:p>
          <a:p>
            <a:r>
              <a:rPr lang="cs-CZ" dirty="0" smtClean="0"/>
              <a:t>Ve druhém případě se zásadně mění význam slova</a:t>
            </a:r>
          </a:p>
          <a:p>
            <a:pPr marL="68580" indent="0">
              <a:buNone/>
            </a:pPr>
            <a:endParaRPr lang="cs-CZ" i="1" dirty="0"/>
          </a:p>
          <a:p>
            <a:pPr marL="68580" indent="0">
              <a:buNone/>
            </a:pPr>
            <a:endParaRPr lang="cs-CZ" i="1" dirty="0" smtClean="0"/>
          </a:p>
          <a:p>
            <a:r>
              <a:rPr lang="cs-CZ" i="1" dirty="0" smtClean="0"/>
              <a:t>Vymyslete podobné substituce, záměny písmen, které úplně mění významy slov</a:t>
            </a:r>
            <a:endParaRPr lang="cs-CZ" dirty="0"/>
          </a:p>
        </p:txBody>
      </p:sp>
    </p:spTree>
    <p:extLst>
      <p:ext uri="{BB962C8B-B14F-4D97-AF65-F5344CB8AC3E}">
        <p14:creationId xmlns="" xmlns:p14="http://schemas.microsoft.com/office/powerpoint/2010/main" val="52341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476672"/>
            <a:ext cx="7024744" cy="1143000"/>
          </a:xfrm>
        </p:spPr>
        <p:txBody>
          <a:bodyPr>
            <a:normAutofit/>
          </a:bodyPr>
          <a:lstStyle/>
          <a:p>
            <a:r>
              <a:rPr lang="cs-CZ" sz="3200" dirty="0" smtClean="0"/>
              <a:t>Mutace beze smyslu (nonsense </a:t>
            </a:r>
            <a:r>
              <a:rPr lang="cs-CZ" sz="3200" dirty="0" err="1" smtClean="0"/>
              <a:t>mutations</a:t>
            </a:r>
            <a:r>
              <a:rPr lang="cs-CZ" sz="3200" dirty="0" smtClean="0"/>
              <a:t>)</a:t>
            </a:r>
            <a:endParaRPr lang="cs-CZ" sz="3200" dirty="0"/>
          </a:p>
        </p:txBody>
      </p:sp>
      <p:sp>
        <p:nvSpPr>
          <p:cNvPr id="3" name="Zástupný symbol pro obsah 2"/>
          <p:cNvSpPr>
            <a:spLocks noGrp="1"/>
          </p:cNvSpPr>
          <p:nvPr>
            <p:ph idx="1"/>
          </p:nvPr>
        </p:nvSpPr>
        <p:spPr>
          <a:xfrm>
            <a:off x="899592" y="1628801"/>
            <a:ext cx="6777317" cy="3312368"/>
          </a:xfrm>
        </p:spPr>
        <p:txBody>
          <a:bodyPr>
            <a:normAutofit fontScale="92500" lnSpcReduction="20000"/>
          </a:bodyPr>
          <a:lstStyle/>
          <a:p>
            <a:r>
              <a:rPr lang="cs-CZ" dirty="0" smtClean="0"/>
              <a:t>Při některých substitucích vzniká mutací terminační triplet (STOP – kodón)</a:t>
            </a:r>
          </a:p>
          <a:p>
            <a:r>
              <a:rPr lang="cs-CZ" dirty="0" smtClean="0"/>
              <a:t>Např. z kodónu UAU pro tyrosin se záměnou posledního nukleotidu vytvoří terminační triplet UAA</a:t>
            </a:r>
          </a:p>
          <a:p>
            <a:r>
              <a:rPr lang="cs-CZ" dirty="0" smtClean="0"/>
              <a:t>Záleží na tom, jak daleko se v příslušném úseku </a:t>
            </a:r>
            <a:r>
              <a:rPr lang="cs-CZ" dirty="0" err="1" smtClean="0"/>
              <a:t>mRNA</a:t>
            </a:r>
            <a:r>
              <a:rPr lang="cs-CZ" dirty="0" smtClean="0"/>
              <a:t> chyba objeví</a:t>
            </a:r>
          </a:p>
          <a:p>
            <a:r>
              <a:rPr lang="cs-CZ" i="1" dirty="0" smtClean="0"/>
              <a:t>Jaký důsledek mají tyto mutace?</a:t>
            </a:r>
          </a:p>
          <a:p>
            <a:r>
              <a:rPr lang="cs-CZ" i="1" dirty="0" smtClean="0"/>
              <a:t>Vyhledej v tabulce genetického kódu triplety, z nichž mohou terminační kodóny nejsnadněji vzniknout</a:t>
            </a:r>
            <a:r>
              <a:rPr lang="cs-CZ" dirty="0" smtClean="0"/>
              <a:t> </a:t>
            </a:r>
            <a:endParaRPr lang="cs-CZ" dirty="0"/>
          </a:p>
        </p:txBody>
      </p:sp>
      <p:sp>
        <p:nvSpPr>
          <p:cNvPr id="4" name="Zaoblený obdélník 3"/>
          <p:cNvSpPr/>
          <p:nvPr/>
        </p:nvSpPr>
        <p:spPr>
          <a:xfrm>
            <a:off x="1200402" y="5212297"/>
            <a:ext cx="6840760" cy="936104"/>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accent1">
                    <a:lumMod val="50000"/>
                  </a:schemeClr>
                </a:solidFill>
              </a:rPr>
              <a:t>Mutovaný gen se tává nedokončeným slovem, polypeptidový řetězec je oproti původnímu produktu výrazně zkrácen</a:t>
            </a:r>
            <a:endParaRPr lang="cs-CZ" dirty="0">
              <a:solidFill>
                <a:schemeClr val="accent1">
                  <a:lumMod val="50000"/>
                </a:schemeClr>
              </a:solidFill>
            </a:endParaRPr>
          </a:p>
        </p:txBody>
      </p:sp>
    </p:spTree>
    <p:extLst>
      <p:ext uri="{BB962C8B-B14F-4D97-AF65-F5344CB8AC3E}">
        <p14:creationId xmlns="" xmlns:p14="http://schemas.microsoft.com/office/powerpoint/2010/main" val="14508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Mutace beze smyslu</a:t>
            </a:r>
          </a:p>
        </p:txBody>
      </p:sp>
      <p:sp>
        <p:nvSpPr>
          <p:cNvPr id="3" name="Zástupný symbol pro obsah 2"/>
          <p:cNvSpPr>
            <a:spLocks noGrp="1"/>
          </p:cNvSpPr>
          <p:nvPr>
            <p:ph idx="1"/>
          </p:nvPr>
        </p:nvSpPr>
        <p:spPr/>
        <p:txBody>
          <a:bodyPr>
            <a:normAutofit lnSpcReduction="10000"/>
          </a:bodyPr>
          <a:lstStyle/>
          <a:p>
            <a:r>
              <a:rPr lang="cs-CZ" dirty="0" smtClean="0"/>
              <a:t>Srovnej:</a:t>
            </a:r>
          </a:p>
          <a:p>
            <a:r>
              <a:rPr lang="cs-CZ" dirty="0" smtClean="0"/>
              <a:t>KOSTELEC</a:t>
            </a:r>
          </a:p>
          <a:p>
            <a:r>
              <a:rPr lang="cs-CZ" dirty="0" smtClean="0"/>
              <a:t>KOSTEL</a:t>
            </a:r>
          </a:p>
          <a:p>
            <a:r>
              <a:rPr lang="cs-CZ" dirty="0" smtClean="0"/>
              <a:t>KOST</a:t>
            </a:r>
          </a:p>
          <a:p>
            <a:r>
              <a:rPr lang="cs-CZ" dirty="0" smtClean="0"/>
              <a:t>KOS</a:t>
            </a:r>
          </a:p>
          <a:p>
            <a:r>
              <a:rPr lang="cs-CZ" dirty="0" smtClean="0"/>
              <a:t>KO</a:t>
            </a:r>
          </a:p>
          <a:p>
            <a:r>
              <a:rPr lang="cs-CZ" dirty="0" smtClean="0"/>
              <a:t>K</a:t>
            </a:r>
          </a:p>
          <a:p>
            <a:r>
              <a:rPr lang="cs-CZ" i="1" dirty="0" smtClean="0"/>
              <a:t>Vymysli podobný slovní řetězec!</a:t>
            </a:r>
            <a:endParaRPr lang="cs-CZ" i="1" dirty="0"/>
          </a:p>
        </p:txBody>
      </p:sp>
    </p:spTree>
    <p:extLst>
      <p:ext uri="{BB962C8B-B14F-4D97-AF65-F5344CB8AC3E}">
        <p14:creationId xmlns="" xmlns:p14="http://schemas.microsoft.com/office/powerpoint/2010/main" val="413470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476672"/>
            <a:ext cx="7024744" cy="1143000"/>
          </a:xfrm>
        </p:spPr>
        <p:txBody>
          <a:bodyPr/>
          <a:lstStyle/>
          <a:p>
            <a:r>
              <a:rPr lang="cs-CZ" dirty="0" smtClean="0"/>
              <a:t>Mutace se stejným smyslem</a:t>
            </a:r>
            <a:endParaRPr lang="cs-CZ" dirty="0"/>
          </a:p>
        </p:txBody>
      </p:sp>
      <p:sp>
        <p:nvSpPr>
          <p:cNvPr id="3" name="Zástupný symbol pro obsah 2"/>
          <p:cNvSpPr>
            <a:spLocks noGrp="1"/>
          </p:cNvSpPr>
          <p:nvPr>
            <p:ph idx="1"/>
          </p:nvPr>
        </p:nvSpPr>
        <p:spPr>
          <a:xfrm>
            <a:off x="971600" y="1700809"/>
            <a:ext cx="6777317" cy="3384376"/>
          </a:xfrm>
        </p:spPr>
        <p:txBody>
          <a:bodyPr>
            <a:normAutofit lnSpcReduction="10000"/>
          </a:bodyPr>
          <a:lstStyle/>
          <a:p>
            <a:r>
              <a:rPr lang="cs-CZ" dirty="0" smtClean="0"/>
              <a:t>Genetický kód je degenerovaný (</a:t>
            </a:r>
            <a:r>
              <a:rPr lang="cs-CZ" i="1" dirty="0" smtClean="0"/>
              <a:t>vysvětli)</a:t>
            </a:r>
          </a:p>
          <a:p>
            <a:r>
              <a:rPr lang="cs-CZ" dirty="0" smtClean="0"/>
              <a:t>V některých případech vzniká substitucí triplet, jenž kóduje stejnou AK jako původní kodón</a:t>
            </a:r>
          </a:p>
          <a:p>
            <a:r>
              <a:rPr lang="cs-CZ" dirty="0" smtClean="0"/>
              <a:t>Např. změnou koncového nukleotidu se z tripletu GCU vytvoří GCC, oba kódují alanin</a:t>
            </a:r>
          </a:p>
          <a:p>
            <a:r>
              <a:rPr lang="cs-CZ" dirty="0" smtClean="0"/>
              <a:t>Tyto mutace označujeme jako mutace se stejným smyslem (</a:t>
            </a:r>
            <a:r>
              <a:rPr lang="cs-CZ" i="1" dirty="0" err="1" smtClean="0"/>
              <a:t>same</a:t>
            </a:r>
            <a:r>
              <a:rPr lang="cs-CZ" i="1" dirty="0" smtClean="0"/>
              <a:t> </a:t>
            </a:r>
            <a:r>
              <a:rPr lang="cs-CZ" i="1" dirty="0" err="1" smtClean="0"/>
              <a:t>sense</a:t>
            </a:r>
            <a:r>
              <a:rPr lang="cs-CZ" i="1" dirty="0" smtClean="0"/>
              <a:t> </a:t>
            </a:r>
            <a:r>
              <a:rPr lang="cs-CZ" i="1" dirty="0" err="1" smtClean="0"/>
              <a:t>mutations</a:t>
            </a:r>
            <a:r>
              <a:rPr lang="cs-CZ" i="1" dirty="0" smtClean="0"/>
              <a:t>)</a:t>
            </a:r>
            <a:r>
              <a:rPr lang="cs-CZ" dirty="0" smtClean="0"/>
              <a:t> </a:t>
            </a:r>
            <a:endParaRPr lang="cs-CZ" dirty="0"/>
          </a:p>
        </p:txBody>
      </p:sp>
      <p:sp>
        <p:nvSpPr>
          <p:cNvPr id="4" name="Zaoblený obdélník 3"/>
          <p:cNvSpPr/>
          <p:nvPr/>
        </p:nvSpPr>
        <p:spPr>
          <a:xfrm>
            <a:off x="1187624" y="5085184"/>
            <a:ext cx="6840760" cy="936104"/>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accent1">
                    <a:lumMod val="50000"/>
                  </a:schemeClr>
                </a:solidFill>
              </a:rPr>
              <a:t>Zjisti v tabulce pro genetický kód, které aminokyseliny jsou kódovány více triplety. Liší se tyto triplety spíš prvním nebo posledním nukleotidem?</a:t>
            </a:r>
            <a:endParaRPr lang="cs-CZ" dirty="0">
              <a:solidFill>
                <a:schemeClr val="accent1">
                  <a:lumMod val="50000"/>
                </a:schemeClr>
              </a:solidFill>
            </a:endParaRPr>
          </a:p>
        </p:txBody>
      </p:sp>
    </p:spTree>
    <p:extLst>
      <p:ext uri="{BB962C8B-B14F-4D97-AF65-F5344CB8AC3E}">
        <p14:creationId xmlns="" xmlns:p14="http://schemas.microsoft.com/office/powerpoint/2010/main" val="427963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95632" y="1268760"/>
            <a:ext cx="7024744" cy="745152"/>
          </a:xfrm>
        </p:spPr>
        <p:txBody>
          <a:bodyPr>
            <a:noAutofit/>
          </a:bodyPr>
          <a:lstStyle/>
          <a:p>
            <a:r>
              <a:rPr lang="cs-CZ" sz="2800" dirty="0" smtClean="0"/>
              <a:t>Posun čtecího rámce (</a:t>
            </a:r>
            <a:r>
              <a:rPr lang="cs-CZ" sz="2800" dirty="0" err="1" smtClean="0"/>
              <a:t>frameshift</a:t>
            </a:r>
            <a:r>
              <a:rPr lang="cs-CZ" sz="2800" dirty="0" smtClean="0"/>
              <a:t> </a:t>
            </a:r>
            <a:r>
              <a:rPr lang="cs-CZ" sz="2800" dirty="0" err="1" smtClean="0"/>
              <a:t>mutations</a:t>
            </a:r>
            <a:r>
              <a:rPr lang="cs-CZ" sz="2800" dirty="0" smtClean="0"/>
              <a:t>)</a:t>
            </a:r>
            <a:r>
              <a:rPr lang="cs-CZ" sz="3200" dirty="0" smtClean="0"/>
              <a:t/>
            </a:r>
            <a:br>
              <a:rPr lang="cs-CZ" sz="3200" dirty="0" smtClean="0"/>
            </a:br>
            <a:endParaRPr lang="cs-CZ" sz="3200" dirty="0"/>
          </a:p>
        </p:txBody>
      </p:sp>
      <p:sp>
        <p:nvSpPr>
          <p:cNvPr id="3" name="Zástupný symbol pro obsah 2"/>
          <p:cNvSpPr>
            <a:spLocks noGrp="1"/>
          </p:cNvSpPr>
          <p:nvPr>
            <p:ph idx="1"/>
          </p:nvPr>
        </p:nvSpPr>
        <p:spPr>
          <a:xfrm>
            <a:off x="1043608" y="1457419"/>
            <a:ext cx="6777317" cy="4419853"/>
          </a:xfrm>
        </p:spPr>
        <p:txBody>
          <a:bodyPr>
            <a:normAutofit fontScale="92500"/>
          </a:bodyPr>
          <a:lstStyle/>
          <a:p>
            <a:r>
              <a:rPr lang="cs-CZ" dirty="0" smtClean="0"/>
              <a:t>Pokud dojde k deleci nebo inzerci, mění se čtecí rámec následující genové sekvence</a:t>
            </a:r>
          </a:p>
          <a:p>
            <a:r>
              <a:rPr lang="cs-CZ" dirty="0" smtClean="0"/>
              <a:t>Protože genetická informace je překládána po tripletech, může zařazení nukleotidu navíc nebo jeho ztráta úplně změnit kodóny, které následují</a:t>
            </a:r>
          </a:p>
          <a:p>
            <a:r>
              <a:rPr lang="cs-CZ" i="1" dirty="0" smtClean="0"/>
              <a:t>Jaké AK se zařadí do polypeptidového řetězce, je–</a:t>
            </a:r>
            <a:r>
              <a:rPr lang="cs-CZ" i="1" dirty="0" err="1" smtClean="0"/>
              <a:t>li</a:t>
            </a:r>
            <a:r>
              <a:rPr lang="cs-CZ" i="1" dirty="0" smtClean="0"/>
              <a:t>  </a:t>
            </a:r>
            <a:r>
              <a:rPr lang="cs-CZ" i="1" dirty="0" err="1" smtClean="0"/>
              <a:t>pořádí</a:t>
            </a:r>
            <a:r>
              <a:rPr lang="cs-CZ" i="1" dirty="0" smtClean="0"/>
              <a:t> nukleotidů v </a:t>
            </a:r>
            <a:r>
              <a:rPr lang="cs-CZ" i="1" dirty="0" err="1" smtClean="0"/>
              <a:t>mRNA</a:t>
            </a:r>
            <a:r>
              <a:rPr lang="cs-CZ" i="1" dirty="0" smtClean="0"/>
              <a:t> následující: …AAGGGCUCG….</a:t>
            </a:r>
          </a:p>
          <a:p>
            <a:r>
              <a:rPr lang="cs-CZ" i="1" dirty="0" smtClean="0"/>
              <a:t>Nyní vložte na 3. pozici (za dva adeniny) další adenin. Sestavte pozměněný peptid (resp. </a:t>
            </a:r>
            <a:r>
              <a:rPr lang="cs-CZ" i="1" dirty="0"/>
              <a:t>j</a:t>
            </a:r>
            <a:r>
              <a:rPr lang="cs-CZ" i="1" dirty="0" smtClean="0"/>
              <a:t>eho část). </a:t>
            </a:r>
            <a:endParaRPr lang="cs-CZ" i="1" dirty="0"/>
          </a:p>
        </p:txBody>
      </p:sp>
      <p:sp>
        <p:nvSpPr>
          <p:cNvPr id="4" name="Zaoblený obdélník 3"/>
          <p:cNvSpPr/>
          <p:nvPr/>
        </p:nvSpPr>
        <p:spPr>
          <a:xfrm>
            <a:off x="1259632" y="5877272"/>
            <a:ext cx="6696744" cy="504056"/>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accent1">
                    <a:lumMod val="50000"/>
                  </a:schemeClr>
                </a:solidFill>
              </a:rPr>
              <a:t>Lysin – glycin – serin  x  lysin – glycin - leucin</a:t>
            </a:r>
            <a:endParaRPr lang="cs-CZ" dirty="0">
              <a:solidFill>
                <a:schemeClr val="accent1">
                  <a:lumMod val="50000"/>
                </a:schemeClr>
              </a:solidFill>
            </a:endParaRPr>
          </a:p>
        </p:txBody>
      </p:sp>
    </p:spTree>
    <p:extLst>
      <p:ext uri="{BB962C8B-B14F-4D97-AF65-F5344CB8AC3E}">
        <p14:creationId xmlns="" xmlns:p14="http://schemas.microsoft.com/office/powerpoint/2010/main" val="3630908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aoblený obdélník 3"/>
          <p:cNvSpPr/>
          <p:nvPr/>
        </p:nvSpPr>
        <p:spPr>
          <a:xfrm>
            <a:off x="1277279" y="5157192"/>
            <a:ext cx="6192688" cy="936104"/>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Zástupný symbol pro obsah 2"/>
          <p:cNvSpPr>
            <a:spLocks noGrp="1"/>
          </p:cNvSpPr>
          <p:nvPr>
            <p:ph idx="1"/>
          </p:nvPr>
        </p:nvSpPr>
        <p:spPr>
          <a:xfrm>
            <a:off x="1043492" y="1772816"/>
            <a:ext cx="6777317" cy="4680520"/>
          </a:xfrm>
        </p:spPr>
        <p:txBody>
          <a:bodyPr>
            <a:normAutofit fontScale="85000" lnSpcReduction="20000"/>
          </a:bodyPr>
          <a:lstStyle/>
          <a:p>
            <a:r>
              <a:rPr lang="cs-CZ" i="1" dirty="0" smtClean="0"/>
              <a:t>Analýzou DNA byla zjištěna následující sekvence negativního (templátového) vlákna:</a:t>
            </a:r>
          </a:p>
          <a:p>
            <a:r>
              <a:rPr lang="cs-CZ" i="1" dirty="0" smtClean="0"/>
              <a:t>TTG </a:t>
            </a:r>
            <a:r>
              <a:rPr lang="cs-CZ" i="1" dirty="0" err="1" smtClean="0"/>
              <a:t>TTG</a:t>
            </a:r>
            <a:r>
              <a:rPr lang="cs-CZ" i="1" dirty="0" smtClean="0"/>
              <a:t>  </a:t>
            </a:r>
            <a:r>
              <a:rPr lang="cs-CZ" i="1" dirty="0" err="1"/>
              <a:t>TTG</a:t>
            </a:r>
            <a:r>
              <a:rPr lang="cs-CZ" i="1" dirty="0"/>
              <a:t> </a:t>
            </a:r>
            <a:r>
              <a:rPr lang="cs-CZ" i="1" dirty="0" err="1" smtClean="0"/>
              <a:t>TTG</a:t>
            </a:r>
            <a:r>
              <a:rPr lang="cs-CZ" i="1" dirty="0" smtClean="0"/>
              <a:t> </a:t>
            </a:r>
            <a:r>
              <a:rPr lang="cs-CZ" i="1" dirty="0" err="1"/>
              <a:t>TTG</a:t>
            </a:r>
            <a:r>
              <a:rPr lang="cs-CZ" i="1" dirty="0"/>
              <a:t> </a:t>
            </a:r>
            <a:r>
              <a:rPr lang="cs-CZ" i="1" dirty="0" err="1" smtClean="0"/>
              <a:t>TTG</a:t>
            </a:r>
            <a:endParaRPr lang="cs-CZ" i="1" dirty="0" smtClean="0"/>
          </a:p>
          <a:p>
            <a:r>
              <a:rPr lang="cs-CZ" i="1" dirty="0" smtClean="0"/>
              <a:t> Odvoďte sekvenci příslušného řetězce </a:t>
            </a:r>
            <a:r>
              <a:rPr lang="cs-CZ" i="1" dirty="0" err="1" smtClean="0"/>
              <a:t>mRNA</a:t>
            </a:r>
            <a:r>
              <a:rPr lang="cs-CZ" i="1" dirty="0" smtClean="0"/>
              <a:t> a podle tabulky genetického kódu zjistěte složení odpovídajícího polypeptidového řetězce.</a:t>
            </a:r>
          </a:p>
          <a:p>
            <a:r>
              <a:rPr lang="cs-CZ" i="1" dirty="0" smtClean="0"/>
              <a:t>Stanovte pořadí jednotlivých AK v polypeptidu v případě, že ve druhém kodónu došlo k deleci guaninového nukleotidu</a:t>
            </a:r>
          </a:p>
          <a:p>
            <a:r>
              <a:rPr lang="cs-CZ" i="1" dirty="0" smtClean="0"/>
              <a:t>Uvažte, jaké důsledky by měla delece tří sousedních nukleotidů, tj. celého tripletu TTG. Došlo by rovněž k posunu čtecího rámce?</a:t>
            </a:r>
          </a:p>
          <a:p>
            <a:pPr marL="68580" indent="0">
              <a:buNone/>
            </a:pPr>
            <a:endParaRPr lang="cs-CZ" i="1" dirty="0" smtClean="0"/>
          </a:p>
          <a:p>
            <a:r>
              <a:rPr lang="cs-CZ" i="1" dirty="0" smtClean="0"/>
              <a:t>(TTG … AAC …asparagin, TTT…AAA…lysin, TGT…ACA …treonin)</a:t>
            </a:r>
            <a:endParaRPr lang="cs-CZ" i="1" dirty="0"/>
          </a:p>
          <a:p>
            <a:pPr marL="68580" indent="0">
              <a:buNone/>
            </a:pPr>
            <a:r>
              <a:rPr lang="cs-CZ" dirty="0" smtClean="0"/>
              <a:t> </a:t>
            </a:r>
            <a:endParaRPr lang="cs-CZ" dirty="0"/>
          </a:p>
          <a:p>
            <a:endParaRPr lang="cs-CZ" dirty="0"/>
          </a:p>
        </p:txBody>
      </p:sp>
      <p:sp>
        <p:nvSpPr>
          <p:cNvPr id="2" name="Nadpis 1"/>
          <p:cNvSpPr>
            <a:spLocks noGrp="1"/>
          </p:cNvSpPr>
          <p:nvPr>
            <p:ph type="title"/>
          </p:nvPr>
        </p:nvSpPr>
        <p:spPr>
          <a:xfrm>
            <a:off x="1043608" y="548680"/>
            <a:ext cx="7024744" cy="1143000"/>
          </a:xfrm>
        </p:spPr>
        <p:txBody>
          <a:bodyPr>
            <a:normAutofit/>
          </a:bodyPr>
          <a:lstStyle/>
          <a:p>
            <a:r>
              <a:rPr lang="cs-CZ" sz="3200" dirty="0" smtClean="0"/>
              <a:t>Příklad 1</a:t>
            </a:r>
            <a:endParaRPr lang="cs-CZ" sz="3200" dirty="0"/>
          </a:p>
        </p:txBody>
      </p:sp>
    </p:spTree>
    <p:extLst>
      <p:ext uri="{BB962C8B-B14F-4D97-AF65-F5344CB8AC3E}">
        <p14:creationId xmlns="" xmlns:p14="http://schemas.microsoft.com/office/powerpoint/2010/main" val="279628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Strukturní chromozomové aberace</a:t>
            </a:r>
            <a:endParaRPr lang="cs-CZ" dirty="0"/>
          </a:p>
        </p:txBody>
      </p:sp>
      <p:sp>
        <p:nvSpPr>
          <p:cNvPr id="3" name="Zástupný symbol pro obsah 2"/>
          <p:cNvSpPr>
            <a:spLocks noGrp="1"/>
          </p:cNvSpPr>
          <p:nvPr>
            <p:ph idx="1"/>
          </p:nvPr>
        </p:nvSpPr>
        <p:spPr/>
        <p:txBody>
          <a:bodyPr>
            <a:normAutofit fontScale="92500" lnSpcReduction="10000"/>
          </a:bodyPr>
          <a:lstStyle/>
          <a:p>
            <a:r>
              <a:rPr lang="cs-CZ" dirty="0" smtClean="0"/>
              <a:t>Jsou podmíněny zlomy na chromozomech, může dojít k následné přestavbě chromozomu nebo zmnožení určité jeho části</a:t>
            </a:r>
          </a:p>
          <a:p>
            <a:r>
              <a:rPr lang="cs-CZ" dirty="0" smtClean="0"/>
              <a:t>Dochází ke změně struktury chromozomu</a:t>
            </a:r>
          </a:p>
          <a:p>
            <a:r>
              <a:rPr lang="cs-CZ" dirty="0" smtClean="0"/>
              <a:t>Patří sem: </a:t>
            </a:r>
          </a:p>
          <a:p>
            <a:pPr marL="822960" lvl="1" indent="-457200">
              <a:buFont typeface="+mj-lt"/>
              <a:buAutoNum type="alphaLcPeriod"/>
            </a:pPr>
            <a:r>
              <a:rPr lang="cs-CZ" b="1" dirty="0"/>
              <a:t>D</a:t>
            </a:r>
            <a:r>
              <a:rPr lang="cs-CZ" b="1" dirty="0" smtClean="0"/>
              <a:t>elece</a:t>
            </a:r>
            <a:r>
              <a:rPr lang="cs-CZ" dirty="0" smtClean="0"/>
              <a:t> neboli ztráty částí chromozomů</a:t>
            </a:r>
          </a:p>
          <a:p>
            <a:pPr marL="822960" lvl="1" indent="-457200">
              <a:buFont typeface="+mj-lt"/>
              <a:buAutoNum type="alphaLcPeriod"/>
            </a:pPr>
            <a:r>
              <a:rPr lang="cs-CZ" b="1" dirty="0" smtClean="0"/>
              <a:t>Translokace </a:t>
            </a:r>
            <a:r>
              <a:rPr lang="cs-CZ" dirty="0" smtClean="0"/>
              <a:t>neboli přemístění části jednoho chromozomu na druhý</a:t>
            </a:r>
          </a:p>
          <a:p>
            <a:pPr marL="822960" lvl="1" indent="-457200">
              <a:buFont typeface="+mj-lt"/>
              <a:buAutoNum type="alphaLcPeriod"/>
            </a:pPr>
            <a:r>
              <a:rPr lang="cs-CZ" b="1" dirty="0" smtClean="0"/>
              <a:t>Inverze, </a:t>
            </a:r>
            <a:r>
              <a:rPr lang="cs-CZ" dirty="0" smtClean="0"/>
              <a:t>přemístění genetického materiálu v rámci jednoho chromozomu</a:t>
            </a:r>
          </a:p>
          <a:p>
            <a:endParaRPr lang="cs-CZ" dirty="0"/>
          </a:p>
        </p:txBody>
      </p:sp>
    </p:spTree>
    <p:extLst>
      <p:ext uri="{BB962C8B-B14F-4D97-AF65-F5344CB8AC3E}">
        <p14:creationId xmlns="" xmlns:p14="http://schemas.microsoft.com/office/powerpoint/2010/main" val="55727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548680"/>
            <a:ext cx="7024744" cy="1143000"/>
          </a:xfrm>
        </p:spPr>
        <p:txBody>
          <a:bodyPr>
            <a:normAutofit/>
          </a:bodyPr>
          <a:lstStyle/>
          <a:p>
            <a:r>
              <a:rPr lang="cs-CZ" sz="3200" dirty="0"/>
              <a:t>Strukturní chromozomové aberace</a:t>
            </a:r>
          </a:p>
        </p:txBody>
      </p:sp>
      <p:sp>
        <p:nvSpPr>
          <p:cNvPr id="3" name="Zástupný symbol pro obsah 2"/>
          <p:cNvSpPr>
            <a:spLocks noGrp="1"/>
          </p:cNvSpPr>
          <p:nvPr>
            <p:ph idx="1"/>
          </p:nvPr>
        </p:nvSpPr>
        <p:spPr>
          <a:xfrm>
            <a:off x="1043492" y="1772816"/>
            <a:ext cx="6777317" cy="4059813"/>
          </a:xfrm>
        </p:spPr>
        <p:txBody>
          <a:bodyPr>
            <a:normAutofit fontScale="85000" lnSpcReduction="20000"/>
          </a:bodyPr>
          <a:lstStyle/>
          <a:p>
            <a:r>
              <a:rPr lang="cs-CZ" dirty="0" smtClean="0"/>
              <a:t>K nejčastějším delecím u člověka patří intersticiální delece malé části dlouhých ramének 22. chromozomu. Je zodpovědná za </a:t>
            </a:r>
            <a:r>
              <a:rPr lang="cs-CZ" b="1" dirty="0" err="1" smtClean="0"/>
              <a:t>DiGeorgův</a:t>
            </a:r>
            <a:r>
              <a:rPr lang="cs-CZ" b="1" dirty="0" smtClean="0"/>
              <a:t> syndrom</a:t>
            </a:r>
            <a:r>
              <a:rPr lang="cs-CZ" dirty="0" smtClean="0"/>
              <a:t>. Projevuje se těžkými vrozenými srdečními vadami, často i poruchou imunity, rozštěpovými vadami apod.</a:t>
            </a:r>
          </a:p>
          <a:p>
            <a:r>
              <a:rPr lang="cs-CZ" b="1" dirty="0" smtClean="0"/>
              <a:t>Downův syndrom </a:t>
            </a:r>
            <a:r>
              <a:rPr lang="cs-CZ" dirty="0" smtClean="0"/>
              <a:t>je v menším % případů způsoben translokací mezi 14. a nadbytečným 21. chromozomem, klinický obraz je stejný jako při </a:t>
            </a:r>
            <a:r>
              <a:rPr lang="cs-CZ" dirty="0" err="1" smtClean="0"/>
              <a:t>trisomii</a:t>
            </a:r>
            <a:r>
              <a:rPr lang="cs-CZ" dirty="0" smtClean="0"/>
              <a:t> 21. chromozomu</a:t>
            </a:r>
          </a:p>
          <a:p>
            <a:r>
              <a:rPr lang="cs-CZ" b="1" dirty="0"/>
              <a:t>Syndrom </a:t>
            </a:r>
            <a:r>
              <a:rPr lang="cs-CZ" b="1" dirty="0" err="1"/>
              <a:t>Cri</a:t>
            </a:r>
            <a:r>
              <a:rPr lang="cs-CZ" b="1" dirty="0"/>
              <a:t> </a:t>
            </a:r>
            <a:r>
              <a:rPr lang="cs-CZ" b="1" dirty="0" err="1"/>
              <a:t>du</a:t>
            </a:r>
            <a:r>
              <a:rPr lang="cs-CZ" b="1" dirty="0"/>
              <a:t> Chat:</a:t>
            </a:r>
            <a:r>
              <a:rPr lang="cs-CZ" dirty="0"/>
              <a:t> Syndrom kočičího křiku. Způsoben delecí na p raménku (krátkém raménku) 5. chromosomu. Manifestace: pláč připomínající mňoukání kočky, </a:t>
            </a:r>
            <a:r>
              <a:rPr lang="cs-CZ" dirty="0" err="1"/>
              <a:t>malformované</a:t>
            </a:r>
            <a:r>
              <a:rPr lang="cs-CZ" dirty="0"/>
              <a:t> ušní boltce, mentální retardace, vrozené vady srdce.</a:t>
            </a:r>
          </a:p>
        </p:txBody>
      </p:sp>
    </p:spTree>
    <p:extLst>
      <p:ext uri="{BB962C8B-B14F-4D97-AF65-F5344CB8AC3E}">
        <p14:creationId xmlns="" xmlns:p14="http://schemas.microsoft.com/office/powerpoint/2010/main" val="319551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Numerické aberace</a:t>
            </a:r>
            <a:endParaRPr lang="cs-CZ" dirty="0"/>
          </a:p>
        </p:txBody>
      </p:sp>
      <p:sp>
        <p:nvSpPr>
          <p:cNvPr id="3" name="Zástupný symbol pro obsah 2"/>
          <p:cNvSpPr>
            <a:spLocks noGrp="1"/>
          </p:cNvSpPr>
          <p:nvPr>
            <p:ph idx="1"/>
          </p:nvPr>
        </p:nvSpPr>
        <p:spPr/>
        <p:txBody>
          <a:bodyPr/>
          <a:lstStyle/>
          <a:p>
            <a:r>
              <a:rPr lang="cs-CZ" dirty="0" smtClean="0"/>
              <a:t>Změny v počtu jednotlivých chromozomů</a:t>
            </a:r>
          </a:p>
          <a:p>
            <a:r>
              <a:rPr lang="cs-CZ" dirty="0" smtClean="0"/>
              <a:t>Nejčastějším typem je aneuploidie, kdy jeden chromozom chybí (</a:t>
            </a:r>
            <a:r>
              <a:rPr lang="cs-CZ" dirty="0" err="1" smtClean="0"/>
              <a:t>monosomie</a:t>
            </a:r>
            <a:r>
              <a:rPr lang="cs-CZ" dirty="0" smtClean="0"/>
              <a:t>)  nebo taky přebývá, pak mluvíme o </a:t>
            </a:r>
            <a:r>
              <a:rPr lang="cs-CZ" dirty="0" err="1" smtClean="0"/>
              <a:t>trisomii</a:t>
            </a:r>
            <a:endParaRPr lang="cs-CZ" dirty="0" smtClean="0"/>
          </a:p>
          <a:p>
            <a:r>
              <a:rPr lang="cs-CZ" dirty="0" smtClean="0"/>
              <a:t>Aneuploidie vznikají obvykle chybným rozchodem chromozomů při meiotickém dělení rodičovských gamet</a:t>
            </a:r>
            <a:endParaRPr lang="cs-CZ" dirty="0"/>
          </a:p>
        </p:txBody>
      </p:sp>
    </p:spTree>
    <p:extLst>
      <p:ext uri="{BB962C8B-B14F-4D97-AF65-F5344CB8AC3E}">
        <p14:creationId xmlns="" xmlns:p14="http://schemas.microsoft.com/office/powerpoint/2010/main" val="1456587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l"/>
            <a:r>
              <a:rPr lang="cs-CZ" dirty="0" smtClean="0"/>
              <a:t>Downův syndrom</a:t>
            </a:r>
            <a:endParaRPr lang="cs-CZ" dirty="0"/>
          </a:p>
        </p:txBody>
      </p:sp>
      <p:sp>
        <p:nvSpPr>
          <p:cNvPr id="3" name="Zástupný symbol pro obsah 2"/>
          <p:cNvSpPr>
            <a:spLocks noGrp="1"/>
          </p:cNvSpPr>
          <p:nvPr>
            <p:ph idx="1"/>
          </p:nvPr>
        </p:nvSpPr>
        <p:spPr/>
        <p:txBody>
          <a:bodyPr>
            <a:normAutofit fontScale="85000" lnSpcReduction="20000"/>
          </a:bodyPr>
          <a:lstStyle/>
          <a:p>
            <a:r>
              <a:rPr lang="cs-CZ" b="1" dirty="0" smtClean="0"/>
              <a:t>Z historie</a:t>
            </a:r>
            <a:br>
              <a:rPr lang="cs-CZ" b="1" dirty="0" smtClean="0"/>
            </a:br>
            <a:r>
              <a:rPr lang="cs-CZ" dirty="0" smtClean="0"/>
              <a:t>V roce 1866 si anglický lékař John </a:t>
            </a:r>
            <a:r>
              <a:rPr lang="cs-CZ" dirty="0" err="1" smtClean="0"/>
              <a:t>Langdon</a:t>
            </a:r>
            <a:r>
              <a:rPr lang="cs-CZ" dirty="0" smtClean="0"/>
              <a:t> Down povšiml, že někteří z jeho pacientů s mentální retardací (opoždění vývoje) jsou si v některých znacích podobni a jako první je popsal a shrnul do nové jednotky, která byla po něm později pojmenována jako Downův syndrom. Asi o sto let později, v roce v roce 1959, odhalil francouzský genetik </a:t>
            </a:r>
            <a:r>
              <a:rPr lang="cs-CZ" dirty="0" err="1" smtClean="0"/>
              <a:t>Jerome</a:t>
            </a:r>
            <a:r>
              <a:rPr lang="cs-CZ" dirty="0" smtClean="0"/>
              <a:t> </a:t>
            </a:r>
            <a:r>
              <a:rPr lang="cs-CZ" dirty="0" err="1" smtClean="0"/>
              <a:t>Leujene</a:t>
            </a:r>
            <a:r>
              <a:rPr lang="cs-CZ" dirty="0" smtClean="0"/>
              <a:t>, že lidé s Downovým syndromem mají kromě obvyklé sestavy ještě jeden chromozóm č. 21. Protože jsou u lidí s Downovým syndromem místo dvou, chromozómy tři hovoříme o </a:t>
            </a:r>
            <a:r>
              <a:rPr lang="cs-CZ" dirty="0" err="1" smtClean="0"/>
              <a:t>trizomii</a:t>
            </a:r>
            <a:r>
              <a:rPr lang="cs-CZ" dirty="0" smtClean="0"/>
              <a:t> 21.</a:t>
            </a:r>
          </a:p>
          <a:p>
            <a:endParaRPr lang="cs-CZ" dirty="0"/>
          </a:p>
        </p:txBody>
      </p:sp>
    </p:spTree>
    <p:extLst>
      <p:ext uri="{BB962C8B-B14F-4D97-AF65-F5344CB8AC3E}">
        <p14:creationId xmlns="" xmlns:p14="http://schemas.microsoft.com/office/powerpoint/2010/main" val="28660056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l"/>
            <a:r>
              <a:rPr lang="cs-CZ" b="1" dirty="0" smtClean="0"/>
              <a:t>Downův syndrom</a:t>
            </a:r>
            <a:endParaRPr lang="cs-CZ" dirty="0"/>
          </a:p>
        </p:txBody>
      </p:sp>
      <p:sp>
        <p:nvSpPr>
          <p:cNvPr id="3" name="Zástupný symbol pro obsah 2"/>
          <p:cNvSpPr>
            <a:spLocks noGrp="1"/>
          </p:cNvSpPr>
          <p:nvPr>
            <p:ph idx="1"/>
          </p:nvPr>
        </p:nvSpPr>
        <p:spPr/>
        <p:txBody>
          <a:bodyPr/>
          <a:lstStyle/>
          <a:p>
            <a:r>
              <a:rPr lang="cs-CZ" dirty="0" smtClean="0"/>
              <a:t>je kongenitální = vrozená vada. Je to něco, s čím se dítě rodí, co je v něm přítomno nejčastěji již od okamžiku početí. Downův syndrom je obvykle způsoben přítomností jednoho nadbytečného chromozomu č. 21. Menší počet případů je způsoben translokací mezi 14 a nadbytečným 21. chromozomem</a:t>
            </a:r>
            <a:endParaRPr lang="cs-CZ" dirty="0"/>
          </a:p>
        </p:txBody>
      </p:sp>
    </p:spTree>
    <p:extLst>
      <p:ext uri="{BB962C8B-B14F-4D97-AF65-F5344CB8AC3E}">
        <p14:creationId xmlns="" xmlns:p14="http://schemas.microsoft.com/office/powerpoint/2010/main" val="37047086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836712"/>
            <a:ext cx="7024744" cy="1143000"/>
          </a:xfrm>
        </p:spPr>
        <p:txBody>
          <a:bodyPr>
            <a:normAutofit/>
          </a:bodyPr>
          <a:lstStyle/>
          <a:p>
            <a:r>
              <a:rPr lang="cs-CZ" sz="2800" dirty="0" err="1" smtClean="0"/>
              <a:t>Karyotyp</a:t>
            </a:r>
            <a:r>
              <a:rPr lang="cs-CZ" sz="2800" dirty="0" smtClean="0"/>
              <a:t> při Downově syndromu (</a:t>
            </a:r>
            <a:r>
              <a:rPr lang="cs-CZ" sz="2800" dirty="0" err="1" smtClean="0"/>
              <a:t>trisomie</a:t>
            </a:r>
            <a:r>
              <a:rPr lang="cs-CZ" sz="2800" dirty="0" smtClean="0"/>
              <a:t> 21. chromozomu)</a:t>
            </a:r>
            <a:endParaRPr lang="cs-CZ" sz="2800" dirty="0"/>
          </a:p>
        </p:txBody>
      </p:sp>
      <p:pic>
        <p:nvPicPr>
          <p:cNvPr id="4" name="Zástupný symbol pro obsah 3" descr="File:Trisomie 21 Genom-Schema.gif"/>
          <p:cNvPicPr>
            <a:picLocks noGrp="1"/>
          </p:cNvPicPr>
          <p:nvPr>
            <p:ph idx="1"/>
          </p:nvPr>
        </p:nvPicPr>
        <p:blipFill>
          <a:blip r:embed="rId2" cstate="print"/>
          <a:srcRect/>
          <a:stretch>
            <a:fillRect/>
          </a:stretch>
        </p:blipFill>
        <p:spPr bwMode="auto">
          <a:xfrm>
            <a:off x="1043608" y="2132856"/>
            <a:ext cx="3528392" cy="3672408"/>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1043608" y="0"/>
            <a:ext cx="7024744" cy="1143000"/>
          </a:xfrm>
        </p:spPr>
        <p:txBody>
          <a:bodyPr>
            <a:normAutofit/>
          </a:bodyPr>
          <a:lstStyle/>
          <a:p>
            <a:pPr algn="l"/>
            <a:r>
              <a:rPr lang="cs-CZ" sz="3200" b="1" dirty="0" smtClean="0"/>
              <a:t>Downův syndrom</a:t>
            </a:r>
            <a:endParaRPr lang="cs-CZ" sz="3200" dirty="0"/>
          </a:p>
        </p:txBody>
      </p:sp>
      <p:sp>
        <p:nvSpPr>
          <p:cNvPr id="5" name="Zástupný symbol pro obsah 4"/>
          <p:cNvSpPr>
            <a:spLocks noGrp="1"/>
          </p:cNvSpPr>
          <p:nvPr>
            <p:ph idx="1"/>
          </p:nvPr>
        </p:nvSpPr>
        <p:spPr>
          <a:xfrm>
            <a:off x="1043492" y="1196752"/>
            <a:ext cx="6777317" cy="4968552"/>
          </a:xfrm>
        </p:spPr>
        <p:txBody>
          <a:bodyPr>
            <a:normAutofit fontScale="62500" lnSpcReduction="20000"/>
          </a:bodyPr>
          <a:lstStyle/>
          <a:p>
            <a:r>
              <a:rPr lang="cs-CZ" dirty="0" smtClean="0"/>
              <a:t>Jedná se o charakteristickou tělesnou a duševní poruchu . </a:t>
            </a:r>
          </a:p>
          <a:p>
            <a:r>
              <a:rPr lang="cs-CZ" dirty="0" smtClean="0"/>
              <a:t>Z 90 % vzniká náhodným neoddělením chromozomů od sebe při dozrávání vajíčka nebo spermie. </a:t>
            </a:r>
          </a:p>
          <a:p>
            <a:r>
              <a:rPr lang="cs-CZ" dirty="0" smtClean="0"/>
              <a:t>Pravděpodobnost narození dítěte s Downovým syndromem roste s rostoucím věkem matky,častěji se vyskytuje u žen starších 35 let, ale může se narodit i matkám mladším. Downův syndrom se v naší populaci vyskytuje u 1 novorozence ze 700 až 800 živě narozených. </a:t>
            </a:r>
          </a:p>
          <a:p>
            <a:r>
              <a:rPr lang="cs-CZ" dirty="0" smtClean="0"/>
              <a:t>Průběh těhotenství je většinou bez komplikací, děti se rodí donošené s normální porodní váhou. </a:t>
            </a:r>
          </a:p>
          <a:p>
            <a:r>
              <a:rPr lang="cs-CZ" dirty="0" smtClean="0"/>
              <a:t>Jedinci s Downovým syndromem mají malou zavalitou postavu (konečná výška je 144-155 cm), IQ 25-5O, přičemž variabilita dovedností je veliká, jsou sociálně adaptabilní, muzikální, většinou velmi přátelští. </a:t>
            </a:r>
          </a:p>
          <a:p>
            <a:r>
              <a:rPr lang="cs-CZ" dirty="0" smtClean="0"/>
              <a:t>Typický je obličej: šikmé oči s kožní řasou, menší lebka, kožní řasa na zátylku, krátký krk, široký kořen nosu, malá ústa, větší jazyk, malé nízko posazené uši. Na končetinách jsou patrné krátké prsty, opičí rýhy na rukou. </a:t>
            </a:r>
          </a:p>
          <a:p>
            <a:r>
              <a:rPr lang="cs-CZ" dirty="0" smtClean="0"/>
              <a:t>Třetina dětí má srdeční vadu a některé další vrozené vývojové vady. </a:t>
            </a:r>
          </a:p>
          <a:p>
            <a:r>
              <a:rPr lang="cs-CZ" dirty="0" smtClean="0"/>
              <a:t>Jedinou stoprocentní metodou, jak prenatálně prokážeme chromozomální vadu u plodu, je stanovení karyotypu z odebraných buněk z plodové vody (amniocentézou).</a:t>
            </a:r>
            <a:br>
              <a:rPr lang="cs-CZ" dirty="0" smtClean="0"/>
            </a:br>
            <a:r>
              <a:rPr lang="cs-CZ" dirty="0" smtClean="0"/>
              <a:t/>
            </a:r>
            <a:br>
              <a:rPr lang="cs-CZ" dirty="0" smtClean="0"/>
            </a:br>
            <a:endParaRPr lang="cs-CZ" dirty="0" smtClean="0"/>
          </a:p>
          <a:p>
            <a:endParaRPr lang="cs-CZ" dirty="0"/>
          </a:p>
        </p:txBody>
      </p:sp>
    </p:spTree>
    <p:extLst>
      <p:ext uri="{BB962C8B-B14F-4D97-AF65-F5344CB8AC3E}">
        <p14:creationId xmlns="" xmlns:p14="http://schemas.microsoft.com/office/powerpoint/2010/main" val="282644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608" y="188640"/>
            <a:ext cx="7024744" cy="1143000"/>
          </a:xfrm>
        </p:spPr>
        <p:txBody>
          <a:bodyPr>
            <a:normAutofit/>
          </a:bodyPr>
          <a:lstStyle/>
          <a:p>
            <a:pPr algn="l"/>
            <a:r>
              <a:rPr lang="cs-CZ" sz="3200" dirty="0" err="1" smtClean="0"/>
              <a:t>Turnerův</a:t>
            </a:r>
            <a:r>
              <a:rPr lang="cs-CZ" sz="3200" dirty="0" smtClean="0"/>
              <a:t> syndrom</a:t>
            </a:r>
            <a:endParaRPr lang="cs-CZ" sz="3200" dirty="0"/>
          </a:p>
        </p:txBody>
      </p:sp>
      <p:sp>
        <p:nvSpPr>
          <p:cNvPr id="6" name="Zástupný symbol pro obsah 5"/>
          <p:cNvSpPr>
            <a:spLocks noGrp="1"/>
          </p:cNvSpPr>
          <p:nvPr>
            <p:ph idx="1"/>
          </p:nvPr>
        </p:nvSpPr>
        <p:spPr>
          <a:xfrm>
            <a:off x="1043492" y="1412776"/>
            <a:ext cx="6777317" cy="4824536"/>
          </a:xfrm>
        </p:spPr>
        <p:txBody>
          <a:bodyPr>
            <a:normAutofit fontScale="77500" lnSpcReduction="20000"/>
          </a:bodyPr>
          <a:lstStyle/>
          <a:p>
            <a:r>
              <a:rPr lang="cs-CZ" dirty="0" smtClean="0"/>
              <a:t>Pokud vajíčko či spermie přináší o jeden chromozóm méně nebo pokud se jeden z chromozómů ztratí při jejich vzájemném splynutí, vzniká sestava 45 chromozómů. Mluvíme o </a:t>
            </a:r>
            <a:r>
              <a:rPr lang="cs-CZ" b="1" dirty="0" err="1" smtClean="0"/>
              <a:t>monosomii</a:t>
            </a:r>
            <a:endParaRPr lang="cs-CZ" b="1" dirty="0" smtClean="0"/>
          </a:p>
          <a:p>
            <a:r>
              <a:rPr lang="cs-CZ" dirty="0" smtClean="0"/>
              <a:t>Chybí-li jeden pohlavní chromozóm a zůstal-li jen jeden chromozóm "X", bude mít nový jedinec karyotyp 45,X. </a:t>
            </a:r>
          </a:p>
          <a:p>
            <a:r>
              <a:rPr lang="cs-CZ" dirty="0" smtClean="0"/>
              <a:t>To je právě typický karyotyp pro dívky a ženy s </a:t>
            </a:r>
            <a:r>
              <a:rPr lang="cs-CZ" b="1" dirty="0" smtClean="0"/>
              <a:t>Turnerovým syndromem</a:t>
            </a:r>
            <a:r>
              <a:rPr lang="cs-CZ" dirty="0" smtClean="0"/>
              <a:t>. </a:t>
            </a:r>
          </a:p>
          <a:p>
            <a:r>
              <a:rPr lang="cs-CZ" dirty="0" smtClean="0"/>
              <a:t>V některých případech se ztratila jen část jednoho pohlavního chromozómu. Takové dívky mají sice 46 chromozómů, ale jeden jejich chromozóm X není úplný.</a:t>
            </a:r>
          </a:p>
          <a:p>
            <a:r>
              <a:rPr lang="cs-CZ" dirty="0" smtClean="0"/>
              <a:t> V jejich karyotypu se potom objeví údaj o tvaru neúplného chromozómu - např. 46,</a:t>
            </a:r>
            <a:r>
              <a:rPr lang="cs-CZ" dirty="0" err="1" smtClean="0"/>
              <a:t>XrX</a:t>
            </a:r>
            <a:r>
              <a:rPr lang="cs-CZ" dirty="0" smtClean="0"/>
              <a:t>, 46,</a:t>
            </a:r>
            <a:r>
              <a:rPr lang="cs-CZ" dirty="0" err="1" smtClean="0"/>
              <a:t>XdelXq</a:t>
            </a:r>
            <a:r>
              <a:rPr lang="cs-CZ" dirty="0" smtClean="0"/>
              <a:t>, 46,</a:t>
            </a:r>
            <a:r>
              <a:rPr lang="cs-CZ" dirty="0" err="1" smtClean="0"/>
              <a:t>XiXq</a:t>
            </a:r>
            <a:r>
              <a:rPr lang="cs-CZ" dirty="0" smtClean="0"/>
              <a:t> a podobně. Tento stav označujeme jako "strukturální anomálii" čili odchylný tvar chromozómu "X". Také dívky se strukturální anomálií X chromozómu mají </a:t>
            </a:r>
            <a:r>
              <a:rPr lang="cs-CZ" dirty="0" err="1" smtClean="0"/>
              <a:t>Turnerův</a:t>
            </a:r>
            <a:r>
              <a:rPr lang="cs-CZ" dirty="0" smtClean="0"/>
              <a:t> syndrom.</a:t>
            </a:r>
          </a:p>
          <a:p>
            <a:endParaRPr lang="cs-CZ" dirty="0"/>
          </a:p>
        </p:txBody>
      </p:sp>
    </p:spTree>
    <p:extLst>
      <p:ext uri="{BB962C8B-B14F-4D97-AF65-F5344CB8AC3E}">
        <p14:creationId xmlns="" xmlns:p14="http://schemas.microsoft.com/office/powerpoint/2010/main" val="146684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Turnerův</a:t>
            </a:r>
            <a:r>
              <a:rPr lang="cs-CZ" dirty="0"/>
              <a:t> syndrom</a:t>
            </a:r>
          </a:p>
        </p:txBody>
      </p:sp>
      <p:sp>
        <p:nvSpPr>
          <p:cNvPr id="3" name="Zástupný symbol pro obsah 2"/>
          <p:cNvSpPr>
            <a:spLocks noGrp="1"/>
          </p:cNvSpPr>
          <p:nvPr>
            <p:ph idx="1"/>
          </p:nvPr>
        </p:nvSpPr>
        <p:spPr/>
        <p:txBody>
          <a:bodyPr/>
          <a:lstStyle/>
          <a:p>
            <a:r>
              <a:rPr lang="cs-CZ" dirty="0" err="1"/>
              <a:t>Turnerův</a:t>
            </a:r>
            <a:r>
              <a:rPr lang="cs-CZ" dirty="0"/>
              <a:t> syndrom se vyskytuje u jedné z </a:t>
            </a:r>
            <a:endParaRPr lang="cs-CZ" dirty="0" smtClean="0"/>
          </a:p>
          <a:p>
            <a:pPr marL="68580" indent="0">
              <a:buNone/>
            </a:pPr>
            <a:r>
              <a:rPr lang="cs-CZ" dirty="0" smtClean="0"/>
              <a:t>   2 </a:t>
            </a:r>
            <a:r>
              <a:rPr lang="cs-CZ" dirty="0"/>
              <a:t>000 až 2500 dívek a žen. </a:t>
            </a:r>
            <a:endParaRPr lang="cs-CZ" dirty="0" smtClean="0"/>
          </a:p>
          <a:p>
            <a:r>
              <a:rPr lang="cs-CZ" dirty="0" smtClean="0"/>
              <a:t>V </a:t>
            </a:r>
            <a:r>
              <a:rPr lang="cs-CZ" dirty="0"/>
              <a:t>České </a:t>
            </a:r>
            <a:r>
              <a:rPr lang="cs-CZ" dirty="0" smtClean="0"/>
              <a:t>   republice </a:t>
            </a:r>
            <a:r>
              <a:rPr lang="cs-CZ" dirty="0"/>
              <a:t>se tedy každý rok narodí v průměru 20 - 25 děvčátek s Turnerovým syndromem. Celkem u nás žijí asi 2 000 žen s Turnerovým syndromem</a:t>
            </a:r>
          </a:p>
        </p:txBody>
      </p:sp>
    </p:spTree>
    <p:extLst>
      <p:ext uri="{BB962C8B-B14F-4D97-AF65-F5344CB8AC3E}">
        <p14:creationId xmlns="" xmlns:p14="http://schemas.microsoft.com/office/powerpoint/2010/main" val="4091840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332656"/>
            <a:ext cx="7024744" cy="1143000"/>
          </a:xfrm>
        </p:spPr>
        <p:txBody>
          <a:bodyPr>
            <a:normAutofit/>
          </a:bodyPr>
          <a:lstStyle/>
          <a:p>
            <a:r>
              <a:rPr lang="cs-CZ" sz="2800" dirty="0" err="1"/>
              <a:t>Turnerův</a:t>
            </a:r>
            <a:r>
              <a:rPr lang="cs-CZ" sz="2800" dirty="0"/>
              <a:t> syndrom</a:t>
            </a:r>
          </a:p>
        </p:txBody>
      </p:sp>
      <p:sp>
        <p:nvSpPr>
          <p:cNvPr id="3" name="Zástupný symbol pro obsah 2"/>
          <p:cNvSpPr>
            <a:spLocks noGrp="1"/>
          </p:cNvSpPr>
          <p:nvPr>
            <p:ph idx="1"/>
          </p:nvPr>
        </p:nvSpPr>
        <p:spPr>
          <a:xfrm>
            <a:off x="1043492" y="1628800"/>
            <a:ext cx="6777317" cy="4608512"/>
          </a:xfrm>
        </p:spPr>
        <p:txBody>
          <a:bodyPr>
            <a:normAutofit fontScale="62500" lnSpcReduction="20000"/>
          </a:bodyPr>
          <a:lstStyle/>
          <a:p>
            <a:r>
              <a:rPr lang="cs-CZ" dirty="0"/>
              <a:t>Většina děvčátek s Turnerovým syndromem prospívá stejně jako ostatní děti a nemívá nápadné zdravotní problémy. Proto se na </a:t>
            </a:r>
            <a:r>
              <a:rPr lang="cs-CZ" dirty="0" err="1"/>
              <a:t>Turnerův</a:t>
            </a:r>
            <a:r>
              <a:rPr lang="cs-CZ" dirty="0"/>
              <a:t> syndrom často přichází až později v dětství. Nejčastějším důvodem ke zjištění </a:t>
            </a:r>
            <a:r>
              <a:rPr lang="cs-CZ" dirty="0" err="1"/>
              <a:t>Turnerova</a:t>
            </a:r>
            <a:r>
              <a:rPr lang="cs-CZ" dirty="0"/>
              <a:t> syndromu v tomto věku bývá </a:t>
            </a:r>
            <a:r>
              <a:rPr lang="cs-CZ" b="1" dirty="0"/>
              <a:t>růstová porucha</a:t>
            </a:r>
            <a:r>
              <a:rPr lang="cs-CZ" dirty="0"/>
              <a:t>.</a:t>
            </a:r>
          </a:p>
          <a:p>
            <a:r>
              <a:rPr lang="cs-CZ" dirty="0"/>
              <a:t>Všechna děvčata s Turnerovým syndromem rostou </a:t>
            </a:r>
            <a:r>
              <a:rPr lang="cs-CZ" dirty="0" err="1"/>
              <a:t>pomalejí</a:t>
            </a:r>
            <a:r>
              <a:rPr lang="cs-CZ" dirty="0"/>
              <a:t> než ostatní děti. Opožďování růstu bývá v prvních letech života málo nápadné, ale s přibývajícími roky je stále významnější. Již při nástupu do školy jsou dívky s Turnerovým syndromem v průměru o 17 cm menší než ostatní stejně stará děvčata. Na prahu dospělosti dorůstají mladé ženy s Turnerovým syndromem, pokud nejsou léčeny, do průměrné výšky 146 </a:t>
            </a:r>
            <a:r>
              <a:rPr lang="cs-CZ" dirty="0" smtClean="0"/>
              <a:t>cm</a:t>
            </a:r>
          </a:p>
          <a:p>
            <a:r>
              <a:rPr lang="cs-CZ" dirty="0"/>
              <a:t>Malá děvčátka s Turnerovým syndromem mají v prvních měsících nitroděložního života vaječníky normálního vzhledu. Postupně se ale začínají měnit a při narození ve většině případů </a:t>
            </a:r>
            <a:r>
              <a:rPr lang="cs-CZ" b="1" dirty="0"/>
              <a:t>neumějí tvořit ani hormony, ani neobsahují vajíčka.</a:t>
            </a:r>
            <a:r>
              <a:rPr lang="cs-CZ" dirty="0"/>
              <a:t> Proto v době očekávaného začátku puberty nedojde k obvyklým </a:t>
            </a:r>
            <a:r>
              <a:rPr lang="cs-CZ" dirty="0" smtClean="0"/>
              <a:t>změnám</a:t>
            </a:r>
          </a:p>
          <a:p>
            <a:r>
              <a:rPr lang="cs-CZ" dirty="0"/>
              <a:t>S výjimkou vaječníků jsou u dívek s Turnerovým syndromem </a:t>
            </a:r>
            <a:r>
              <a:rPr lang="cs-CZ" dirty="0" err="1"/>
              <a:t>vnitří</a:t>
            </a:r>
            <a:r>
              <a:rPr lang="cs-CZ" dirty="0"/>
              <a:t> i zevní pohlavní orgány zcela normální.</a:t>
            </a:r>
          </a:p>
          <a:p>
            <a:r>
              <a:rPr lang="cs-CZ" dirty="0"/>
              <a:t>Chybějící hormony vaječníků lze nahradit příslušnými léky. Díky tomu je možné naprosto dokonale pubertu navodit a udržet ženskou zralost včetně pravidelného menstruačního cyklu</a:t>
            </a:r>
          </a:p>
        </p:txBody>
      </p:sp>
    </p:spTree>
    <p:extLst>
      <p:ext uri="{BB962C8B-B14F-4D97-AF65-F5344CB8AC3E}">
        <p14:creationId xmlns="" xmlns:p14="http://schemas.microsoft.com/office/powerpoint/2010/main" val="369238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99592" y="404664"/>
            <a:ext cx="7024744" cy="1143000"/>
          </a:xfrm>
        </p:spPr>
        <p:txBody>
          <a:bodyPr>
            <a:normAutofit/>
          </a:bodyPr>
          <a:lstStyle/>
          <a:p>
            <a:pPr algn="l"/>
            <a:r>
              <a:rPr lang="cs-CZ" sz="3200" b="1" dirty="0" err="1" smtClean="0"/>
              <a:t>Klinefelterův</a:t>
            </a:r>
            <a:r>
              <a:rPr lang="cs-CZ" sz="3200" b="1" dirty="0" smtClean="0"/>
              <a:t> syndrom (chromozóm XXY syndrom)</a:t>
            </a:r>
            <a:endParaRPr lang="cs-CZ" sz="3200" dirty="0"/>
          </a:p>
        </p:txBody>
      </p:sp>
      <p:sp>
        <p:nvSpPr>
          <p:cNvPr id="3" name="Zástupný symbol pro obsah 2"/>
          <p:cNvSpPr>
            <a:spLocks noGrp="1"/>
          </p:cNvSpPr>
          <p:nvPr>
            <p:ph idx="1"/>
          </p:nvPr>
        </p:nvSpPr>
        <p:spPr>
          <a:xfrm>
            <a:off x="1043492" y="1628800"/>
            <a:ext cx="6777317" cy="4608512"/>
          </a:xfrm>
        </p:spPr>
        <p:txBody>
          <a:bodyPr>
            <a:normAutofit fontScale="85000" lnSpcReduction="20000"/>
          </a:bodyPr>
          <a:lstStyle/>
          <a:p>
            <a:r>
              <a:rPr lang="cs-CZ" b="1" dirty="0" err="1" smtClean="0"/>
              <a:t>Klinefelterův</a:t>
            </a:r>
            <a:r>
              <a:rPr lang="cs-CZ" b="1" dirty="0" smtClean="0"/>
              <a:t>-</a:t>
            </a:r>
            <a:r>
              <a:rPr lang="cs-CZ" b="1" dirty="0" err="1" smtClean="0"/>
              <a:t>Reifensteinův</a:t>
            </a:r>
            <a:r>
              <a:rPr lang="cs-CZ" b="1" dirty="0" smtClean="0"/>
              <a:t> syndrom, </a:t>
            </a:r>
            <a:r>
              <a:rPr lang="cs-CZ" b="1" dirty="0" err="1" smtClean="0"/>
              <a:t>Klinefelter</a:t>
            </a:r>
            <a:r>
              <a:rPr lang="cs-CZ" b="1" dirty="0" smtClean="0"/>
              <a:t>-</a:t>
            </a:r>
            <a:r>
              <a:rPr lang="cs-CZ" b="1" dirty="0" err="1" smtClean="0"/>
              <a:t>Reifenstein</a:t>
            </a:r>
            <a:r>
              <a:rPr lang="cs-CZ" b="1" dirty="0" smtClean="0"/>
              <a:t>-</a:t>
            </a:r>
            <a:r>
              <a:rPr lang="cs-CZ" b="1" dirty="0" err="1" smtClean="0"/>
              <a:t>Albrightův</a:t>
            </a:r>
            <a:r>
              <a:rPr lang="cs-CZ" b="1" dirty="0" smtClean="0"/>
              <a:t> syndrom)</a:t>
            </a:r>
          </a:p>
          <a:p>
            <a:r>
              <a:rPr lang="cs-CZ" dirty="0" smtClean="0"/>
              <a:t>Běžná anomálie pohlavních chromozómů u mužů, kde místo jednoho X a jednoho Y chromozómu se nacházejí dva X a jeden Y chromozóm (47,XXY). </a:t>
            </a:r>
          </a:p>
          <a:p>
            <a:r>
              <a:rPr lang="cs-CZ" dirty="0" smtClean="0"/>
              <a:t>Je charakterizovaná především malými varlaty s tubulární </a:t>
            </a:r>
            <a:r>
              <a:rPr lang="cs-CZ" dirty="0" err="1" smtClean="0"/>
              <a:t>hyalinizací</a:t>
            </a:r>
            <a:r>
              <a:rPr lang="cs-CZ" dirty="0" smtClean="0"/>
              <a:t> (vazivovou přeměnou semenotvorných kanálků), azoospermií (netvoří se spermie) s neplodností, nevelkým zvětšením prsou, byla zaznamenána i porucha intelektu.</a:t>
            </a:r>
          </a:p>
          <a:p>
            <a:r>
              <a:rPr lang="cs-CZ" dirty="0" smtClean="0"/>
              <a:t> Postižení jedinci se po porodu jeví, s výjimkou malých varlat, normální. Postižení se rozvíjí až v pubertě, dospělí jedinci bez terapie testosteronem tloustnou. Mohou být připojeny anomálie jako kryptorchismus (</a:t>
            </a:r>
            <a:r>
              <a:rPr lang="cs-CZ" dirty="0" err="1" smtClean="0"/>
              <a:t>nesestouplá</a:t>
            </a:r>
            <a:r>
              <a:rPr lang="cs-CZ" dirty="0" smtClean="0"/>
              <a:t> varlata), </a:t>
            </a:r>
            <a:r>
              <a:rPr lang="cs-CZ" dirty="0" err="1" smtClean="0"/>
              <a:t>hypospádie</a:t>
            </a:r>
            <a:r>
              <a:rPr lang="cs-CZ" dirty="0" smtClean="0"/>
              <a:t> (rozštěp penisu), neurologické poruchy, skolióza (vybočení páteře), v dospělosti cukrovka.</a:t>
            </a:r>
          </a:p>
          <a:p>
            <a:endParaRPr lang="cs-CZ" dirty="0"/>
          </a:p>
        </p:txBody>
      </p:sp>
    </p:spTree>
    <p:extLst>
      <p:ext uri="{BB962C8B-B14F-4D97-AF65-F5344CB8AC3E}">
        <p14:creationId xmlns="" xmlns:p14="http://schemas.microsoft.com/office/powerpoint/2010/main" val="82720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Polyploidie</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smtClean="0"/>
              <a:t>Při polyploidii dochází ke zmnožení celých chromozomových sad, jde o </a:t>
            </a:r>
            <a:r>
              <a:rPr lang="cs-CZ" b="1" dirty="0" smtClean="0"/>
              <a:t>genomovou mutaci</a:t>
            </a:r>
          </a:p>
          <a:p>
            <a:r>
              <a:rPr lang="cs-CZ" dirty="0" smtClean="0"/>
              <a:t>Příkladem je </a:t>
            </a:r>
            <a:r>
              <a:rPr lang="cs-CZ" b="1" dirty="0" err="1" smtClean="0"/>
              <a:t>triploidie</a:t>
            </a:r>
            <a:r>
              <a:rPr lang="cs-CZ" b="1" dirty="0" smtClean="0"/>
              <a:t>, </a:t>
            </a:r>
            <a:r>
              <a:rPr lang="cs-CZ" dirty="0" smtClean="0"/>
              <a:t>kterou vzácně nalézáme u spontánně potracených plodů</a:t>
            </a:r>
          </a:p>
          <a:p>
            <a:r>
              <a:rPr lang="cs-CZ" dirty="0" smtClean="0"/>
              <a:t>V jejich somatických buňkách je přítomno 3 x 23, tj. 69 chromozomů</a:t>
            </a:r>
          </a:p>
          <a:p>
            <a:r>
              <a:rPr lang="cs-CZ" dirty="0" smtClean="0"/>
              <a:t>Plody mají těžké vývojové vady neslučitelné se životem</a:t>
            </a:r>
          </a:p>
          <a:p>
            <a:r>
              <a:rPr lang="cs-CZ" dirty="0" smtClean="0"/>
              <a:t>(pozn. </a:t>
            </a:r>
            <a:r>
              <a:rPr lang="cs-CZ" dirty="0"/>
              <a:t>u</a:t>
            </a:r>
            <a:r>
              <a:rPr lang="cs-CZ" dirty="0" smtClean="0"/>
              <a:t> rostlin se se </a:t>
            </a:r>
            <a:r>
              <a:rPr lang="cs-CZ" dirty="0" err="1" smtClean="0"/>
              <a:t>polyploidizací</a:t>
            </a:r>
            <a:r>
              <a:rPr lang="cs-CZ" dirty="0" smtClean="0"/>
              <a:t> setkáváme docela běžně, využívá se i při šlechtění) </a:t>
            </a:r>
          </a:p>
          <a:p>
            <a:endParaRPr lang="cs-CZ" dirty="0"/>
          </a:p>
        </p:txBody>
      </p:sp>
    </p:spTree>
    <p:extLst>
      <p:ext uri="{BB962C8B-B14F-4D97-AF65-F5344CB8AC3E}">
        <p14:creationId xmlns="" xmlns:p14="http://schemas.microsoft.com/office/powerpoint/2010/main" val="180958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Úkol: </a:t>
            </a:r>
            <a:endParaRPr lang="cs-CZ" dirty="0"/>
          </a:p>
        </p:txBody>
      </p:sp>
      <p:sp>
        <p:nvSpPr>
          <p:cNvPr id="3" name="Zástupný symbol pro obsah 2"/>
          <p:cNvSpPr>
            <a:spLocks noGrp="1"/>
          </p:cNvSpPr>
          <p:nvPr>
            <p:ph idx="1"/>
          </p:nvPr>
        </p:nvSpPr>
        <p:spPr/>
        <p:txBody>
          <a:bodyPr/>
          <a:lstStyle/>
          <a:p>
            <a:r>
              <a:rPr lang="cs-CZ" i="1" dirty="0" smtClean="0"/>
              <a:t>Pokuste se najít v literatuře informace o lidech stižených různými chromozomovými a genomovými mutacemi. Jak se projevuje jejich poškození? Jaké jsou prognózy do dalšího života?</a:t>
            </a:r>
          </a:p>
          <a:p>
            <a:r>
              <a:rPr lang="cs-CZ" i="1" dirty="0" smtClean="0"/>
              <a:t>Jak se takové mutace zjišťují? </a:t>
            </a:r>
            <a:endParaRPr lang="cs-CZ" i="1" dirty="0"/>
          </a:p>
        </p:txBody>
      </p:sp>
    </p:spTree>
    <p:extLst>
      <p:ext uri="{BB962C8B-B14F-4D97-AF65-F5344CB8AC3E}">
        <p14:creationId xmlns="" xmlns:p14="http://schemas.microsoft.com/office/powerpoint/2010/main" val="3621582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548680"/>
            <a:ext cx="7024744" cy="1143000"/>
          </a:xfrm>
        </p:spPr>
        <p:txBody>
          <a:bodyPr/>
          <a:lstStyle/>
          <a:p>
            <a:r>
              <a:rPr lang="cs-CZ" dirty="0" smtClean="0"/>
              <a:t>Použitá literatura</a:t>
            </a:r>
            <a:endParaRPr lang="cs-CZ" dirty="0"/>
          </a:p>
        </p:txBody>
      </p:sp>
      <p:sp>
        <p:nvSpPr>
          <p:cNvPr id="3" name="Zástupný symbol pro obsah 2"/>
          <p:cNvSpPr>
            <a:spLocks noGrp="1"/>
          </p:cNvSpPr>
          <p:nvPr>
            <p:ph idx="1"/>
          </p:nvPr>
        </p:nvSpPr>
        <p:spPr>
          <a:xfrm>
            <a:off x="1043608" y="1737515"/>
            <a:ext cx="6777317" cy="3508977"/>
          </a:xfrm>
        </p:spPr>
        <p:txBody>
          <a:bodyPr>
            <a:normAutofit fontScale="92500" lnSpcReduction="10000"/>
          </a:bodyPr>
          <a:lstStyle/>
          <a:p>
            <a:r>
              <a:rPr lang="cs-CZ" dirty="0" smtClean="0"/>
              <a:t>Kočárek, E.: Genetika, </a:t>
            </a:r>
            <a:r>
              <a:rPr lang="cs-CZ" dirty="0" err="1" smtClean="0"/>
              <a:t>Scientia</a:t>
            </a:r>
            <a:r>
              <a:rPr lang="cs-CZ" dirty="0"/>
              <a:t>.</a:t>
            </a:r>
            <a:r>
              <a:rPr lang="cs-CZ" dirty="0" smtClean="0"/>
              <a:t> Praha 2004</a:t>
            </a:r>
          </a:p>
          <a:p>
            <a:r>
              <a:rPr lang="cs-CZ" dirty="0" err="1" smtClean="0"/>
              <a:t>Nečásek</a:t>
            </a:r>
            <a:r>
              <a:rPr lang="cs-CZ" dirty="0" smtClean="0"/>
              <a:t>, J.: Genetika, </a:t>
            </a:r>
            <a:r>
              <a:rPr lang="cs-CZ" dirty="0" err="1" smtClean="0"/>
              <a:t>Scientia</a:t>
            </a:r>
            <a:r>
              <a:rPr lang="cs-CZ" dirty="0" smtClean="0"/>
              <a:t>. Praha 1993</a:t>
            </a:r>
          </a:p>
          <a:p>
            <a:r>
              <a:rPr lang="cs-CZ" dirty="0" err="1" smtClean="0"/>
              <a:t>Pikálek</a:t>
            </a:r>
            <a:r>
              <a:rPr lang="cs-CZ" dirty="0" smtClean="0"/>
              <a:t>, P.: Základní heslář obecné genetiky, časopis Živa, 4/1997</a:t>
            </a:r>
          </a:p>
          <a:p>
            <a:r>
              <a:rPr lang="cs-CZ" dirty="0" smtClean="0"/>
              <a:t>http:/www.volny.cz/downsyndrom/</a:t>
            </a:r>
          </a:p>
          <a:p>
            <a:r>
              <a:rPr lang="cs-CZ" dirty="0" smtClean="0"/>
              <a:t>http:/</a:t>
            </a:r>
            <a:r>
              <a:rPr lang="cs-CZ" dirty="0" smtClean="0"/>
              <a:t>trisomie21.cz/</a:t>
            </a:r>
            <a:r>
              <a:rPr lang="cs-CZ" dirty="0" err="1" smtClean="0"/>
              <a:t>zdravi.html</a:t>
            </a:r>
            <a:endParaRPr lang="cs-CZ" dirty="0" smtClean="0"/>
          </a:p>
          <a:p>
            <a:r>
              <a:rPr lang="en-US" dirty="0" smtClean="0"/>
              <a:t>j</a:t>
            </a:r>
            <a:r>
              <a:rPr lang="en-US" dirty="0" smtClean="0">
                <a:hlinkClick r:id="rId2"/>
              </a:rPr>
              <a:t>http</a:t>
            </a:r>
            <a:r>
              <a:rPr lang="en-US" dirty="0" smtClean="0">
                <a:hlinkClick r:id="rId2"/>
              </a:rPr>
              <a:t>://www.genome.gov/Pages/Hyperion//DIR/VIP/Glossary/Illustration/trisomy.shtml</a:t>
            </a:r>
            <a:r>
              <a:rPr lang="en-US" dirty="0" smtClean="0"/>
              <a:t> </a:t>
            </a:r>
            <a:r>
              <a:rPr lang="cs-CZ" dirty="0" smtClean="0"/>
              <a:t>, </a:t>
            </a:r>
            <a:r>
              <a:rPr lang="en-US" dirty="0" err="1" smtClean="0"/>
              <a:t>Autor</a:t>
            </a:r>
            <a:r>
              <a:rPr lang="en-US" dirty="0" smtClean="0"/>
              <a:t> </a:t>
            </a:r>
            <a:r>
              <a:rPr lang="en-US" dirty="0" smtClean="0"/>
              <a:t>Courtesy: National Human Genome Research Institute</a:t>
            </a:r>
            <a:endParaRPr lang="cs-CZ" dirty="0" smtClean="0"/>
          </a:p>
          <a:p>
            <a:endParaRPr lang="cs-CZ" dirty="0"/>
          </a:p>
        </p:txBody>
      </p:sp>
    </p:spTree>
    <p:extLst>
      <p:ext uri="{BB962C8B-B14F-4D97-AF65-F5344CB8AC3E}">
        <p14:creationId xmlns="" xmlns:p14="http://schemas.microsoft.com/office/powerpoint/2010/main" val="326643310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364</TotalTime>
  <Words>2552</Words>
  <Application>Microsoft Office PowerPoint</Application>
  <PresentationFormat>Předvádění na obrazovce (4:3)</PresentationFormat>
  <Paragraphs>199</Paragraphs>
  <Slides>36</Slides>
  <Notes>1</Notes>
  <HiddenSlides>0</HiddenSlides>
  <MMClips>0</MMClips>
  <ScaleCrop>false</ScaleCrop>
  <HeadingPairs>
    <vt:vector size="4" baseType="variant">
      <vt:variant>
        <vt:lpstr>Motiv</vt:lpstr>
      </vt:variant>
      <vt:variant>
        <vt:i4>1</vt:i4>
      </vt:variant>
      <vt:variant>
        <vt:lpstr>Nadpisy snímků</vt:lpstr>
      </vt:variant>
      <vt:variant>
        <vt:i4>36</vt:i4>
      </vt:variant>
    </vt:vector>
  </HeadingPairs>
  <TitlesOfParts>
    <vt:vector size="37" baseType="lpstr">
      <vt:lpstr>Austin</vt:lpstr>
      <vt:lpstr>Mutace</vt:lpstr>
      <vt:lpstr>Snímek 2</vt:lpstr>
      <vt:lpstr>Mutace</vt:lpstr>
      <vt:lpstr>Mutace podle vzniku</vt:lpstr>
      <vt:lpstr>Mutageny</vt:lpstr>
      <vt:lpstr>Fyzikální mutageny</vt:lpstr>
      <vt:lpstr>Chemické mutageny</vt:lpstr>
      <vt:lpstr>Chemické mutageny</vt:lpstr>
      <vt:lpstr>Chemické mutageny</vt:lpstr>
      <vt:lpstr>Využití mutagenů</vt:lpstr>
      <vt:lpstr>Biologické mutageny</vt:lpstr>
      <vt:lpstr>Typy mutací</vt:lpstr>
      <vt:lpstr>Genové mutace</vt:lpstr>
      <vt:lpstr>Srpkovitá anémie, drepanocytóza</vt:lpstr>
      <vt:lpstr>Srpkovitá anémie</vt:lpstr>
      <vt:lpstr>Mutace, které mění smysl kodonu (missense mutation)</vt:lpstr>
      <vt:lpstr>Továrna nebo kovárna?</vt:lpstr>
      <vt:lpstr>Mutace beze smyslu (nonsense mutations)</vt:lpstr>
      <vt:lpstr>Mutace beze smyslu</vt:lpstr>
      <vt:lpstr>Mutace se stejným smyslem</vt:lpstr>
      <vt:lpstr>Posun čtecího rámce (frameshift mutations) </vt:lpstr>
      <vt:lpstr>Příklad 1</vt:lpstr>
      <vt:lpstr>Strukturní chromozomové aberace</vt:lpstr>
      <vt:lpstr>Strukturní chromozomové aberace</vt:lpstr>
      <vt:lpstr>Numerické aberace</vt:lpstr>
      <vt:lpstr>Downův syndrom</vt:lpstr>
      <vt:lpstr>Downův syndrom</vt:lpstr>
      <vt:lpstr>Karyotyp při Downově syndromu (trisomie 21. chromozomu)</vt:lpstr>
      <vt:lpstr>Downův syndrom</vt:lpstr>
      <vt:lpstr>Turnerův syndrom</vt:lpstr>
      <vt:lpstr>Turnerův syndrom</vt:lpstr>
      <vt:lpstr>Turnerův syndrom</vt:lpstr>
      <vt:lpstr>Klinefelterův syndrom (chromozóm XXY syndrom)</vt:lpstr>
      <vt:lpstr>Polyploidie</vt:lpstr>
      <vt:lpstr>Úkol: </vt:lpstr>
      <vt:lpstr>Použitá literatura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Mutace</dc:title>
  <dc:creator>VPCEC3M1</dc:creator>
  <cp:lastModifiedBy>Gymnázium a SOŠ</cp:lastModifiedBy>
  <cp:revision>33</cp:revision>
  <dcterms:created xsi:type="dcterms:W3CDTF">2013-07-17T08:53:31Z</dcterms:created>
  <dcterms:modified xsi:type="dcterms:W3CDTF">2014-02-18T07:41:26Z</dcterms:modified>
</cp:coreProperties>
</file>